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64"/>
  </p:notesMasterIdLst>
  <p:sldIdLst>
    <p:sldId id="256" r:id="rId2"/>
    <p:sldId id="260" r:id="rId3"/>
    <p:sldId id="257" r:id="rId4"/>
    <p:sldId id="258" r:id="rId5"/>
    <p:sldId id="287" r:id="rId6"/>
    <p:sldId id="300" r:id="rId7"/>
    <p:sldId id="329" r:id="rId8"/>
    <p:sldId id="301" r:id="rId9"/>
    <p:sldId id="302" r:id="rId10"/>
    <p:sldId id="303" r:id="rId11"/>
    <p:sldId id="304" r:id="rId12"/>
    <p:sldId id="292" r:id="rId13"/>
    <p:sldId id="297" r:id="rId14"/>
    <p:sldId id="296" r:id="rId15"/>
    <p:sldId id="295" r:id="rId16"/>
    <p:sldId id="294" r:id="rId17"/>
    <p:sldId id="299" r:id="rId18"/>
    <p:sldId id="298" r:id="rId19"/>
    <p:sldId id="321" r:id="rId20"/>
    <p:sldId id="322" r:id="rId21"/>
    <p:sldId id="289" r:id="rId22"/>
    <p:sldId id="323" r:id="rId23"/>
    <p:sldId id="288" r:id="rId24"/>
    <p:sldId id="280" r:id="rId25"/>
    <p:sldId id="262" r:id="rId26"/>
    <p:sldId id="263" r:id="rId27"/>
    <p:sldId id="281" r:id="rId28"/>
    <p:sldId id="273" r:id="rId29"/>
    <p:sldId id="286" r:id="rId30"/>
    <p:sldId id="264" r:id="rId31"/>
    <p:sldId id="265" r:id="rId32"/>
    <p:sldId id="269" r:id="rId33"/>
    <p:sldId id="282" r:id="rId34"/>
    <p:sldId id="270" r:id="rId35"/>
    <p:sldId id="271" r:id="rId36"/>
    <p:sldId id="272" r:id="rId37"/>
    <p:sldId id="306" r:id="rId38"/>
    <p:sldId id="324" r:id="rId39"/>
    <p:sldId id="268" r:id="rId40"/>
    <p:sldId id="307" r:id="rId41"/>
    <p:sldId id="309" r:id="rId42"/>
    <p:sldId id="266" r:id="rId43"/>
    <p:sldId id="275" r:id="rId44"/>
    <p:sldId id="310" r:id="rId45"/>
    <p:sldId id="285" r:id="rId46"/>
    <p:sldId id="283" r:id="rId47"/>
    <p:sldId id="274" r:id="rId48"/>
    <p:sldId id="308" r:id="rId49"/>
    <p:sldId id="284" r:id="rId50"/>
    <p:sldId id="276" r:id="rId51"/>
    <p:sldId id="311" r:id="rId52"/>
    <p:sldId id="327" r:id="rId53"/>
    <p:sldId id="277" r:id="rId54"/>
    <p:sldId id="312" r:id="rId55"/>
    <p:sldId id="318" r:id="rId56"/>
    <p:sldId id="279" r:id="rId57"/>
    <p:sldId id="325" r:id="rId58"/>
    <p:sldId id="278" r:id="rId59"/>
    <p:sldId id="326" r:id="rId60"/>
    <p:sldId id="305" r:id="rId61"/>
    <p:sldId id="320" r:id="rId62"/>
    <p:sldId id="319" r:id="rId6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New Jersey Merit-Rating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No accident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Sheet1!$A$4:$A$15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9-48D9-BFF9-F83EE1958427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One accident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Sheet1!$A$4:$A$15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9-48D9-BFF9-F83EE1958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966784"/>
        <c:axId val="282824864"/>
      </c:barChart>
      <c:catAx>
        <c:axId val="1989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24864"/>
        <c:crosses val="autoZero"/>
        <c:auto val="1"/>
        <c:lblAlgn val="ctr"/>
        <c:lblOffset val="100"/>
        <c:noMultiLvlLbl val="0"/>
      </c:catAx>
      <c:valAx>
        <c:axId val="2828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9293878587757"/>
          <c:y val="0.88403950753038663"/>
          <c:w val="0.46517348234696471"/>
          <c:h val="9.6010367781334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/>
              <a:t>Japanese</a:t>
            </a:r>
            <a:r>
              <a:rPr lang="en-US" sz="3600" baseline="0"/>
              <a:t> BMS</a:t>
            </a:r>
            <a:endParaRPr lang="en-US" sz="3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455475674236374E-2"/>
          <c:y val="0.11959149116892323"/>
          <c:w val="0.95225950017117422"/>
          <c:h val="0.73242804856804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No accident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Sheet1!$A$40:$A$51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Sheet1!$B$40:$B$51</c:f>
              <c:numCache>
                <c:formatCode>General</c:formatCode>
                <c:ptCount val="12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45</c:v>
                </c:pt>
                <c:pt idx="7">
                  <c:v>42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6-4FDB-9D69-F9E64E046089}"/>
            </c:ext>
          </c:extLst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One accident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Sheet1!$A$40:$A$51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Sheet1!$C$40:$C$51</c:f>
              <c:numCache>
                <c:formatCode>General</c:formatCode>
                <c:ptCount val="12"/>
                <c:pt idx="0">
                  <c:v>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18</c:v>
                </c:pt>
                <c:pt idx="8">
                  <c:v>10</c:v>
                </c:pt>
                <c:pt idx="9">
                  <c:v>5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6-4FDB-9D69-F9E64E046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154656"/>
        <c:axId val="283155488"/>
      </c:barChart>
      <c:catAx>
        <c:axId val="2831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55488"/>
        <c:crosses val="autoZero"/>
        <c:auto val="1"/>
        <c:lblAlgn val="ctr"/>
        <c:lblOffset val="100"/>
        <c:noMultiLvlLbl val="0"/>
      </c:catAx>
      <c:valAx>
        <c:axId val="2831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5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FE8CF9-5E0C-4602-BB1E-71E3E392C10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A12D251-E494-48AA-9B42-5509F5CB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2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2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1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6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2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1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Bonus-</a:t>
            </a:r>
            <a:r>
              <a:rPr lang="en-US" dirty="0" err="1" smtClean="0"/>
              <a:t>Malus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Jean Lemaire</a:t>
            </a:r>
          </a:p>
          <a:p>
            <a:r>
              <a:rPr lang="en-US" dirty="0" smtClean="0"/>
              <a:t>Wharton School</a:t>
            </a:r>
          </a:p>
          <a:p>
            <a:endParaRPr lang="en-US" dirty="0"/>
          </a:p>
        </p:txBody>
      </p:sp>
      <p:pic>
        <p:nvPicPr>
          <p:cNvPr id="4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3" y="4612105"/>
            <a:ext cx="3064042" cy="8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0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best calculate NB probabilities when t=1?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Recursively: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+1)(1+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estimate parameters?  Moments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0.1011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0.1074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=1.6049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15.8778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  <a:blipFill>
                <a:blip r:embed="rId2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9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2"/>
            <a:ext cx="105156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Contagious model: Negative Binomial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037"/>
            <a:ext cx="10515600" cy="515992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68325" y="668338"/>
            <a:ext cx="110553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7850" y="708026"/>
            <a:ext cx="2632075" cy="6826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09925" y="708026"/>
            <a:ext cx="2557463" cy="6826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67388" y="708026"/>
            <a:ext cx="2503488" cy="6826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270875" y="708026"/>
            <a:ext cx="3317875" cy="6826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77850" y="1390651"/>
            <a:ext cx="2632075" cy="6842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09925" y="1390651"/>
            <a:ext cx="2557463" cy="6842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767388" y="1390651"/>
            <a:ext cx="2503488" cy="6842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270875" y="1390651"/>
            <a:ext cx="3317875" cy="6842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77850" y="2074863"/>
            <a:ext cx="26320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209925" y="2074863"/>
            <a:ext cx="2557463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67388" y="2074863"/>
            <a:ext cx="2503488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270875" y="2074863"/>
            <a:ext cx="33178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77850" y="2757488"/>
            <a:ext cx="26320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209925" y="2757488"/>
            <a:ext cx="2557463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767388" y="2757488"/>
            <a:ext cx="2503488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270875" y="2757488"/>
            <a:ext cx="33178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77850" y="3440113"/>
            <a:ext cx="26320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209925" y="3440113"/>
            <a:ext cx="2557463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767388" y="3440113"/>
            <a:ext cx="2503488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70875" y="3440113"/>
            <a:ext cx="33178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77850" y="4122738"/>
            <a:ext cx="26320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209925" y="4122738"/>
            <a:ext cx="2557463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767388" y="4122738"/>
            <a:ext cx="2503488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8270875" y="4122738"/>
            <a:ext cx="33178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77850" y="4805363"/>
            <a:ext cx="26320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209925" y="4805363"/>
            <a:ext cx="2557463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767388" y="4805363"/>
            <a:ext cx="2503488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8270875" y="4805363"/>
            <a:ext cx="3317875" cy="6826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77850" y="5487988"/>
            <a:ext cx="26320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209925" y="5487988"/>
            <a:ext cx="2557463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767388" y="5487988"/>
            <a:ext cx="2503488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8270875" y="5487988"/>
            <a:ext cx="3317875" cy="6826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3209925" y="700088"/>
            <a:ext cx="0" cy="548005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5767388" y="700088"/>
            <a:ext cx="0" cy="548005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8270875" y="700088"/>
            <a:ext cx="0" cy="548005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569913" y="1390651"/>
            <a:ext cx="11026775" cy="0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569913" y="2074863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569913" y="2757488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69913" y="3440113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569913" y="4122738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569913" y="4805363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69913" y="5487988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577850" y="700088"/>
            <a:ext cx="0" cy="548005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11588750" y="700088"/>
            <a:ext cx="0" cy="548005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569913" y="708026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569913" y="6170613"/>
            <a:ext cx="11026775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769938" y="760413"/>
            <a:ext cx="24907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claims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363913" y="760413"/>
            <a:ext cx="25034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Observed policies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6365875" y="760413"/>
            <a:ext cx="15382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Poisson fit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8602663" y="760413"/>
            <a:ext cx="25796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Negative Binomial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10979150" y="760413"/>
            <a:ext cx="520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fit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1824038" y="1446213"/>
            <a:ext cx="319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4214813" y="1446213"/>
            <a:ext cx="10175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96,978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6696075" y="1446213"/>
            <a:ext cx="12461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96,689.6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9607550" y="1446213"/>
            <a:ext cx="1244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96,985.5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1824038" y="2128838"/>
            <a:ext cx="319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4354513" y="2128838"/>
            <a:ext cx="852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6848475" y="2128838"/>
            <a:ext cx="1093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9,773.5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9759950" y="2128838"/>
            <a:ext cx="109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9,222.5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1824038" y="2811463"/>
            <a:ext cx="3190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4545013" y="2811463"/>
            <a:ext cx="6238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7064375" y="2811463"/>
            <a:ext cx="8524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493.9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9975850" y="2811463"/>
            <a:ext cx="850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711.7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1824038" y="3492501"/>
            <a:ext cx="3317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4684713" y="3492501"/>
            <a:ext cx="4841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7204075" y="3492501"/>
            <a:ext cx="7254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10115550" y="3492501"/>
            <a:ext cx="723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50.7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1824038" y="4175126"/>
            <a:ext cx="3317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4838700" y="4175126"/>
            <a:ext cx="330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7356475" y="4175126"/>
            <a:ext cx="5730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10267950" y="4175126"/>
            <a:ext cx="5715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747838" y="4860926"/>
            <a:ext cx="471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5+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4838700" y="4860926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7369175" y="4860926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10280650" y="4860926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1582738" y="5543551"/>
            <a:ext cx="788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3998913" y="5543551"/>
            <a:ext cx="1169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106,974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6530975" y="5543551"/>
            <a:ext cx="1169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106,974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9442450" y="5543551"/>
            <a:ext cx="1168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106,974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  <p:bldP spid="74" grpId="0"/>
      <p:bldP spid="78" grpId="0"/>
      <p:bldP spid="82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3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Example 1: Deaths by horse kicks in the ten corps of the Prussian Army, 1875-1894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115997"/>
              </p:ext>
            </p:extLst>
          </p:nvPr>
        </p:nvGraphicFramePr>
        <p:xfrm>
          <a:off x="2310062" y="2077452"/>
          <a:ext cx="7587916" cy="326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979">
                  <a:extLst>
                    <a:ext uri="{9D8B030D-6E8A-4147-A177-3AD203B41FA5}">
                      <a16:colId xmlns:a16="http://schemas.microsoft.com/office/drawing/2014/main" val="3906098226"/>
                    </a:ext>
                  </a:extLst>
                </a:gridCol>
                <a:gridCol w="1896979">
                  <a:extLst>
                    <a:ext uri="{9D8B030D-6E8A-4147-A177-3AD203B41FA5}">
                      <a16:colId xmlns:a16="http://schemas.microsoft.com/office/drawing/2014/main" val="612937665"/>
                    </a:ext>
                  </a:extLst>
                </a:gridCol>
                <a:gridCol w="1896979">
                  <a:extLst>
                    <a:ext uri="{9D8B030D-6E8A-4147-A177-3AD203B41FA5}">
                      <a16:colId xmlns:a16="http://schemas.microsoft.com/office/drawing/2014/main" val="4071125358"/>
                    </a:ext>
                  </a:extLst>
                </a:gridCol>
                <a:gridCol w="1896979">
                  <a:extLst>
                    <a:ext uri="{9D8B030D-6E8A-4147-A177-3AD203B41FA5}">
                      <a16:colId xmlns:a16="http://schemas.microsoft.com/office/drawing/2014/main" val="582452337"/>
                    </a:ext>
                  </a:extLst>
                </a:gridCol>
              </a:tblGrid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baseline="0" dirty="0" smtClean="0"/>
                        <a:t> Bin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88330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50938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61.80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97959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300603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94413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31684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04510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– 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1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Example 2: Number of major international wars, 1500-1931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54888"/>
              </p:ext>
            </p:extLst>
          </p:nvPr>
        </p:nvGraphicFramePr>
        <p:xfrm>
          <a:off x="2141620" y="1825625"/>
          <a:ext cx="76039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990">
                  <a:extLst>
                    <a:ext uri="{9D8B030D-6E8A-4147-A177-3AD203B41FA5}">
                      <a16:colId xmlns:a16="http://schemas.microsoft.com/office/drawing/2014/main" val="13420263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327978666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3158664449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415430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Bin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7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9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51.79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50.72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8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13.54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5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8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– 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6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Example 3: Number of runs per half-innings, Baseball World Series, 1947-1960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35310"/>
              </p:ext>
            </p:extLst>
          </p:nvPr>
        </p:nvGraphicFramePr>
        <p:xfrm>
          <a:off x="2125578" y="1825625"/>
          <a:ext cx="81413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342">
                  <a:extLst>
                    <a:ext uri="{9D8B030D-6E8A-4147-A177-3AD203B41FA5}">
                      <a16:colId xmlns:a16="http://schemas.microsoft.com/office/drawing/2014/main" val="2296579694"/>
                    </a:ext>
                  </a:extLst>
                </a:gridCol>
                <a:gridCol w="2035342">
                  <a:extLst>
                    <a:ext uri="{9D8B030D-6E8A-4147-A177-3AD203B41FA5}">
                      <a16:colId xmlns:a16="http://schemas.microsoft.com/office/drawing/2014/main" val="467687120"/>
                    </a:ext>
                  </a:extLst>
                </a:gridCol>
                <a:gridCol w="2035342">
                  <a:extLst>
                    <a:ext uri="{9D8B030D-6E8A-4147-A177-3AD203B41FA5}">
                      <a16:colId xmlns:a16="http://schemas.microsoft.com/office/drawing/2014/main" val="2390844294"/>
                    </a:ext>
                  </a:extLst>
                </a:gridCol>
                <a:gridCol w="2035342">
                  <a:extLst>
                    <a:ext uri="{9D8B030D-6E8A-4147-A177-3AD203B41FA5}">
                      <a16:colId xmlns:a16="http://schemas.microsoft.com/office/drawing/2014/main" val="3930319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Bin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2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1,023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865.66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1,017.94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7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417.37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227.27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4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86.38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1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16.17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37.35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7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17.13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4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8.12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3.94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83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3.89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8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– 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735.20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2.16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8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Example 4: Number of goals per team, English first division football, 1967-68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59090"/>
              </p:ext>
            </p:extLst>
          </p:nvPr>
        </p:nvGraphicFramePr>
        <p:xfrm>
          <a:off x="2406316" y="1547813"/>
          <a:ext cx="74114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863">
                  <a:extLst>
                    <a:ext uri="{9D8B030D-6E8A-4147-A177-3AD203B41FA5}">
                      <a16:colId xmlns:a16="http://schemas.microsoft.com/office/drawing/2014/main" val="2994284291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3090154760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55858619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1661398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Bin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3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7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308.02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297.05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5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214.71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3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112.73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44.36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48.04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8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13.41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17.62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5.77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4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2.37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1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– 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17.75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1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Example 5: Number of goals per team, National Ice Hockey League, 1966-67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73085"/>
              </p:ext>
            </p:extLst>
          </p:nvPr>
        </p:nvGraphicFramePr>
        <p:xfrm>
          <a:off x="2189746" y="1587500"/>
          <a:ext cx="7620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756615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13537549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37392174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90189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 Bin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16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1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9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7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54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1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0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08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5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4.92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3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2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9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– Chi-square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9.21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Example 6: Number of dental cavities in twelve-year old children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26931"/>
              </p:ext>
            </p:extLst>
          </p:nvPr>
        </p:nvGraphicFramePr>
        <p:xfrm>
          <a:off x="1949114" y="1363663"/>
          <a:ext cx="818949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374">
                  <a:extLst>
                    <a:ext uri="{9D8B030D-6E8A-4147-A177-3AD203B41FA5}">
                      <a16:colId xmlns:a16="http://schemas.microsoft.com/office/drawing/2014/main" val="3474056442"/>
                    </a:ext>
                  </a:extLst>
                </a:gridCol>
                <a:gridCol w="2047374">
                  <a:extLst>
                    <a:ext uri="{9D8B030D-6E8A-4147-A177-3AD203B41FA5}">
                      <a16:colId xmlns:a16="http://schemas.microsoft.com/office/drawing/2014/main" val="3075454659"/>
                    </a:ext>
                  </a:extLst>
                </a:gridCol>
                <a:gridCol w="2047374">
                  <a:extLst>
                    <a:ext uri="{9D8B030D-6E8A-4147-A177-3AD203B41FA5}">
                      <a16:colId xmlns:a16="http://schemas.microsoft.com/office/drawing/2014/main" val="4017932191"/>
                    </a:ext>
                  </a:extLst>
                </a:gridCol>
                <a:gridCol w="2047374">
                  <a:extLst>
                    <a:ext uri="{9D8B030D-6E8A-4147-A177-3AD203B41FA5}">
                      <a16:colId xmlns:a16="http://schemas.microsoft.com/office/drawing/2014/main" val="3080966802"/>
                    </a:ext>
                  </a:extLst>
                </a:gridCol>
              </a:tblGrid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Poisson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Neg</a:t>
                      </a:r>
                      <a:r>
                        <a:rPr lang="en-US" sz="1600" dirty="0" smtClean="0"/>
                        <a:t> Bin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743476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13.02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52.56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96009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32.90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31.55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0647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41.58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255402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35.03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15.23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83579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22.14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88175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11.19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8.03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40399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4.71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5.90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774106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1.70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4.37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35942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3.24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45477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2.41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003185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1.80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33788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1.35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48307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1.01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657460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 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3.05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24571"/>
                  </a:ext>
                </a:extLst>
              </a:tr>
              <a:tr h="332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– Chi-square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391.90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9.38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3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7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810"/>
            <a:ext cx="10515600" cy="641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Gamma, when combined with Poisson, is stable a posteriori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0358"/>
                <a:ext cx="10515600" cy="49890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i="1" dirty="0" smtClean="0"/>
                  <a:t>A priori structure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i="1" dirty="0" smtClean="0"/>
                  <a:t> = Gamma(m,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/>
                  <a:t>)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Mean = m/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US" i="1" dirty="0" smtClean="0"/>
              </a:p>
              <a:p>
                <a:pPr marL="0" indent="0" algn="ctr">
                  <a:buNone/>
                </a:pPr>
                <a:r>
                  <a:rPr lang="en-US" i="1" dirty="0" smtClean="0"/>
                  <a:t>↓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Observe claims history (k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,k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,…,</a:t>
                </a:r>
                <a:r>
                  <a:rPr lang="en-US" i="1" dirty="0" err="1" smtClean="0"/>
                  <a:t>k</a:t>
                </a:r>
                <a:r>
                  <a:rPr lang="en-US" i="1" baseline="-25000" dirty="0" err="1" smtClean="0"/>
                  <a:t>t</a:t>
                </a:r>
                <a:r>
                  <a:rPr lang="en-US" i="1" dirty="0" smtClean="0"/>
                  <a:t>)</a:t>
                </a: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r>
                  <a:rPr lang="en-US" i="1" dirty="0" smtClean="0"/>
                  <a:t>↓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A posteriori </a:t>
                </a:r>
                <a:r>
                  <a:rPr lang="en-US" i="1" dirty="0"/>
                  <a:t>structure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|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,k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,...,</a:t>
                </a:r>
                <a:r>
                  <a:rPr lang="en-US" i="1" dirty="0" err="1" smtClean="0"/>
                  <a:t>k</a:t>
                </a:r>
                <a:r>
                  <a:rPr lang="en-US" i="1" baseline="-25000" dirty="0" err="1" smtClean="0"/>
                  <a:t>t</a:t>
                </a:r>
                <a:r>
                  <a:rPr lang="en-US" i="1" dirty="0" smtClean="0"/>
                  <a:t>) </a:t>
                </a:r>
                <a:r>
                  <a:rPr lang="en-US" i="1" dirty="0"/>
                  <a:t>= </a:t>
                </a:r>
                <a:r>
                  <a:rPr lang="en-US" i="1" dirty="0" smtClean="0"/>
                  <a:t>Gamma(</a:t>
                </a:r>
                <a:r>
                  <a:rPr lang="en-US" i="1" dirty="0" err="1" smtClean="0"/>
                  <a:t>m+k</a:t>
                </a:r>
                <a:r>
                  <a:rPr lang="en-US" i="1" dirty="0" smtClean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/>
                  <a:t>+t)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Mean = (</a:t>
                </a:r>
                <a:r>
                  <a:rPr lang="en-US" i="1" dirty="0" err="1" smtClean="0"/>
                  <a:t>m+k</a:t>
                </a:r>
                <a:r>
                  <a:rPr lang="en-US" i="1" dirty="0" smtClean="0"/>
                  <a:t>)/(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 smtClean="0"/>
                  <a:t>+t)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i="1" dirty="0" smtClean="0"/>
                  <a:t>(k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,k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,…,</a:t>
                </a:r>
                <a:r>
                  <a:rPr lang="en-US" i="1" dirty="0" err="1" smtClean="0"/>
                  <a:t>k</a:t>
                </a:r>
                <a:r>
                  <a:rPr lang="en-US" i="1" baseline="-25000" dirty="0" err="1" smtClean="0"/>
                  <a:t>t</a:t>
                </a:r>
                <a:r>
                  <a:rPr lang="en-US" i="1" dirty="0" smtClean="0"/>
                  <a:t>)</a:t>
                </a:r>
                <a:endParaRPr lang="en-US" i="1" dirty="0"/>
              </a:p>
              <a:p>
                <a:pPr marL="0" indent="0" algn="ctr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0358"/>
                <a:ext cx="10515600" cy="4989095"/>
              </a:xfrm>
              <a:blipFill>
                <a:blip r:embed="rId2"/>
                <a:stretch>
                  <a:fillRect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2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Bonus-</a:t>
            </a:r>
            <a:r>
              <a:rPr lang="en-US" sz="4000" dirty="0" err="1" smtClean="0"/>
              <a:t>malus</a:t>
            </a:r>
            <a:r>
              <a:rPr lang="en-US" sz="4000" dirty="0" smtClean="0"/>
              <a:t>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/>
          </a:bodyPr>
          <a:lstStyle/>
          <a:p>
            <a:r>
              <a:rPr lang="en-US" dirty="0" smtClean="0"/>
              <a:t>A priori classification variables: age, sex, type and use of car, territory</a:t>
            </a:r>
          </a:p>
          <a:p>
            <a:r>
              <a:rPr lang="en-US" dirty="0" smtClean="0"/>
              <a:t>A posteriori variables: deductibles, credibility, bonus-</a:t>
            </a:r>
            <a:r>
              <a:rPr lang="en-US" dirty="0" err="1" smtClean="0"/>
              <a:t>malus</a:t>
            </a:r>
            <a:r>
              <a:rPr lang="en-US" dirty="0" smtClean="0"/>
              <a:t> </a:t>
            </a:r>
          </a:p>
          <a:p>
            <a:r>
              <a:rPr lang="en-US" dirty="0"/>
              <a:t>Bonus </a:t>
            </a:r>
            <a:r>
              <a:rPr lang="en-US" dirty="0" err="1"/>
              <a:t>malus</a:t>
            </a:r>
            <a:r>
              <a:rPr lang="en-US" dirty="0"/>
              <a:t> =</a:t>
            </a:r>
          </a:p>
          <a:p>
            <a:pPr lvl="1"/>
            <a:r>
              <a:rPr lang="en-US" dirty="0"/>
              <a:t>Answer to heterogeneity of behavior of drivers in each cell</a:t>
            </a:r>
          </a:p>
          <a:p>
            <a:pPr lvl="1"/>
            <a:r>
              <a:rPr lang="en-US" dirty="0"/>
              <a:t>Answer to adverse selection</a:t>
            </a:r>
          </a:p>
          <a:p>
            <a:pPr lvl="1"/>
            <a:r>
              <a:rPr lang="en-US" dirty="0"/>
              <a:t>Inducement to drive more carefully</a:t>
            </a:r>
          </a:p>
          <a:p>
            <a:r>
              <a:rPr lang="en-US" dirty="0" smtClean="0"/>
              <a:t>Strongly influenced by regulatory environment and culture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44500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Optimal BMS: Premium</a:t>
                </a:r>
                <a:r>
                  <a:rPr lang="en-US" i="1" dirty="0" smtClean="0"/>
                  <a:t> </a:t>
                </a:r>
                <a:r>
                  <a:rPr lang="en-US" i="1" dirty="0"/>
                  <a:t>= (</a:t>
                </a:r>
                <a:r>
                  <a:rPr lang="en-US" i="1" dirty="0" err="1"/>
                  <a:t>m+k</a:t>
                </a:r>
                <a:r>
                  <a:rPr lang="en-US" i="1" dirty="0"/>
                  <a:t>)/(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/>
                  <a:t>+t)</a:t>
                </a:r>
                <a:br>
                  <a:rPr lang="en-US" i="1" dirty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445001"/>
              </a:xfrm>
              <a:blipFill>
                <a:blip r:embed="rId2"/>
                <a:stretch>
                  <a:fillRect t="-121918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7011"/>
                <a:ext cx="10515600" cy="5029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* Merit-rating based on number of claims only → premium is proportional to estimate of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r>
                  <a:rPr lang="en-US" dirty="0" smtClean="0"/>
                  <a:t>Time 1: 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 smtClean="0"/>
                  <a:t>m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= 0.1011 → 100</a:t>
                </a:r>
              </a:p>
              <a:p>
                <a:r>
                  <a:rPr lang="en-US" dirty="0"/>
                  <a:t>Time 2: 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k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=0, P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(0)= </m:t>
                    </m:r>
                  </m:oMath>
                </a14:m>
                <a:r>
                  <a:rPr lang="en-US" i="1" dirty="0"/>
                  <a:t>m</a:t>
                </a:r>
                <a:r>
                  <a:rPr lang="en-US" dirty="0"/>
                  <a:t>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= 0.0951 			→   94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i="1" dirty="0"/>
                  <a:t> k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=1, P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(1)= </m:t>
                    </m:r>
                  </m:oMath>
                </a14:m>
                <a:r>
                  <a:rPr lang="en-US" i="1" dirty="0"/>
                  <a:t>(m+1)</a:t>
                </a:r>
                <a:r>
                  <a:rPr lang="en-US" dirty="0"/>
                  <a:t>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= 0.1543 			→ 153</a:t>
                </a:r>
              </a:p>
              <a:p>
                <a:pPr lvl="1"/>
                <a:r>
                  <a:rPr lang="en-US" dirty="0"/>
                  <a:t>If</a:t>
                </a:r>
                <a:r>
                  <a:rPr lang="en-US" i="1" dirty="0"/>
                  <a:t> k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=2, P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(2)= </m:t>
                    </m:r>
                  </m:oMath>
                </a14:m>
                <a:r>
                  <a:rPr lang="en-US" i="1" dirty="0"/>
                  <a:t>(m+2)</a:t>
                </a:r>
                <a:r>
                  <a:rPr lang="en-US" dirty="0"/>
                  <a:t>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= 0.2136 			→ 211</a:t>
                </a:r>
              </a:p>
              <a:p>
                <a:r>
                  <a:rPr lang="en-US" dirty="0" smtClean="0"/>
                  <a:t>Time 3: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=0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 = 0, P</a:t>
                </a:r>
                <a:r>
                  <a:rPr lang="en-US" i="1" baseline="-25000" dirty="0" smtClean="0"/>
                  <a:t>3</a:t>
                </a:r>
                <a:r>
                  <a:rPr lang="en-US" i="1" dirty="0" smtClean="0"/>
                  <a:t>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i="1" dirty="0"/>
                  <a:t>m</a:t>
                </a:r>
                <a:r>
                  <a:rPr lang="en-US" dirty="0"/>
                  <a:t>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0.0898 </a:t>
                </a:r>
                <a:r>
                  <a:rPr lang="en-US" dirty="0"/>
                  <a:t>	</a:t>
                </a:r>
                <a:r>
                  <a:rPr lang="en-US" dirty="0" smtClean="0"/>
                  <a:t>	→   89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=1 </a:t>
                </a:r>
                <a:r>
                  <a:rPr lang="en-US" dirty="0"/>
                  <a:t>and </a:t>
                </a:r>
                <a:r>
                  <a:rPr lang="en-US" i="1" dirty="0"/>
                  <a:t>k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= </a:t>
                </a:r>
                <a:r>
                  <a:rPr lang="en-US" i="1" dirty="0" smtClean="0"/>
                  <a:t>3,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3</a:t>
                </a:r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i="1" dirty="0" smtClean="0"/>
                  <a:t>m+4)</a:t>
                </a:r>
                <a:r>
                  <a:rPr lang="en-US" dirty="0" smtClean="0"/>
                  <a:t>/(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0.3135 </a:t>
                </a:r>
                <a:r>
                  <a:rPr lang="en-US" dirty="0"/>
                  <a:t>	→ </a:t>
                </a:r>
                <a:r>
                  <a:rPr lang="en-US" dirty="0" smtClean="0"/>
                  <a:t>310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7011"/>
                <a:ext cx="10515600" cy="5029952"/>
              </a:xfrm>
              <a:blipFill>
                <a:blip r:embed="rId3"/>
                <a:stretch>
                  <a:fillRect l="-1217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9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4" y="341062"/>
            <a:ext cx="10515600" cy="4129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Optimal BMS with Negative Binomial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718269"/>
              </p:ext>
            </p:extLst>
          </p:nvPr>
        </p:nvGraphicFramePr>
        <p:xfrm>
          <a:off x="1844842" y="1082508"/>
          <a:ext cx="8550444" cy="535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074">
                  <a:extLst>
                    <a:ext uri="{9D8B030D-6E8A-4147-A177-3AD203B41FA5}">
                      <a16:colId xmlns:a16="http://schemas.microsoft.com/office/drawing/2014/main" val="2840956475"/>
                    </a:ext>
                  </a:extLst>
                </a:gridCol>
                <a:gridCol w="1425074">
                  <a:extLst>
                    <a:ext uri="{9D8B030D-6E8A-4147-A177-3AD203B41FA5}">
                      <a16:colId xmlns:a16="http://schemas.microsoft.com/office/drawing/2014/main" val="709095211"/>
                    </a:ext>
                  </a:extLst>
                </a:gridCol>
                <a:gridCol w="1425074">
                  <a:extLst>
                    <a:ext uri="{9D8B030D-6E8A-4147-A177-3AD203B41FA5}">
                      <a16:colId xmlns:a16="http://schemas.microsoft.com/office/drawing/2014/main" val="511778959"/>
                    </a:ext>
                  </a:extLst>
                </a:gridCol>
                <a:gridCol w="1425074">
                  <a:extLst>
                    <a:ext uri="{9D8B030D-6E8A-4147-A177-3AD203B41FA5}">
                      <a16:colId xmlns:a16="http://schemas.microsoft.com/office/drawing/2014/main" val="954239139"/>
                    </a:ext>
                  </a:extLst>
                </a:gridCol>
                <a:gridCol w="1425074">
                  <a:extLst>
                    <a:ext uri="{9D8B030D-6E8A-4147-A177-3AD203B41FA5}">
                      <a16:colId xmlns:a16="http://schemas.microsoft.com/office/drawing/2014/main" val="3467602616"/>
                    </a:ext>
                  </a:extLst>
                </a:gridCol>
                <a:gridCol w="1425074">
                  <a:extLst>
                    <a:ext uri="{9D8B030D-6E8A-4147-A177-3AD203B41FA5}">
                      <a16:colId xmlns:a16="http://schemas.microsoft.com/office/drawing/2014/main" val="3877896708"/>
                    </a:ext>
                  </a:extLst>
                </a:gridCol>
              </a:tblGrid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Claims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72802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49160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19660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05765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256272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663518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764969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866803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3825"/>
                  </a:ext>
                </a:extLst>
              </a:tr>
              <a:tr h="5350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5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0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Link with credibility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1074"/>
                <a:ext cx="10515600" cy="500588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Credibility idea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Premium = (1-z)(population premium) + z(individual premium)</a:t>
                </a:r>
              </a:p>
              <a:p>
                <a:pPr marL="0" indent="0" algn="ctr">
                  <a:buNone/>
                </a:pPr>
                <a:endParaRPr lang="en-US" i="1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In this case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→ Credibility is an exact rating formula for the Poisson – Gamma combination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1074"/>
                <a:ext cx="10515600" cy="5005889"/>
              </a:xfrm>
              <a:blipFill>
                <a:blip r:embed="rId2"/>
                <a:stretch>
                  <a:fillRect l="-1217" t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This “optimal BMS”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6905"/>
            <a:ext cx="10515600" cy="5070058"/>
          </a:xfrm>
        </p:spPr>
        <p:txBody>
          <a:bodyPr/>
          <a:lstStyle/>
          <a:p>
            <a:r>
              <a:rPr lang="en-US" dirty="0" smtClean="0"/>
              <a:t>Fair (as it results from the application of Bayes theorem)</a:t>
            </a:r>
          </a:p>
          <a:p>
            <a:r>
              <a:rPr lang="en-US" dirty="0" smtClean="0"/>
              <a:t>Financially balanced (the average income of the insurer stays at 100, year after year)</a:t>
            </a:r>
          </a:p>
          <a:p>
            <a:pPr marL="0" indent="0" algn="ctr">
              <a:buNone/>
            </a:pPr>
            <a:r>
              <a:rPr lang="en-US" u="sng" dirty="0" smtClean="0"/>
              <a:t>BUT</a:t>
            </a:r>
          </a:p>
          <a:p>
            <a:r>
              <a:rPr lang="en-US" dirty="0" smtClean="0"/>
              <a:t>It is not acceptable to regulators and managers, as the harsh penalties</a:t>
            </a:r>
          </a:p>
          <a:p>
            <a:pPr lvl="1"/>
            <a:r>
              <a:rPr lang="en-US" dirty="0" smtClean="0"/>
              <a:t>Encourage uninsured driving</a:t>
            </a:r>
          </a:p>
          <a:p>
            <a:pPr lvl="1"/>
            <a:r>
              <a:rPr lang="en-US" dirty="0" smtClean="0"/>
              <a:t>Suggest hit-and-run behavior</a:t>
            </a:r>
          </a:p>
          <a:p>
            <a:pPr lvl="1"/>
            <a:r>
              <a:rPr lang="en-US" dirty="0" smtClean="0"/>
              <a:t>Induce policyholders to leave the company after one accident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→ In practice, another approach, based on Markov Chains, is used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87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BMS as they are: definition of Markov Chain (MC)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7011"/>
                <a:ext cx="10515600" cy="5029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Calibri" panose="020F0502020204030204" pitchFamily="34" charset="0"/>
                  </a:rPr>
                  <a:t>M </a:t>
                </a:r>
                <a:r>
                  <a:rPr lang="en-US" dirty="0" smtClean="0">
                    <a:latin typeface="Calibri" panose="020F0502020204030204" pitchFamily="34" charset="0"/>
                  </a:rPr>
                  <a:t>is a discrete-time, non-homogeneous Markov Chain when M is an infinite sequence of random variables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M</a:t>
                </a:r>
                <a:r>
                  <a:rPr lang="en-US" i="1" baseline="-25000" dirty="0" smtClean="0">
                    <a:latin typeface="Calibri" panose="020F0502020204030204" pitchFamily="34" charset="0"/>
                  </a:rPr>
                  <a:t>0</a:t>
                </a:r>
                <a:r>
                  <a:rPr lang="en-US" i="1" dirty="0" smtClean="0">
                    <a:latin typeface="Calibri" panose="020F0502020204030204" pitchFamily="34" charset="0"/>
                  </a:rPr>
                  <a:t>, M</a:t>
                </a:r>
                <a:r>
                  <a:rPr lang="en-US" i="1" baseline="-25000" dirty="0" smtClean="0">
                    <a:latin typeface="Calibri" panose="020F0502020204030204" pitchFamily="34" charset="0"/>
                  </a:rPr>
                  <a:t>1</a:t>
                </a:r>
                <a:r>
                  <a:rPr lang="en-US" i="1" dirty="0" smtClean="0">
                    <a:latin typeface="Calibri" panose="020F0502020204030204" pitchFamily="34" charset="0"/>
                  </a:rPr>
                  <a:t>,… </a:t>
                </a:r>
                <a:r>
                  <a:rPr lang="en-US" dirty="0" smtClean="0">
                    <a:latin typeface="Calibri" panose="020F0502020204030204" pitchFamily="34" charset="0"/>
                  </a:rPr>
                  <a:t>such that</a:t>
                </a:r>
              </a:p>
              <a:p>
                <a:pPr marL="514350" indent="-514350">
                  <a:buAutoNum type="arabicPeriod"/>
                </a:pPr>
                <a:r>
                  <a:rPr lang="en-US" i="1" dirty="0" err="1" smtClean="0">
                    <a:latin typeface="Calibri" panose="020F0502020204030204" pitchFamily="34" charset="0"/>
                  </a:rPr>
                  <a:t>M</a:t>
                </a:r>
                <a:r>
                  <a:rPr lang="en-US" i="1" baseline="-25000" dirty="0" err="1" smtClean="0">
                    <a:latin typeface="Calibri" panose="020F0502020204030204" pitchFamily="34" charset="0"/>
                  </a:rPr>
                  <a:t>n</a:t>
                </a:r>
                <a:r>
                  <a:rPr lang="en-US" dirty="0" smtClean="0">
                    <a:latin typeface="Calibri" panose="020F0502020204030204" pitchFamily="34" charset="0"/>
                  </a:rPr>
                  <a:t> denotes the state number at time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n, n=0,1,2,…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libri" panose="020F0502020204030204" pitchFamily="34" charset="0"/>
                  </a:rPr>
                  <a:t>2.</a:t>
                </a:r>
                <a:r>
                  <a:rPr lang="en-US" dirty="0" smtClean="0">
                    <a:latin typeface="Calibri" panose="020F0502020204030204" pitchFamily="34" charset="0"/>
                  </a:rPr>
                  <a:t> Each </a:t>
                </a:r>
                <a:r>
                  <a:rPr lang="en-US" i="1" dirty="0" err="1" smtClean="0">
                    <a:latin typeface="Calibri" panose="020F0502020204030204" pitchFamily="34" charset="0"/>
                  </a:rPr>
                  <a:t>M</a:t>
                </a:r>
                <a:r>
                  <a:rPr lang="en-US" i="1" baseline="-25000" dirty="0" err="1" smtClean="0">
                    <a:latin typeface="Calibri" panose="020F0502020204030204" pitchFamily="34" charset="0"/>
                  </a:rPr>
                  <a:t>n</a:t>
                </a:r>
                <a:r>
                  <a:rPr lang="en-US" dirty="0" smtClean="0">
                    <a:latin typeface="Calibri" panose="020F0502020204030204" pitchFamily="34" charset="0"/>
                  </a:rPr>
                  <a:t> is a discrete random variable that can take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r </a:t>
                </a:r>
                <a:r>
                  <a:rPr lang="en-US" dirty="0" smtClean="0">
                    <a:latin typeface="Calibri" panose="020F0502020204030204" pitchFamily="34" charset="0"/>
                  </a:rPr>
                  <a:t>values (</a:t>
                </a:r>
                <a:r>
                  <a:rPr lang="en-US" i="1" dirty="0" smtClean="0">
                    <a:latin typeface="Calibri" panose="020F0502020204030204" pitchFamily="34" charset="0"/>
                  </a:rPr>
                  <a:t>r </a:t>
                </a:r>
                <a:r>
                  <a:rPr lang="en-US" dirty="0" smtClean="0">
                    <a:latin typeface="Calibri" panose="020F0502020204030204" pitchFamily="34" charset="0"/>
                  </a:rPr>
                  <a:t>is the number of states)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3. All transition probabilities are history-independent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  = </a:t>
                </a:r>
                <a:r>
                  <a:rPr lang="en-US" i="1" dirty="0" smtClean="0"/>
                  <a:t>P[ M</a:t>
                </a:r>
                <a:r>
                  <a:rPr lang="en-US" i="1" baseline="-25000" dirty="0" smtClean="0"/>
                  <a:t>n+1</a:t>
                </a:r>
                <a:r>
                  <a:rPr lang="en-US" i="1" dirty="0" smtClean="0"/>
                  <a:t>=j | </a:t>
                </a:r>
                <a:r>
                  <a:rPr lang="en-US" i="1" dirty="0" err="1" smtClean="0"/>
                  <a:t>M</a:t>
                </a:r>
                <a:r>
                  <a:rPr lang="en-US" i="1" baseline="-25000" dirty="0" err="1" smtClean="0"/>
                  <a:t>n</a:t>
                </a:r>
                <a:r>
                  <a:rPr lang="en-US" i="1" dirty="0" smtClean="0"/>
                  <a:t>=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, M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,…,M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, M</a:t>
                </a:r>
                <a:r>
                  <a:rPr lang="en-US" i="1" baseline="-25000" dirty="0" smtClean="0"/>
                  <a:t>0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0</a:t>
                </a:r>
                <a:r>
                  <a:rPr lang="en-US" i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 </a:t>
                </a:r>
                <a:r>
                  <a:rPr lang="en-US" i="1" dirty="0"/>
                  <a:t>P[ M</a:t>
                </a:r>
                <a:r>
                  <a:rPr lang="en-US" i="1" baseline="-25000" dirty="0"/>
                  <a:t>n+1</a:t>
                </a:r>
                <a:r>
                  <a:rPr lang="en-US" i="1" dirty="0"/>
                  <a:t>=j | </a:t>
                </a:r>
                <a:r>
                  <a:rPr lang="en-US" i="1" dirty="0" err="1" smtClean="0"/>
                  <a:t>M</a:t>
                </a:r>
                <a:r>
                  <a:rPr lang="en-US" i="1" baseline="-25000" dirty="0" err="1" smtClean="0"/>
                  <a:t>n</a:t>
                </a:r>
                <a:r>
                  <a:rPr lang="en-US" i="1" dirty="0" smtClean="0"/>
                  <a:t>=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all BMS applications, the MC are homogeneous: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</a:t>
                </a:r>
                <a:endParaRPr lang="en-US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7011"/>
                <a:ext cx="10515600" cy="5029952"/>
              </a:xfrm>
              <a:blipFill>
                <a:blip r:embed="rId2"/>
                <a:stretch>
                  <a:fillRect l="-1217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Malaysian BMS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027826"/>
              </p:ext>
            </p:extLst>
          </p:nvPr>
        </p:nvGraphicFramePr>
        <p:xfrm>
          <a:off x="3232482" y="1796715"/>
          <a:ext cx="5743075" cy="307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39">
                  <a:extLst>
                    <a:ext uri="{9D8B030D-6E8A-4147-A177-3AD203B41FA5}">
                      <a16:colId xmlns:a16="http://schemas.microsoft.com/office/drawing/2014/main" val="632245233"/>
                    </a:ext>
                  </a:extLst>
                </a:gridCol>
                <a:gridCol w="1812562">
                  <a:extLst>
                    <a:ext uri="{9D8B030D-6E8A-4147-A177-3AD203B41FA5}">
                      <a16:colId xmlns:a16="http://schemas.microsoft.com/office/drawing/2014/main" val="7256989"/>
                    </a:ext>
                  </a:extLst>
                </a:gridCol>
                <a:gridCol w="1297173">
                  <a:extLst>
                    <a:ext uri="{9D8B030D-6E8A-4147-A177-3AD203B41FA5}">
                      <a16:colId xmlns:a16="http://schemas.microsoft.com/office/drawing/2014/main" val="212989974"/>
                    </a:ext>
                  </a:extLst>
                </a:gridCol>
                <a:gridCol w="977001">
                  <a:extLst>
                    <a:ext uri="{9D8B030D-6E8A-4147-A177-3AD203B41FA5}">
                      <a16:colId xmlns:a16="http://schemas.microsoft.com/office/drawing/2014/main" val="2032328774"/>
                    </a:ext>
                  </a:extLst>
                </a:gridCol>
              </a:tblGrid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Premium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after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32185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claim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1+ claim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38372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34148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47924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0153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05735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97891"/>
                  </a:ext>
                </a:extLst>
              </a:tr>
              <a:tr h="384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4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2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 = P(0 claim)          q = P(1 or more claim)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74462"/>
              </p:ext>
            </p:extLst>
          </p:nvPr>
        </p:nvGraphicFramePr>
        <p:xfrm>
          <a:off x="838200" y="1395413"/>
          <a:ext cx="105156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89306605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185961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3067362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676530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597977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6545920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18652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6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6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4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6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8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57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MC of higher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9095"/>
                <a:ext cx="10515600" cy="499786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 = </a:t>
                </a:r>
                <a:r>
                  <a:rPr lang="en-US" i="1" dirty="0"/>
                  <a:t>P[ M</a:t>
                </a:r>
                <a:r>
                  <a:rPr lang="en-US" i="1" baseline="-25000" dirty="0"/>
                  <a:t>n+1</a:t>
                </a:r>
                <a:r>
                  <a:rPr lang="en-US" i="1" dirty="0"/>
                  <a:t>=j | </a:t>
                </a:r>
                <a:r>
                  <a:rPr lang="en-US" i="1" dirty="0" err="1"/>
                  <a:t>M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=</a:t>
                </a:r>
                <a:r>
                  <a:rPr lang="en-US" i="1" dirty="0" err="1"/>
                  <a:t>i</a:t>
                </a:r>
                <a:r>
                  <a:rPr lang="en-US" i="1" dirty="0"/>
                  <a:t>, M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=i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,…,M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=i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, M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=i</a:t>
                </a:r>
                <a:r>
                  <a:rPr lang="en-US" i="1" baseline="-25000" dirty="0"/>
                  <a:t>0</a:t>
                </a:r>
                <a:r>
                  <a:rPr lang="en-US" i="1" dirty="0" smtClean="0"/>
                  <a:t>]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dirty="0"/>
                  <a:t>=</a:t>
                </a:r>
                <a:r>
                  <a:rPr lang="en-US" i="1" dirty="0"/>
                  <a:t> P[ M</a:t>
                </a:r>
                <a:r>
                  <a:rPr lang="en-US" i="1" baseline="-25000" dirty="0"/>
                  <a:t>n+1</a:t>
                </a:r>
                <a:r>
                  <a:rPr lang="en-US" i="1" dirty="0"/>
                  <a:t>=j | </a:t>
                </a:r>
                <a:r>
                  <a:rPr lang="en-US" i="1" dirty="0" err="1"/>
                  <a:t>M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=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i="1" dirty="0" smtClean="0"/>
                  <a:t>]  </a:t>
                </a:r>
                <a:r>
                  <a:rPr lang="en-US" dirty="0" smtClean="0"/>
                  <a:t>(= MC of order 1)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	=</a:t>
                </a:r>
                <a:r>
                  <a:rPr lang="en-US" i="1" dirty="0" smtClean="0"/>
                  <a:t> P</a:t>
                </a:r>
                <a:r>
                  <a:rPr lang="en-US" i="1" dirty="0"/>
                  <a:t>[ M</a:t>
                </a:r>
                <a:r>
                  <a:rPr lang="en-US" i="1" baseline="-25000" dirty="0"/>
                  <a:t>n+1</a:t>
                </a:r>
                <a:r>
                  <a:rPr lang="en-US" i="1" dirty="0"/>
                  <a:t>=j | </a:t>
                </a:r>
                <a:r>
                  <a:rPr lang="en-US" i="1" dirty="0" err="1"/>
                  <a:t>M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=</a:t>
                </a:r>
                <a:r>
                  <a:rPr lang="en-US" i="1" dirty="0" err="1"/>
                  <a:t>i</a:t>
                </a:r>
                <a:r>
                  <a:rPr lang="en-US" i="1" dirty="0"/>
                  <a:t>, </a:t>
                </a:r>
                <a:r>
                  <a:rPr lang="en-US" i="1" dirty="0" smtClean="0"/>
                  <a:t>M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 ]</a:t>
                </a:r>
                <a:r>
                  <a:rPr lang="en-US" dirty="0" smtClean="0"/>
                  <a:t>   (= MC of order 2)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	=</a:t>
                </a:r>
                <a:r>
                  <a:rPr lang="en-US" i="1" dirty="0"/>
                  <a:t> P[ M</a:t>
                </a:r>
                <a:r>
                  <a:rPr lang="en-US" i="1" baseline="-25000" dirty="0"/>
                  <a:t>n+1</a:t>
                </a:r>
                <a:r>
                  <a:rPr lang="en-US" i="1" dirty="0"/>
                  <a:t>=j | </a:t>
                </a:r>
                <a:r>
                  <a:rPr lang="en-US" i="1" dirty="0" err="1"/>
                  <a:t>M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=</a:t>
                </a:r>
                <a:r>
                  <a:rPr lang="en-US" i="1" dirty="0" err="1"/>
                  <a:t>i</a:t>
                </a:r>
                <a:r>
                  <a:rPr lang="en-US" i="1" dirty="0"/>
                  <a:t>, </a:t>
                </a:r>
                <a:r>
                  <a:rPr lang="en-US" i="1" dirty="0" smtClean="0"/>
                  <a:t>M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n-1</a:t>
                </a:r>
                <a:r>
                  <a:rPr lang="en-US" i="1" dirty="0" smtClean="0"/>
                  <a:t>, M</a:t>
                </a:r>
                <a:r>
                  <a:rPr lang="en-US" i="1" baseline="-25000" dirty="0" smtClean="0"/>
                  <a:t>n-2</a:t>
                </a:r>
                <a:r>
                  <a:rPr lang="en-US" i="1" dirty="0" smtClean="0"/>
                  <a:t>=i</a:t>
                </a:r>
                <a:r>
                  <a:rPr lang="en-US" i="1" baseline="-25000" dirty="0" smtClean="0"/>
                  <a:t>n-2</a:t>
                </a:r>
                <a:r>
                  <a:rPr lang="en-US" i="1" dirty="0" smtClean="0"/>
                  <a:t> </a:t>
                </a:r>
                <a:r>
                  <a:rPr lang="en-US" i="1" dirty="0"/>
                  <a:t>]</a:t>
                </a:r>
                <a:r>
                  <a:rPr lang="en-US" dirty="0"/>
                  <a:t>   (= MC </a:t>
                </a:r>
                <a:r>
                  <a:rPr lang="en-US" dirty="0" smtClean="0"/>
                  <a:t>of </a:t>
                </a:r>
                <a:r>
                  <a:rPr lang="en-US" dirty="0"/>
                  <a:t>order </a:t>
                </a:r>
                <a:r>
                  <a:rPr lang="en-US" dirty="0" smtClean="0"/>
                  <a:t>3)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9095"/>
                <a:ext cx="10515600" cy="4997868"/>
              </a:xfrm>
              <a:blipFill>
                <a:blip r:embed="rId2"/>
                <a:stretch>
                  <a:fillRect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Belgian 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1284"/>
            <a:ext cx="10515600" cy="49256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 classes</a:t>
            </a:r>
          </a:p>
          <a:p>
            <a:r>
              <a:rPr lang="en-US" dirty="0" smtClean="0"/>
              <a:t>Premium levels: 200, 160, 140, 130, 120, 115, 110, 105, 100,</a:t>
            </a:r>
          </a:p>
          <a:p>
            <a:pPr marL="0" indent="0">
              <a:buNone/>
            </a:pPr>
            <a:r>
              <a:rPr lang="en-US" dirty="0" smtClean="0"/>
              <a:t>	100, 95, 90, 85, 80, 75, 70, 65, 60</a:t>
            </a:r>
          </a:p>
          <a:p>
            <a:r>
              <a:rPr lang="en-US" dirty="0" smtClean="0"/>
              <a:t>Starting class: 100 for business users, 85 for commuters</a:t>
            </a:r>
          </a:p>
          <a:p>
            <a:r>
              <a:rPr lang="en-US" dirty="0" smtClean="0"/>
              <a:t>One bonus class per claim-free year</a:t>
            </a:r>
          </a:p>
          <a:p>
            <a:r>
              <a:rPr lang="en-US" dirty="0" smtClean="0"/>
              <a:t>Two penalty classes for the first claim</a:t>
            </a:r>
          </a:p>
          <a:p>
            <a:r>
              <a:rPr lang="en-US" dirty="0" smtClean="0"/>
              <a:t>Three penalty classes for any other claim in the same year</a:t>
            </a:r>
          </a:p>
          <a:p>
            <a:r>
              <a:rPr lang="en-US" u="sng" dirty="0" smtClean="0"/>
              <a:t>BUT</a:t>
            </a:r>
            <a:r>
              <a:rPr lang="en-US" dirty="0" smtClean="0"/>
              <a:t> special rule: nobody can pay more than 100 after four consecutive claim-free years</a:t>
            </a:r>
          </a:p>
          <a:p>
            <a:r>
              <a:rPr lang="en-US" dirty="0" smtClean="0"/>
              <a:t>→ This is a Markov Chain </a:t>
            </a:r>
            <a:r>
              <a:rPr lang="en-US" u="sng" dirty="0" smtClean="0"/>
              <a:t>of order four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9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6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Transforming a MC of order 4 into a MC of order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044575" y="28575"/>
            <a:ext cx="101028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52513" y="71438"/>
            <a:ext cx="2514600" cy="5127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67113" y="71438"/>
            <a:ext cx="7545388" cy="5127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52513" y="58420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567113" y="58420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81713" y="58420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596313" y="584200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52513" y="109696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567113" y="109696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081713" y="109696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596313" y="1096963"/>
            <a:ext cx="2516188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052513" y="160972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567113" y="160972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081713" y="160972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596313" y="1609725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52513" y="2122488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67113" y="2122488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081713" y="2122488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8596313" y="2122488"/>
            <a:ext cx="2516188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052513" y="263525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567113" y="263525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081713" y="2635250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8596313" y="2635250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052513" y="314801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567113" y="314801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081713" y="3148013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8596313" y="3148013"/>
            <a:ext cx="2516188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052513" y="366077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567113" y="366077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081713" y="3660775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8596313" y="3660775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052513" y="4173538"/>
            <a:ext cx="2514600" cy="5143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567113" y="4173538"/>
            <a:ext cx="2514600" cy="5143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6081713" y="4173538"/>
            <a:ext cx="2514600" cy="5143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8596313" y="4173538"/>
            <a:ext cx="2516188" cy="5143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052513" y="4687888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3567113" y="4687888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6081713" y="4687888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8596313" y="4687888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1052513" y="5200650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3567113" y="5200650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6081713" y="5200650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8596313" y="5200650"/>
            <a:ext cx="2516188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1052513" y="5713413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3567113" y="5713413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6081713" y="5713413"/>
            <a:ext cx="2514600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8596313" y="5713413"/>
            <a:ext cx="2516188" cy="5127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1052513" y="6226175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567113" y="6226175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6081713" y="6226175"/>
            <a:ext cx="2514600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8596313" y="6226175"/>
            <a:ext cx="2516188" cy="5127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3567113" y="61913"/>
            <a:ext cx="0" cy="6684963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6081713" y="558800"/>
            <a:ext cx="0" cy="6188075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>
            <a:off x="8596313" y="558800"/>
            <a:ext cx="0" cy="6188075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1044575" y="584200"/>
            <a:ext cx="10075863" cy="0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1044575" y="1096963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1044575" y="1609725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1044575" y="2122488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>
            <a:off x="1044575" y="2635250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1044575" y="3148013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1044575" y="3660775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1044575" y="4173538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1044575" y="4687888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1044575" y="5200650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>
            <a:off x="1044575" y="5713413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1044575" y="6226175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1052513" y="61913"/>
            <a:ext cx="0" cy="6684963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>
            <a:off x="11112500" y="61913"/>
            <a:ext cx="0" cy="6684963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1044575" y="71438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>
            <a:off x="1044575" y="6738938"/>
            <a:ext cx="10075863" cy="0"/>
          </a:xfrm>
          <a:prstGeom prst="line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1993900" y="125413"/>
            <a:ext cx="800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Class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5945188" y="125413"/>
            <a:ext cx="29479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Class after x accidents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4749800" y="638175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7264400" y="638175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9779000" y="638175"/>
            <a:ext cx="31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2159000" y="115093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4559300" y="1150938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7188200" y="115093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9702800" y="115093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044700" y="1663700"/>
            <a:ext cx="698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4559300" y="1663700"/>
            <a:ext cx="698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7188200" y="1663700"/>
            <a:ext cx="469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9702800" y="1663700"/>
            <a:ext cx="4699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2044700" y="2174875"/>
            <a:ext cx="723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4559300" y="2174875"/>
            <a:ext cx="723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7188200" y="2174875"/>
            <a:ext cx="482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9702800" y="2174875"/>
            <a:ext cx="482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2044700" y="2687638"/>
            <a:ext cx="723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4559300" y="2687638"/>
            <a:ext cx="723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7188200" y="2687638"/>
            <a:ext cx="482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9702800" y="2687638"/>
            <a:ext cx="482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2044700" y="320357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4559300" y="320357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7188200" y="3203575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9702800" y="3203575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044700" y="3716338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4559300" y="3716338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7188200" y="371633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9702800" y="371633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2044700" y="4229100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4559300" y="4229100"/>
            <a:ext cx="543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7073900" y="4229100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9702800" y="4229100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2044700" y="4741863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4559300" y="4741863"/>
            <a:ext cx="543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7073900" y="4741863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9702800" y="4741863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2044700" y="525462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4559300" y="5254625"/>
            <a:ext cx="543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7073900" y="5254625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9702800" y="5254625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2044700" y="5767388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4673600" y="576738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7073900" y="5767388"/>
            <a:ext cx="698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9702800" y="5767388"/>
            <a:ext cx="46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1981200" y="6280150"/>
            <a:ext cx="53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2425700" y="6280150"/>
            <a:ext cx="381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639096"/>
              </p:ext>
            </p:extLst>
          </p:nvPr>
        </p:nvGraphicFramePr>
        <p:xfrm>
          <a:off x="922420" y="673768"/>
          <a:ext cx="9930063" cy="523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6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716"/>
            <a:ext cx="10515600" cy="4331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BMS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87529"/>
              </p:ext>
            </p:extLst>
          </p:nvPr>
        </p:nvGraphicFramePr>
        <p:xfrm>
          <a:off x="838200" y="890329"/>
          <a:ext cx="10515600" cy="583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73149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8477971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536648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602855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8957032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6247607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5069112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95863829"/>
                    </a:ext>
                  </a:extLst>
                </a:gridCol>
              </a:tblGrid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Premium</a:t>
                      </a:r>
                      <a:endParaRPr lang="en-US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Class after x claims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70961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47494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611666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040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59065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04900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63416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097061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43335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80121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33458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458511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18044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58074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995453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34727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88504"/>
                  </a:ext>
                </a:extLst>
              </a:tr>
              <a:tr h="3239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8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6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BMS transition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178412"/>
              </p:ext>
            </p:extLst>
          </p:nvPr>
        </p:nvGraphicFramePr>
        <p:xfrm>
          <a:off x="838200" y="801688"/>
          <a:ext cx="10515605" cy="584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3">
                  <a:extLst>
                    <a:ext uri="{9D8B030D-6E8A-4147-A177-3AD203B41FA5}">
                      <a16:colId xmlns:a16="http://schemas.microsoft.com/office/drawing/2014/main" val="1249878569"/>
                    </a:ext>
                  </a:extLst>
                </a:gridCol>
                <a:gridCol w="1403952">
                  <a:extLst>
                    <a:ext uri="{9D8B030D-6E8A-4147-A177-3AD203B41FA5}">
                      <a16:colId xmlns:a16="http://schemas.microsoft.com/office/drawing/2014/main" val="673759485"/>
                    </a:ext>
                  </a:extLst>
                </a:gridCol>
                <a:gridCol w="561206">
                  <a:extLst>
                    <a:ext uri="{9D8B030D-6E8A-4147-A177-3AD203B41FA5}">
                      <a16:colId xmlns:a16="http://schemas.microsoft.com/office/drawing/2014/main" val="1844896115"/>
                    </a:ext>
                  </a:extLst>
                </a:gridCol>
                <a:gridCol w="489284">
                  <a:extLst>
                    <a:ext uri="{9D8B030D-6E8A-4147-A177-3AD203B41FA5}">
                      <a16:colId xmlns:a16="http://schemas.microsoft.com/office/drawing/2014/main" val="2312184475"/>
                    </a:ext>
                  </a:extLst>
                </a:gridCol>
                <a:gridCol w="529390">
                  <a:extLst>
                    <a:ext uri="{9D8B030D-6E8A-4147-A177-3AD203B41FA5}">
                      <a16:colId xmlns:a16="http://schemas.microsoft.com/office/drawing/2014/main" val="1443236673"/>
                    </a:ext>
                  </a:extLst>
                </a:gridCol>
                <a:gridCol w="489284">
                  <a:extLst>
                    <a:ext uri="{9D8B030D-6E8A-4147-A177-3AD203B41FA5}">
                      <a16:colId xmlns:a16="http://schemas.microsoft.com/office/drawing/2014/main" val="33479246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421995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82504785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4243338266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3027624079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1606470226"/>
                    </a:ext>
                  </a:extLst>
                </a:gridCol>
                <a:gridCol w="633663">
                  <a:extLst>
                    <a:ext uri="{9D8B030D-6E8A-4147-A177-3AD203B41FA5}">
                      <a16:colId xmlns:a16="http://schemas.microsoft.com/office/drawing/2014/main" val="2414762414"/>
                    </a:ext>
                  </a:extLst>
                </a:gridCol>
                <a:gridCol w="633663">
                  <a:extLst>
                    <a:ext uri="{9D8B030D-6E8A-4147-A177-3AD203B41FA5}">
                      <a16:colId xmlns:a16="http://schemas.microsoft.com/office/drawing/2014/main" val="3990329038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3840850422"/>
                    </a:ext>
                  </a:extLst>
                </a:gridCol>
                <a:gridCol w="633663">
                  <a:extLst>
                    <a:ext uri="{9D8B030D-6E8A-4147-A177-3AD203B41FA5}">
                      <a16:colId xmlns:a16="http://schemas.microsoft.com/office/drawing/2014/main" val="301554039"/>
                    </a:ext>
                  </a:extLst>
                </a:gridCol>
                <a:gridCol w="561474">
                  <a:extLst>
                    <a:ext uri="{9D8B030D-6E8A-4147-A177-3AD203B41FA5}">
                      <a16:colId xmlns:a16="http://schemas.microsoft.com/office/drawing/2014/main" val="3683048845"/>
                    </a:ext>
                  </a:extLst>
                </a:gridCol>
                <a:gridCol w="517363">
                  <a:extLst>
                    <a:ext uri="{9D8B030D-6E8A-4147-A177-3AD203B41FA5}">
                      <a16:colId xmlns:a16="http://schemas.microsoft.com/office/drawing/2014/main" val="361123518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7653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797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4562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447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65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244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15448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7206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159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8760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9993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53232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3165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224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4400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4962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1-p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baseline="0" dirty="0" smtClean="0"/>
                        <a:t>-p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p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BMS transition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91776"/>
              </p:ext>
            </p:extLst>
          </p:nvPr>
        </p:nvGraphicFramePr>
        <p:xfrm>
          <a:off x="838200" y="801688"/>
          <a:ext cx="10515605" cy="584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3">
                  <a:extLst>
                    <a:ext uri="{9D8B030D-6E8A-4147-A177-3AD203B41FA5}">
                      <a16:colId xmlns:a16="http://schemas.microsoft.com/office/drawing/2014/main" val="124987856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673759485"/>
                    </a:ext>
                  </a:extLst>
                </a:gridCol>
                <a:gridCol w="649706">
                  <a:extLst>
                    <a:ext uri="{9D8B030D-6E8A-4147-A177-3AD203B41FA5}">
                      <a16:colId xmlns:a16="http://schemas.microsoft.com/office/drawing/2014/main" val="1844896115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2312184475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14432366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47924640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3942199551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82504785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4243338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7624079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1606470226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2414762414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3990329038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408504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540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3048845"/>
                    </a:ext>
                  </a:extLst>
                </a:gridCol>
                <a:gridCol w="886331">
                  <a:extLst>
                    <a:ext uri="{9D8B030D-6E8A-4147-A177-3AD203B41FA5}">
                      <a16:colId xmlns:a16="http://schemas.microsoft.com/office/drawing/2014/main" val="361123518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7653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.9048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797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4562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447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65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244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15448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7206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159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8760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9993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53232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3165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224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.9048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4400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.9048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4962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.9048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k-step transition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8568"/>
                <a:ext cx="10515600" cy="5198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k-step transition probabilities </a:t>
                </a:r>
                <a:r>
                  <a:rPr lang="en-US" b="0" i="1" baseline="-25000" dirty="0" smtClean="0"/>
                  <a:t>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= P[ </a:t>
                </a:r>
                <a:r>
                  <a:rPr lang="en-US" i="1" dirty="0" err="1" smtClean="0"/>
                  <a:t>M</a:t>
                </a:r>
                <a:r>
                  <a:rPr lang="en-US" i="1" baseline="-25000" dirty="0" err="1" smtClean="0"/>
                  <a:t>n+k</a:t>
                </a:r>
                <a:r>
                  <a:rPr lang="en-US" i="1" dirty="0" smtClean="0"/>
                  <a:t> = j | </a:t>
                </a:r>
                <a:r>
                  <a:rPr lang="en-US" i="1" dirty="0" err="1" smtClean="0"/>
                  <a:t>M</a:t>
                </a:r>
                <a:r>
                  <a:rPr lang="en-US" i="1" baseline="-25000" dirty="0" err="1" smtClean="0"/>
                  <a:t>n</a:t>
                </a:r>
                <a:r>
                  <a:rPr lang="en-US" i="1" dirty="0" smtClean="0"/>
                  <a:t> =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]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be calculated using the </a:t>
                </a:r>
                <a:r>
                  <a:rPr lang="en-US" u="sng" dirty="0" smtClean="0"/>
                  <a:t>Chapman-Kolmogorov equations</a:t>
                </a:r>
              </a:p>
              <a:p>
                <a:pPr marL="0" indent="0">
                  <a:buNone/>
                </a:pPr>
                <a:endParaRPr lang="en-US" u="sng" dirty="0" smtClean="0"/>
              </a:p>
              <a:p>
                <a:pPr marL="0" indent="0" algn="ctr">
                  <a:buNone/>
                </a:pPr>
                <a:r>
                  <a:rPr lang="en-US" i="1" baseline="-25000" dirty="0" err="1" smtClean="0"/>
                  <a:t>k+l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/>
                    </m:nary>
                  </m:oMath>
                </a14:m>
                <a:r>
                  <a:rPr lang="en-US" i="1" baseline="-25000" dirty="0" smtClean="0"/>
                  <a:t>k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i="1" dirty="0" smtClean="0"/>
                  <a:t>. </a:t>
                </a:r>
                <a:r>
                  <a:rPr lang="en-US" i="1" baseline="-25000" dirty="0" smtClean="0"/>
                  <a:t>l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is matrix multiplication.  In particular, 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Q = Q x Q</a:t>
                </a:r>
                <a:endParaRPr lang="en-US" dirty="0" smtClean="0"/>
              </a:p>
              <a:p>
                <a:endParaRPr lang="en-US" u="sng" dirty="0" smtClean="0"/>
              </a:p>
              <a:p>
                <a:r>
                  <a:rPr lang="en-US" u="sng" dirty="0" smtClean="0"/>
                  <a:t>The stationary distribution</a:t>
                </a:r>
                <a:r>
                  <a:rPr lang="en-US" dirty="0" smtClean="0"/>
                  <a:t>   </a:t>
                </a:r>
                <a:r>
                  <a:rPr lang="el-GR" dirty="0" smtClean="0"/>
                  <a:t>π</a:t>
                </a:r>
                <a:r>
                  <a:rPr lang="en-US" i="1" baseline="-25000" dirty="0" smtClean="0"/>
                  <a:t>j</a:t>
                </a:r>
                <a:r>
                  <a:rPr lang="en-US" i="1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r>
                  <a:rPr lang="en-US" i="1" baseline="-25000" dirty="0" smtClean="0"/>
                  <a:t>k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</a:t>
                </a:r>
                <a:r>
                  <a:rPr lang="en-US" dirty="0" smtClean="0"/>
                  <a:t>xists for all BMS applications</a:t>
                </a:r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8568"/>
                <a:ext cx="10515600" cy="5198395"/>
              </a:xfrm>
              <a:blipFill>
                <a:blip r:embed="rId2"/>
                <a:stretch>
                  <a:fillRect l="-1217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four-step transition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29547"/>
              </p:ext>
            </p:extLst>
          </p:nvPr>
        </p:nvGraphicFramePr>
        <p:xfrm>
          <a:off x="838199" y="801688"/>
          <a:ext cx="10515601" cy="584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3">
                  <a:extLst>
                    <a:ext uri="{9D8B030D-6E8A-4147-A177-3AD203B41FA5}">
                      <a16:colId xmlns:a16="http://schemas.microsoft.com/office/drawing/2014/main" val="124987856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673759485"/>
                    </a:ext>
                  </a:extLst>
                </a:gridCol>
                <a:gridCol w="649706">
                  <a:extLst>
                    <a:ext uri="{9D8B030D-6E8A-4147-A177-3AD203B41FA5}">
                      <a16:colId xmlns:a16="http://schemas.microsoft.com/office/drawing/2014/main" val="1844896115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2312184475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1443236673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47924640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3942199551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82504785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4243338266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27624079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1606470226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2414762414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3990329038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4085042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1554039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683048845"/>
                    </a:ext>
                  </a:extLst>
                </a:gridCol>
                <a:gridCol w="886331">
                  <a:extLst>
                    <a:ext uri="{9D8B030D-6E8A-4147-A177-3AD203B41FA5}">
                      <a16:colId xmlns:a16="http://schemas.microsoft.com/office/drawing/2014/main" val="361123518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7653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797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.1531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4562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447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65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244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15448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7206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159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8760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9993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53232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3165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224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4400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.1341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.6703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4962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1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16-step transition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851559"/>
              </p:ext>
            </p:extLst>
          </p:nvPr>
        </p:nvGraphicFramePr>
        <p:xfrm>
          <a:off x="838200" y="801688"/>
          <a:ext cx="10515605" cy="584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3">
                  <a:extLst>
                    <a:ext uri="{9D8B030D-6E8A-4147-A177-3AD203B41FA5}">
                      <a16:colId xmlns:a16="http://schemas.microsoft.com/office/drawing/2014/main" val="124987856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673759485"/>
                    </a:ext>
                  </a:extLst>
                </a:gridCol>
                <a:gridCol w="649706">
                  <a:extLst>
                    <a:ext uri="{9D8B030D-6E8A-4147-A177-3AD203B41FA5}">
                      <a16:colId xmlns:a16="http://schemas.microsoft.com/office/drawing/2014/main" val="1844896115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2312184475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14432366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47924640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3942199551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82504785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4243338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7624079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1606470226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2414762414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3990329038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408504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540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3048845"/>
                    </a:ext>
                  </a:extLst>
                </a:gridCol>
                <a:gridCol w="886331">
                  <a:extLst>
                    <a:ext uri="{9D8B030D-6E8A-4147-A177-3AD203B41FA5}">
                      <a16:colId xmlns:a16="http://schemas.microsoft.com/office/drawing/2014/main" val="361123518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7653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.1594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.2231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797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.1827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.2231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4562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.2058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.2231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447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.2287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.4654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65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.1032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.2467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.4654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244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.1117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.2198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.4654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15448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.1129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.4745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7206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.1091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.6199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159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.0372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.6199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8760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.1242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9993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.1047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.6297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53232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.0443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3165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.0964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224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4400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.6728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4962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.6757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128-step transition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59036"/>
              </p:ext>
            </p:extLst>
          </p:nvPr>
        </p:nvGraphicFramePr>
        <p:xfrm>
          <a:off x="838200" y="801688"/>
          <a:ext cx="10515605" cy="584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63">
                  <a:extLst>
                    <a:ext uri="{9D8B030D-6E8A-4147-A177-3AD203B41FA5}">
                      <a16:colId xmlns:a16="http://schemas.microsoft.com/office/drawing/2014/main" val="1249878569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673759485"/>
                    </a:ext>
                  </a:extLst>
                </a:gridCol>
                <a:gridCol w="649706">
                  <a:extLst>
                    <a:ext uri="{9D8B030D-6E8A-4147-A177-3AD203B41FA5}">
                      <a16:colId xmlns:a16="http://schemas.microsoft.com/office/drawing/2014/main" val="1844896115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2312184475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14432366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47924640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3942199551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82504785"/>
                    </a:ext>
                  </a:extLst>
                </a:gridCol>
                <a:gridCol w="601579">
                  <a:extLst>
                    <a:ext uri="{9D8B030D-6E8A-4147-A177-3AD203B41FA5}">
                      <a16:colId xmlns:a16="http://schemas.microsoft.com/office/drawing/2014/main" val="4243338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7624079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1606470226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2414762414"/>
                    </a:ext>
                  </a:extLst>
                </a:gridCol>
                <a:gridCol w="617621">
                  <a:extLst>
                    <a:ext uri="{9D8B030D-6E8A-4147-A177-3AD203B41FA5}">
                      <a16:colId xmlns:a16="http://schemas.microsoft.com/office/drawing/2014/main" val="3990329038"/>
                    </a:ext>
                  </a:extLst>
                </a:gridCol>
                <a:gridCol w="593558">
                  <a:extLst>
                    <a:ext uri="{9D8B030D-6E8A-4147-A177-3AD203B41FA5}">
                      <a16:colId xmlns:a16="http://schemas.microsoft.com/office/drawing/2014/main" val="38408504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540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3048845"/>
                    </a:ext>
                  </a:extLst>
                </a:gridCol>
                <a:gridCol w="886331">
                  <a:extLst>
                    <a:ext uri="{9D8B030D-6E8A-4147-A177-3AD203B41FA5}">
                      <a16:colId xmlns:a16="http://schemas.microsoft.com/office/drawing/2014/main" val="3611235181"/>
                    </a:ext>
                  </a:extLst>
                </a:gridCol>
              </a:tblGrid>
              <a:tr h="3458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7653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9797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4562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447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665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2440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15448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7206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159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87607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99939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53232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3165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2240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44006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.6688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49621"/>
                  </a:ext>
                </a:extLst>
              </a:tr>
              <a:tr h="3458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.6688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measure the rate of convergence?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221"/>
                <a:ext cx="10515600" cy="49497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Total variation: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</m:e>
                    </m:nary>
                  </m:oMath>
                </a14:m>
                <a:r>
                  <a:rPr lang="en-US" i="1" baseline="-25000" dirty="0" smtClean="0"/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i="1" dirty="0" smtClean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221"/>
                <a:ext cx="10515600" cy="4949742"/>
              </a:xfrm>
              <a:blipFill>
                <a:blip r:embed="rId2"/>
                <a:stretch>
                  <a:fillRect l="-1217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31382"/>
              </p:ext>
            </p:extLst>
          </p:nvPr>
        </p:nvGraphicFramePr>
        <p:xfrm>
          <a:off x="3031961" y="2606840"/>
          <a:ext cx="6144125" cy="322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25">
                  <a:extLst>
                    <a:ext uri="{9D8B030D-6E8A-4147-A177-3AD203B41FA5}">
                      <a16:colId xmlns:a16="http://schemas.microsoft.com/office/drawing/2014/main" val="730816090"/>
                    </a:ext>
                  </a:extLst>
                </a:gridCol>
                <a:gridCol w="1228825">
                  <a:extLst>
                    <a:ext uri="{9D8B030D-6E8A-4147-A177-3AD203B41FA5}">
                      <a16:colId xmlns:a16="http://schemas.microsoft.com/office/drawing/2014/main" val="2473515477"/>
                    </a:ext>
                  </a:extLst>
                </a:gridCol>
                <a:gridCol w="1103694">
                  <a:extLst>
                    <a:ext uri="{9D8B030D-6E8A-4147-A177-3AD203B41FA5}">
                      <a16:colId xmlns:a16="http://schemas.microsoft.com/office/drawing/2014/main" val="4237432768"/>
                    </a:ext>
                  </a:extLst>
                </a:gridCol>
                <a:gridCol w="1169711">
                  <a:extLst>
                    <a:ext uri="{9D8B030D-6E8A-4147-A177-3AD203B41FA5}">
                      <a16:colId xmlns:a16="http://schemas.microsoft.com/office/drawing/2014/main" val="1183484846"/>
                    </a:ext>
                  </a:extLst>
                </a:gridCol>
                <a:gridCol w="1413070">
                  <a:extLst>
                    <a:ext uri="{9D8B030D-6E8A-4147-A177-3AD203B41FA5}">
                      <a16:colId xmlns:a16="http://schemas.microsoft.com/office/drawing/2014/main" val="2568407430"/>
                    </a:ext>
                  </a:extLst>
                </a:gridCol>
              </a:tblGrid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Taiwan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10220"/>
                  </a:ext>
                </a:extLst>
              </a:tr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1.9742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86386"/>
                  </a:ext>
                </a:extLst>
              </a:tr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1.7769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66550"/>
                  </a:ext>
                </a:extLst>
              </a:tr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71091"/>
                  </a:ext>
                </a:extLst>
              </a:tr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590676"/>
                  </a:ext>
                </a:extLst>
              </a:tr>
              <a:tr h="537411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4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6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88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problem: financial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821"/>
            <a:ext cx="10515600" cy="5102142"/>
          </a:xfrm>
        </p:spPr>
        <p:txBody>
          <a:bodyPr>
            <a:normAutofit/>
          </a:bodyPr>
          <a:lstStyle/>
          <a:p>
            <a:r>
              <a:rPr lang="en-US" dirty="0" smtClean="0"/>
              <a:t>More than 81% of policyholders end up in classes 1, 2, or 3, and pay the minimum premium 40</a:t>
            </a:r>
          </a:p>
          <a:p>
            <a:r>
              <a:rPr lang="en-US" dirty="0" smtClean="0"/>
              <a:t>Less than 0.5% of policyholders end up in the </a:t>
            </a:r>
            <a:r>
              <a:rPr lang="en-US" dirty="0" err="1" smtClean="0"/>
              <a:t>malus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Why? Penalties no severe enough</a:t>
            </a:r>
          </a:p>
          <a:p>
            <a:r>
              <a:rPr lang="en-US" dirty="0"/>
              <a:t>In a decade, on average, out of ten policyholders</a:t>
            </a:r>
          </a:p>
          <a:p>
            <a:pPr lvl="1"/>
            <a:r>
              <a:rPr lang="en-US" dirty="0"/>
              <a:t>Nine have no claim	→	-9 classes</a:t>
            </a:r>
          </a:p>
          <a:p>
            <a:pPr lvl="1"/>
            <a:r>
              <a:rPr lang="en-US" dirty="0"/>
              <a:t>One has a claim		→	+3 classes</a:t>
            </a:r>
          </a:p>
          <a:p>
            <a:pPr lvl="1"/>
            <a:r>
              <a:rPr lang="en-US" dirty="0"/>
              <a:t>Total:				- 6 classes</a:t>
            </a:r>
          </a:p>
          <a:p>
            <a:r>
              <a:rPr lang="en-US" dirty="0" smtClean="0"/>
              <a:t>So the income of the insurer keeps decreasing</a:t>
            </a:r>
          </a:p>
          <a:p>
            <a:r>
              <a:rPr lang="en-US" dirty="0" smtClean="0"/>
              <a:t>Very severe problem in Japan, but happens in all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mean premium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89" y="1074821"/>
            <a:ext cx="9488906" cy="56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568363"/>
              </p:ext>
            </p:extLst>
          </p:nvPr>
        </p:nvGraphicFramePr>
        <p:xfrm>
          <a:off x="838200" y="697832"/>
          <a:ext cx="10515600" cy="547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0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INDEX OF TOUGHNESS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432"/>
            <a:ext cx="10515600" cy="4869531"/>
          </a:xfrm>
        </p:spPr>
        <p:txBody>
          <a:bodyPr/>
          <a:lstStyle/>
          <a:p>
            <a:r>
              <a:rPr lang="en-US" dirty="0" smtClean="0"/>
              <a:t>We want to</a:t>
            </a:r>
          </a:p>
          <a:p>
            <a:pPr algn="ctr"/>
            <a:r>
              <a:rPr lang="en-US" dirty="0"/>
              <a:t>Compare existing BMS</a:t>
            </a:r>
          </a:p>
          <a:p>
            <a:pPr algn="ctr"/>
            <a:r>
              <a:rPr lang="en-US" dirty="0"/>
              <a:t>Design new BMS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will design an “Index of Toughness”</a:t>
            </a:r>
          </a:p>
          <a:p>
            <a:r>
              <a:rPr lang="en-US" dirty="0" smtClean="0"/>
              <a:t>using 30 BMS in force around the world</a:t>
            </a:r>
          </a:p>
          <a:p>
            <a:r>
              <a:rPr lang="en-US" dirty="0" smtClean="0"/>
              <a:t>by creating four tools to measure toughness</a:t>
            </a:r>
          </a:p>
        </p:txBody>
      </p:sp>
    </p:spTree>
    <p:extLst>
      <p:ext uri="{BB962C8B-B14F-4D97-AF65-F5344CB8AC3E}">
        <p14:creationId xmlns:p14="http://schemas.microsoft.com/office/powerpoint/2010/main" val="39676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Tool #1: Relative Stationary Average Level (RSAL)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𝑅𝑆𝐴𝐿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𝑆𝑡𝑎𝑡𝑖𝑜𝑛𝑎𝑟𝑦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𝑀𝑖𝑛𝑖𝑚𝑢𝑚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𝑀𝑎𝑥𝑖𝑚𝑢𝑚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𝑀𝑖𝑛𝑖𝑚𝑢𝑚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𝑙𝑒𝑣𝑒𝑙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* This is an index </a:t>
                </a:r>
                <a:r>
                  <a:rPr lang="az-Cyrl-AZ" dirty="0" smtClean="0"/>
                  <a:t>ε</a:t>
                </a:r>
                <a:r>
                  <a:rPr lang="en-US" dirty="0" smtClean="0"/>
                  <a:t> [0,1] positioning the average policyholder.  Should be close to ½</a:t>
                </a:r>
              </a:p>
              <a:p>
                <a:r>
                  <a:rPr lang="en-US" dirty="0" smtClean="0"/>
                  <a:t>For Japan: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𝑅𝑆𝐴𝐿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45.093−40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150−40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=0.0463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3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33"/>
            <a:ext cx="10515600" cy="1844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65561"/>
              </p:ext>
            </p:extLst>
          </p:nvPr>
        </p:nvGraphicFramePr>
        <p:xfrm>
          <a:off x="838200" y="417096"/>
          <a:ext cx="10515603" cy="636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2221607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430610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39489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# 1: Relative Stationary Average Level (%)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28.79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Germany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5.85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4.63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4.05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Finland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Denmark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3.78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2.90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2.12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 (protected)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11.37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2.11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Taiwan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9.55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1.85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8.46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1.37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Hong Kong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8.35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8.03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1.30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 (unprotected)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7.07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Portugal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6.75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6.61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0.74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6.47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1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Surcharge for newcomers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075"/>
            <a:ext cx="10515600" cy="3962400"/>
          </a:xfrm>
        </p:spPr>
        <p:txBody>
          <a:bodyPr/>
          <a:lstStyle/>
          <a:p>
            <a:r>
              <a:rPr lang="en-US" dirty="0" smtClean="0"/>
              <a:t>Dividing the starting premium level (usually 100) by the stationary premium, we can measure the implicit surcharge paid by newcomers</a:t>
            </a:r>
          </a:p>
          <a:p>
            <a:r>
              <a:rPr lang="en-US" dirty="0" smtClean="0"/>
              <a:t>The surcharge is more than 100% for 14 of the 30 BMS</a:t>
            </a:r>
          </a:p>
          <a:p>
            <a:r>
              <a:rPr lang="en-US" dirty="0"/>
              <a:t>w</a:t>
            </a:r>
            <a:r>
              <a:rPr lang="en-US" dirty="0" smtClean="0"/>
              <a:t>ith a maximum of 213% for Germany (new)</a:t>
            </a:r>
          </a:p>
          <a:p>
            <a:r>
              <a:rPr lang="en-US" dirty="0" smtClean="0"/>
              <a:t>Since young drivers are usually penalized with a hefty explicit surcharge (sometimes +200% for young males), there is a risk of double-counting the same effect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Tool #2: Premium variability (</a:t>
            </a:r>
            <a:r>
              <a:rPr lang="en-US" dirty="0" err="1" smtClean="0"/>
              <a:t>coef</a:t>
            </a:r>
            <a:r>
              <a:rPr lang="en-US" dirty="0" smtClean="0"/>
              <a:t>. of variation)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𝑑𝑒𝑣𝑖𝑎𝑡𝑖𝑜𝑛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𝑀𝑒𝑎𝑛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Without BMS, everyone pays the same premium → Variability is 0 (full solidarity across policyholders)</a:t>
                </a:r>
              </a:p>
              <a:p>
                <a:r>
                  <a:rPr lang="en-US" dirty="0" smtClean="0"/>
                  <a:t>Without insurance, everyone pays for his own claims → Variability is maximum (no solidarity, full personalization of premium)</a:t>
                </a:r>
              </a:p>
              <a:p>
                <a:r>
                  <a:rPr lang="en-US" dirty="0" smtClean="0"/>
                  <a:t>→ The variability of premiums measures the degree of solidarity implied by the BMS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0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Variability of premiums with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368" y="1074821"/>
            <a:ext cx="8037095" cy="51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6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Variability of premiums with </a:t>
            </a:r>
            <a:r>
              <a:rPr lang="el-GR" dirty="0" smtClean="0"/>
              <a:t>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874" y="1155032"/>
            <a:ext cx="8775031" cy="5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33"/>
            <a:ext cx="10515600" cy="1844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06645"/>
              </p:ext>
            </p:extLst>
          </p:nvPr>
        </p:nvGraphicFramePr>
        <p:xfrm>
          <a:off x="838200" y="417096"/>
          <a:ext cx="10515603" cy="636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2221607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430610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39489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#2: Variability of payments (% of CV retained)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Finland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Portugal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Taiwan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1.99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1.97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Denmark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1.97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1.68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1.46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Germany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0.92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Hong</a:t>
                      </a:r>
                      <a:r>
                        <a:rPr lang="en-US" sz="1400" baseline="0" dirty="0" smtClean="0"/>
                        <a:t> Kong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0.48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(unprotected)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0.07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5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Tool #3: Elasticity of mean stationary premium with respect to claim 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221"/>
                <a:ext cx="10515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Intuitive meaning:</a:t>
                </a:r>
              </a:p>
              <a:p>
                <a:r>
                  <a:rPr lang="en-US" dirty="0" smtClean="0"/>
                  <a:t>Policyholder A with </a:t>
                </a:r>
                <a:r>
                  <a:rPr lang="el-GR" dirty="0" smtClean="0"/>
                  <a:t>λ</a:t>
                </a:r>
                <a:r>
                  <a:rPr lang="en-US" dirty="0" smtClean="0"/>
                  <a:t>=0.10 pays $50,000 lifetime premiums</a:t>
                </a:r>
              </a:p>
              <a:p>
                <a:r>
                  <a:rPr lang="en-US" dirty="0" smtClean="0"/>
                  <a:t>Policyholder B with </a:t>
                </a:r>
                <a:r>
                  <a:rPr lang="el-GR" dirty="0" smtClean="0"/>
                  <a:t>λ</a:t>
                </a:r>
                <a:r>
                  <a:rPr lang="en-US" dirty="0" smtClean="0"/>
                  <a:t>=0.11 should pay $55,000 lifetime premiums</a:t>
                </a:r>
              </a:p>
              <a:p>
                <a:r>
                  <a:rPr lang="en-US" dirty="0"/>
                  <a:t>If, in practice, B pays $51,000, the elasticity is 20%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51,000−50,000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50,000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0.11−0.10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0.10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= 0.2</a:t>
                </a:r>
              </a:p>
              <a:p>
                <a:r>
                  <a:rPr lang="en-US" dirty="0" smtClean="0"/>
                  <a:t>Definition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Ideal value: 1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221"/>
                <a:ext cx="10515600" cy="5334000"/>
              </a:xfrm>
              <a:blipFill>
                <a:blip r:embed="rId2"/>
                <a:stretch>
                  <a:fillRect l="-928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927"/>
            <a:ext cx="10515600" cy="553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Elasticity as a function of </a:t>
            </a:r>
            <a:r>
              <a:rPr lang="el-GR" dirty="0" smtClean="0"/>
              <a:t>λ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16" y="1363579"/>
            <a:ext cx="8742947" cy="48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BMS as they should be: Bayesian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7036"/>
                <a:ext cx="10515600" cy="57206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Observed distribution of third-party liability motor insurance claims</a:t>
                </a:r>
              </a:p>
              <a:p>
                <a:pPr marL="0" indent="0">
                  <a:buNone/>
                </a:pPr>
                <a:r>
                  <a:rPr lang="en-US" dirty="0" smtClean="0"/>
                  <a:t>Mean: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= 0.1011</a:t>
                </a:r>
              </a:p>
              <a:p>
                <a:pPr marL="0" indent="0">
                  <a:buNone/>
                </a:pPr>
                <a:r>
                  <a:rPr lang="en-US" dirty="0" smtClean="0"/>
                  <a:t>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 0.1074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7036"/>
                <a:ext cx="10515600" cy="5720647"/>
              </a:xfrm>
              <a:blipFill>
                <a:blip r:embed="rId2"/>
                <a:stretch>
                  <a:fillRect l="-121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27077"/>
              </p:ext>
            </p:extLst>
          </p:nvPr>
        </p:nvGraphicFramePr>
        <p:xfrm>
          <a:off x="3850104" y="2598820"/>
          <a:ext cx="498909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48">
                  <a:extLst>
                    <a:ext uri="{9D8B030D-6E8A-4147-A177-3AD203B41FA5}">
                      <a16:colId xmlns:a16="http://schemas.microsoft.com/office/drawing/2014/main" val="2785919942"/>
                    </a:ext>
                  </a:extLst>
                </a:gridCol>
                <a:gridCol w="2494548">
                  <a:extLst>
                    <a:ext uri="{9D8B030D-6E8A-4147-A177-3AD203B41FA5}">
                      <a16:colId xmlns:a16="http://schemas.microsoft.com/office/drawing/2014/main" val="170235177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claims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 policies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712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96,978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150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9,240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57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704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282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09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345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984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106,974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62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33"/>
            <a:ext cx="10515600" cy="1844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020239"/>
              </p:ext>
            </p:extLst>
          </p:nvPr>
        </p:nvGraphicFramePr>
        <p:xfrm>
          <a:off x="838200" y="417096"/>
          <a:ext cx="10515603" cy="636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597908">
                  <a:extLst>
                    <a:ext uri="{9D8B030D-6E8A-4147-A177-3AD203B41FA5}">
                      <a16:colId xmlns:a16="http://schemas.microsoft.com/office/drawing/2014/main" val="1322216072"/>
                    </a:ext>
                  </a:extLst>
                </a:gridCol>
                <a:gridCol w="1406550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430610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39489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#3: Elasticity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Taiwan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Finland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Hong Kong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.133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 (unprotected)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.129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.127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Portugal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Germany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.081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.078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Belgium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.051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Denmark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.001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Tool #4: Average optimal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305"/>
            <a:ext cx="10515600" cy="4917658"/>
          </a:xfrm>
        </p:spPr>
        <p:txBody>
          <a:bodyPr/>
          <a:lstStyle/>
          <a:p>
            <a:r>
              <a:rPr lang="en-US" dirty="0" smtClean="0"/>
              <a:t>Bonus hunger effect: with a BMS, policyholders will pay small claims out-of-pocket and not report them to their company, in order to avoid future premium increases</a:t>
            </a:r>
          </a:p>
          <a:p>
            <a:r>
              <a:rPr lang="en-US" dirty="0" smtClean="0"/>
              <a:t>The optimal strategy depends on many factors: current class, </a:t>
            </a:r>
            <a:r>
              <a:rPr lang="el-GR" dirty="0" smtClean="0"/>
              <a:t>λ</a:t>
            </a:r>
            <a:r>
              <a:rPr lang="en-US" dirty="0" smtClean="0"/>
              <a:t>, discount factor, timing of claims</a:t>
            </a:r>
          </a:p>
          <a:p>
            <a:r>
              <a:rPr lang="en-US" dirty="0" smtClean="0"/>
              <a:t>It can be calculated through dynamic programming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074" y="1034716"/>
            <a:ext cx="6617367" cy="51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33"/>
            <a:ext cx="10515600" cy="1844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83480"/>
              </p:ext>
            </p:extLst>
          </p:nvPr>
        </p:nvGraphicFramePr>
        <p:xfrm>
          <a:off x="838200" y="417096"/>
          <a:ext cx="10515603" cy="643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597908">
                  <a:extLst>
                    <a:ext uri="{9D8B030D-6E8A-4147-A177-3AD203B41FA5}">
                      <a16:colId xmlns:a16="http://schemas.microsoft.com/office/drawing/2014/main" val="1322216072"/>
                    </a:ext>
                  </a:extLst>
                </a:gridCol>
                <a:gridCol w="1406550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430610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521367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#4: Average</a:t>
                      </a:r>
                      <a:r>
                        <a:rPr lang="en-US" sz="2400" baseline="0" dirty="0" smtClean="0"/>
                        <a:t> optimal retentions (% of basic premium)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Taiwan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315.92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95.83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202.08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87.13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199.84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83.81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81.04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186.03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76.20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170.26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73.28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168.40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69.21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Germany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158.29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41.87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142.74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40.45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139.83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37.34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Denmark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128.58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34.28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Hong</a:t>
                      </a:r>
                      <a:r>
                        <a:rPr lang="en-US" sz="1400" baseline="0" dirty="0" smtClean="0"/>
                        <a:t> Kong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20.68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(unprotected)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110.88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10.74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 0.55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6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 four tools can be used to measure toughness, but they are correlated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495"/>
            <a:ext cx="10515600" cy="4845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Correlations between the four measures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We use factor analysis to summarize the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0110"/>
              </p:ext>
            </p:extLst>
          </p:nvPr>
        </p:nvGraphicFramePr>
        <p:xfrm>
          <a:off x="2679030" y="2021308"/>
          <a:ext cx="6761750" cy="249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50">
                  <a:extLst>
                    <a:ext uri="{9D8B030D-6E8A-4147-A177-3AD203B41FA5}">
                      <a16:colId xmlns:a16="http://schemas.microsoft.com/office/drawing/2014/main" val="2751444467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3508861957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1730401563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90992144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3608644044"/>
                    </a:ext>
                  </a:extLst>
                </a:gridCol>
              </a:tblGrid>
              <a:tr h="4989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Elasticity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27064"/>
                  </a:ext>
                </a:extLst>
              </a:tr>
              <a:tr h="498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791"/>
                  </a:ext>
                </a:extLst>
              </a:tr>
              <a:tr h="498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26535"/>
                  </a:ext>
                </a:extLst>
              </a:tr>
              <a:tr h="498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Elasticity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90594"/>
                  </a:ext>
                </a:extLst>
              </a:tr>
              <a:tr h="498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7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0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Variance explained by each factor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20048"/>
              </p:ext>
            </p:extLst>
          </p:nvPr>
        </p:nvGraphicFramePr>
        <p:xfrm>
          <a:off x="1981200" y="1812758"/>
          <a:ext cx="8005012" cy="404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253">
                  <a:extLst>
                    <a:ext uri="{9D8B030D-6E8A-4147-A177-3AD203B41FA5}">
                      <a16:colId xmlns:a16="http://schemas.microsoft.com/office/drawing/2014/main" val="805968578"/>
                    </a:ext>
                  </a:extLst>
                </a:gridCol>
                <a:gridCol w="2001253">
                  <a:extLst>
                    <a:ext uri="{9D8B030D-6E8A-4147-A177-3AD203B41FA5}">
                      <a16:colId xmlns:a16="http://schemas.microsoft.com/office/drawing/2014/main" val="617400918"/>
                    </a:ext>
                  </a:extLst>
                </a:gridCol>
                <a:gridCol w="2001253">
                  <a:extLst>
                    <a:ext uri="{9D8B030D-6E8A-4147-A177-3AD203B41FA5}">
                      <a16:colId xmlns:a16="http://schemas.microsoft.com/office/drawing/2014/main" val="3726883795"/>
                    </a:ext>
                  </a:extLst>
                </a:gridCol>
                <a:gridCol w="2001253">
                  <a:extLst>
                    <a:ext uri="{9D8B030D-6E8A-4147-A177-3AD203B41FA5}">
                      <a16:colId xmlns:a16="http://schemas.microsoft.com/office/drawing/2014/main" val="2291492701"/>
                    </a:ext>
                  </a:extLst>
                </a:gridCol>
              </a:tblGrid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</a:t>
                      </a:r>
                      <a:r>
                        <a:rPr lang="en-US" baseline="0" dirty="0" smtClean="0"/>
                        <a:t> explained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Variance explained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variance explained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24261"/>
                  </a:ext>
                </a:extLst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62106"/>
                  </a:ext>
                </a:extLst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48596"/>
                  </a:ext>
                </a:extLst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7.27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38118"/>
                  </a:ext>
                </a:extLst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71864"/>
                  </a:ext>
                </a:extLst>
              </a:tr>
              <a:tr h="62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Factor pattern: correlations between variables and factors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293885"/>
              </p:ext>
            </p:extLst>
          </p:nvPr>
        </p:nvGraphicFramePr>
        <p:xfrm>
          <a:off x="2157663" y="1195388"/>
          <a:ext cx="78365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190">
                  <a:extLst>
                    <a:ext uri="{9D8B030D-6E8A-4147-A177-3AD203B41FA5}">
                      <a16:colId xmlns:a16="http://schemas.microsoft.com/office/drawing/2014/main" val="2564275886"/>
                    </a:ext>
                  </a:extLst>
                </a:gridCol>
                <a:gridCol w="2612190">
                  <a:extLst>
                    <a:ext uri="{9D8B030D-6E8A-4147-A177-3AD203B41FA5}">
                      <a16:colId xmlns:a16="http://schemas.microsoft.com/office/drawing/2014/main" val="3612427195"/>
                    </a:ext>
                  </a:extLst>
                </a:gridCol>
                <a:gridCol w="2612190">
                  <a:extLst>
                    <a:ext uri="{9D8B030D-6E8A-4147-A177-3AD203B41FA5}">
                      <a16:colId xmlns:a16="http://schemas.microsoft.com/office/drawing/2014/main" val="3074073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0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0.7777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72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Variability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Elasticity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-0.3428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0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Optimal</a:t>
                      </a:r>
                      <a:r>
                        <a:rPr lang="en-US" baseline="0" dirty="0" smtClean="0"/>
                        <a:t> retention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0.0243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295" y="232611"/>
            <a:ext cx="9256294" cy="59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33"/>
            <a:ext cx="10515600" cy="1844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48155"/>
              </p:ext>
            </p:extLst>
          </p:nvPr>
        </p:nvGraphicFramePr>
        <p:xfrm>
          <a:off x="838200" y="417096"/>
          <a:ext cx="10515603" cy="6431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597908">
                  <a:extLst>
                    <a:ext uri="{9D8B030D-6E8A-4147-A177-3AD203B41FA5}">
                      <a16:colId xmlns:a16="http://schemas.microsoft.com/office/drawing/2014/main" val="1322216072"/>
                    </a:ext>
                  </a:extLst>
                </a:gridCol>
                <a:gridCol w="1406550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430610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521367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Index of Toughness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Switzerland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1.7917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-0.1116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1.7794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Portugal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-0.1339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1.6942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-0.1604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1.2791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-0.2831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Taiwan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1.1585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-0.2886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1.0974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Norway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-0.3934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Netherlands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1.0610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Thailand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-0.4754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Malaysia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0.7984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-0.8170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Germany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0.5044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Korea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-0.9310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Finland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Luxembourg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-1.1475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0.2710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</a:t>
                      </a:r>
                      <a:r>
                        <a:rPr lang="en-US" sz="1400" baseline="0" dirty="0" smtClean="0"/>
                        <a:t> (new)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-1.2003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Denmark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Japan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-1.2103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Switzerland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0.1060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Belgium</a:t>
                      </a:r>
                      <a:r>
                        <a:rPr lang="en-US" sz="1400" baseline="0" dirty="0" smtClean="0"/>
                        <a:t>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-1.4146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Hong</a:t>
                      </a:r>
                      <a:r>
                        <a:rPr lang="en-US" sz="1400" baseline="0" dirty="0" smtClean="0"/>
                        <a:t> Kong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-1.6210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94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UK</a:t>
                      </a:r>
                      <a:r>
                        <a:rPr lang="en-US" sz="1400" baseline="0" dirty="0" smtClean="0"/>
                        <a:t> (unprotected)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Italy (old)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-1.8248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105" y="441158"/>
            <a:ext cx="7772400" cy="72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Poisson fit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937"/>
                <a:ext cx="10515600" cy="467702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b="0" dirty="0" smtClean="0"/>
              </a:p>
              <a:p>
                <a:r>
                  <a:rPr lang="en-US" u="sng" dirty="0" smtClean="0"/>
                  <a:t>The</a:t>
                </a:r>
                <a:r>
                  <a:rPr lang="en-US" dirty="0" smtClean="0"/>
                  <a:t> non-contagious distribution: independent increments</a:t>
                </a:r>
              </a:p>
              <a:p>
                <a:r>
                  <a:rPr lang="en-US" dirty="0" smtClean="0"/>
                  <a:t>Stationary increments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Maximum likelihood and </a:t>
                </a:r>
                <a:r>
                  <a:rPr lang="en-US" smtClean="0"/>
                  <a:t>moments methods </a:t>
                </a:r>
                <a:r>
                  <a:rPr lang="en-US" dirty="0" smtClean="0"/>
                  <a:t>lead to the same estimator of </a:t>
                </a:r>
                <a:r>
                  <a:rPr lang="el-GR" dirty="0" smtClean="0"/>
                  <a:t>λ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0.1011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937"/>
                <a:ext cx="10515600" cy="467702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Factor scores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158" y="954506"/>
            <a:ext cx="8357937" cy="54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20052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“Index of toughness” and “CV” provide nearly the same information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38489"/>
              </p:ext>
            </p:extLst>
          </p:nvPr>
        </p:nvGraphicFramePr>
        <p:xfrm>
          <a:off x="1989220" y="786056"/>
          <a:ext cx="818949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13">
                  <a:extLst>
                    <a:ext uri="{9D8B030D-6E8A-4147-A177-3AD203B41FA5}">
                      <a16:colId xmlns:a16="http://schemas.microsoft.com/office/drawing/2014/main" val="1323453876"/>
                    </a:ext>
                  </a:extLst>
                </a:gridCol>
                <a:gridCol w="1486723">
                  <a:extLst>
                    <a:ext uri="{9D8B030D-6E8A-4147-A177-3AD203B41FA5}">
                      <a16:colId xmlns:a16="http://schemas.microsoft.com/office/drawing/2014/main" val="479317397"/>
                    </a:ext>
                  </a:extLst>
                </a:gridCol>
                <a:gridCol w="1073906">
                  <a:extLst>
                    <a:ext uri="{9D8B030D-6E8A-4147-A177-3AD203B41FA5}">
                      <a16:colId xmlns:a16="http://schemas.microsoft.com/office/drawing/2014/main" val="839632980"/>
                    </a:ext>
                  </a:extLst>
                </a:gridCol>
                <a:gridCol w="945461">
                  <a:extLst>
                    <a:ext uri="{9D8B030D-6E8A-4147-A177-3AD203B41FA5}">
                      <a16:colId xmlns:a16="http://schemas.microsoft.com/office/drawing/2014/main" val="2026221524"/>
                    </a:ext>
                  </a:extLst>
                </a:gridCol>
                <a:gridCol w="1698629">
                  <a:extLst>
                    <a:ext uri="{9D8B030D-6E8A-4147-A177-3AD203B41FA5}">
                      <a16:colId xmlns:a16="http://schemas.microsoft.com/office/drawing/2014/main" val="1181148923"/>
                    </a:ext>
                  </a:extLst>
                </a:gridCol>
                <a:gridCol w="1090962">
                  <a:extLst>
                    <a:ext uri="{9D8B030D-6E8A-4147-A177-3AD203B41FA5}">
                      <a16:colId xmlns:a16="http://schemas.microsoft.com/office/drawing/2014/main" val="2699590623"/>
                    </a:ext>
                  </a:extLst>
                </a:gridCol>
                <a:gridCol w="1642202">
                  <a:extLst>
                    <a:ext uri="{9D8B030D-6E8A-4147-A177-3AD203B41FA5}">
                      <a16:colId xmlns:a16="http://schemas.microsoft.com/office/drawing/2014/main" val="230392300"/>
                    </a:ext>
                  </a:extLst>
                </a:gridCol>
              </a:tblGrid>
              <a:tr h="56518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Toughness</a:t>
                      </a:r>
                      <a:r>
                        <a:rPr lang="en-US" sz="1600" baseline="0" dirty="0" smtClean="0"/>
                        <a:t> 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CV 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Toughness rank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CV rank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86652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Switzerland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98936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Finland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Portugal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7044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Belgium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75895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Sweden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Luxembourg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14822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Taiwan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00694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Norway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Norway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266277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Netherlands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Thailand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3575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Malaysia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UK</a:t>
                      </a:r>
                      <a:r>
                        <a:rPr lang="en-US" sz="1200" baseline="0" dirty="0" smtClean="0"/>
                        <a:t> (protected)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31944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Germany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Korea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02000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Finland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Luxembourg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16355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Japan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Italy</a:t>
                      </a:r>
                      <a:r>
                        <a:rPr lang="en-US" sz="1200" baseline="0" dirty="0" smtClean="0"/>
                        <a:t> (new)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747830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Denmark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Japan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4383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Switzerland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Belgium</a:t>
                      </a:r>
                      <a:r>
                        <a:rPr lang="en-US" sz="1200" baseline="0" dirty="0" smtClean="0"/>
                        <a:t> (old)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38345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Hong</a:t>
                      </a:r>
                      <a:r>
                        <a:rPr lang="en-US" sz="1200" baseline="0" dirty="0" smtClean="0"/>
                        <a:t> Kong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Brazil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10696"/>
                  </a:ext>
                </a:extLst>
              </a:tr>
              <a:tr h="3569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UK</a:t>
                      </a:r>
                      <a:r>
                        <a:rPr lang="en-US" sz="1200" baseline="0" dirty="0" smtClean="0"/>
                        <a:t> (unprotected)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Italy (old)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1474"/>
                <a:ext cx="10515600" cy="56154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No judgment implied: “tough” synonymous with “less solidarity”</a:t>
                </a:r>
              </a:p>
              <a:p>
                <a:r>
                  <a:rPr lang="en-US" dirty="0" smtClean="0"/>
                  <a:t>Coefficient of variation nearly as good as the first factor – and </a:t>
                </a:r>
                <a:r>
                  <a:rPr lang="en-US" smtClean="0"/>
                  <a:t>much simpler</a:t>
                </a:r>
                <a:endParaRPr lang="en-US" dirty="0" smtClean="0"/>
              </a:p>
              <a:p>
                <a:r>
                  <a:rPr lang="en-US" dirty="0" smtClean="0"/>
                  <a:t>Countries that recently modified their BMS have made it tougher</a:t>
                </a:r>
              </a:p>
              <a:p>
                <a:r>
                  <a:rPr lang="en-US" dirty="0" smtClean="0"/>
                  <a:t>30 countries used to build the index of toughness.  Any other system can be positioned in the ranking using the definition of the first factor:</a:t>
                </a:r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𝐹𝑖𝑟𝑠𝑡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0.26255∗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𝑅𝑆𝐴𝐿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−7.4757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7.2557)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+0.28739∗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−0.23087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0.11398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+ 0.26255∗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𝐸𝐿𝐴𝑆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−0.16193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0.10769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+0.26719∗(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𝑅𝐸𝑇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−3784.37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2382.47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1474"/>
                <a:ext cx="10515600" cy="5615489"/>
              </a:xfrm>
              <a:blipFill>
                <a:blip r:embed="rId2"/>
                <a:stretch>
                  <a:fillRect l="-928"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7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Non-contagious model: Poisson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037"/>
            <a:ext cx="10515600" cy="404424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2478088" y="1520825"/>
            <a:ext cx="7235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78088" y="1544638"/>
            <a:ext cx="2411413" cy="4794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89501" y="1544638"/>
            <a:ext cx="2413000" cy="4794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02501" y="1544638"/>
            <a:ext cx="2411413" cy="47942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78088" y="2024063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89501" y="2024063"/>
            <a:ext cx="2413000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02501" y="2024063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78088" y="2503488"/>
            <a:ext cx="2411413" cy="4365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89501" y="2503488"/>
            <a:ext cx="2413000" cy="4365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02501" y="2503488"/>
            <a:ext cx="2411413" cy="4381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78088" y="2940050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89501" y="2940050"/>
            <a:ext cx="2413000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302501" y="2941638"/>
            <a:ext cx="2411413" cy="47783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78088" y="3419475"/>
            <a:ext cx="2411413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89501" y="3419475"/>
            <a:ext cx="2413000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02501" y="3419475"/>
            <a:ext cx="2411413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78088" y="3898900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89501" y="3898900"/>
            <a:ext cx="2413000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302501" y="3898900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78088" y="4378325"/>
            <a:ext cx="2411413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889501" y="4378325"/>
            <a:ext cx="2413000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02501" y="4378325"/>
            <a:ext cx="2411413" cy="4794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478088" y="4857750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889501" y="4857750"/>
            <a:ext cx="2413000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302501" y="4857750"/>
            <a:ext cx="2411413" cy="479425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889501" y="1538288"/>
            <a:ext cx="0" cy="3805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Line 31"/>
          <p:cNvSpPr>
            <a:spLocks noChangeShapeType="1"/>
          </p:cNvSpPr>
          <p:nvPr/>
        </p:nvSpPr>
        <p:spPr bwMode="auto">
          <a:xfrm>
            <a:off x="7302501" y="1538288"/>
            <a:ext cx="0" cy="3805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Line 32"/>
          <p:cNvSpPr>
            <a:spLocks noChangeShapeType="1"/>
          </p:cNvSpPr>
          <p:nvPr/>
        </p:nvSpPr>
        <p:spPr bwMode="auto">
          <a:xfrm>
            <a:off x="2471738" y="2024063"/>
            <a:ext cx="724852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Line 33"/>
          <p:cNvSpPr>
            <a:spLocks noChangeShapeType="1"/>
          </p:cNvSpPr>
          <p:nvPr/>
        </p:nvSpPr>
        <p:spPr bwMode="auto">
          <a:xfrm>
            <a:off x="2471738" y="2503488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Line 34"/>
          <p:cNvSpPr>
            <a:spLocks noChangeShapeType="1"/>
          </p:cNvSpPr>
          <p:nvPr/>
        </p:nvSpPr>
        <p:spPr bwMode="auto">
          <a:xfrm>
            <a:off x="2471738" y="2941638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Line 35"/>
          <p:cNvSpPr>
            <a:spLocks noChangeShapeType="1"/>
          </p:cNvSpPr>
          <p:nvPr/>
        </p:nvSpPr>
        <p:spPr bwMode="auto">
          <a:xfrm>
            <a:off x="2471738" y="3419475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2471738" y="3898900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Line 37"/>
          <p:cNvSpPr>
            <a:spLocks noChangeShapeType="1"/>
          </p:cNvSpPr>
          <p:nvPr/>
        </p:nvSpPr>
        <p:spPr bwMode="auto">
          <a:xfrm>
            <a:off x="2471738" y="4378325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38"/>
          <p:cNvSpPr>
            <a:spLocks noChangeShapeType="1"/>
          </p:cNvSpPr>
          <p:nvPr/>
        </p:nvSpPr>
        <p:spPr bwMode="auto">
          <a:xfrm>
            <a:off x="2471738" y="4857750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39"/>
          <p:cNvSpPr>
            <a:spLocks noChangeShapeType="1"/>
          </p:cNvSpPr>
          <p:nvPr/>
        </p:nvSpPr>
        <p:spPr bwMode="auto">
          <a:xfrm>
            <a:off x="2478088" y="1538288"/>
            <a:ext cx="0" cy="3805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40"/>
          <p:cNvSpPr>
            <a:spLocks noChangeShapeType="1"/>
          </p:cNvSpPr>
          <p:nvPr/>
        </p:nvSpPr>
        <p:spPr bwMode="auto">
          <a:xfrm>
            <a:off x="9713913" y="1538288"/>
            <a:ext cx="0" cy="3805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41"/>
          <p:cNvSpPr>
            <a:spLocks noChangeShapeType="1"/>
          </p:cNvSpPr>
          <p:nvPr/>
        </p:nvSpPr>
        <p:spPr bwMode="auto">
          <a:xfrm>
            <a:off x="2471738" y="1544638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Line 42"/>
          <p:cNvSpPr>
            <a:spLocks noChangeShapeType="1"/>
          </p:cNvSpPr>
          <p:nvPr/>
        </p:nvSpPr>
        <p:spPr bwMode="auto">
          <a:xfrm>
            <a:off x="2471738" y="5337175"/>
            <a:ext cx="7248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2846388" y="1585913"/>
            <a:ext cx="17954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Number of claims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5260976" y="1585913"/>
            <a:ext cx="17970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Observed policies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8018463" y="1585913"/>
            <a:ext cx="11080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Poisson fit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3627438" y="206533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5883276" y="2065338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96,978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8313738" y="2065338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96,689.6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3627438" y="254476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5992813" y="2544763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9,240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8423276" y="2544763"/>
            <a:ext cx="81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9,773.5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3627438" y="298291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6105526" y="2982913"/>
            <a:ext cx="46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704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8561388" y="2982913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493.9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3627438" y="346233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6243638" y="3462338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8670926" y="3462338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16.6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3627438" y="394176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6353176" y="394176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60"/>
          <p:cNvSpPr>
            <a:spLocks noChangeArrowheads="1"/>
          </p:cNvSpPr>
          <p:nvPr/>
        </p:nvSpPr>
        <p:spPr bwMode="auto">
          <a:xfrm>
            <a:off x="8783638" y="3941763"/>
            <a:ext cx="40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3568701" y="4419600"/>
            <a:ext cx="349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5+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62"/>
          <p:cNvSpPr>
            <a:spLocks noChangeArrowheads="1"/>
          </p:cNvSpPr>
          <p:nvPr/>
        </p:nvSpPr>
        <p:spPr bwMode="auto">
          <a:xfrm>
            <a:off x="6353176" y="4419600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8764588" y="4419600"/>
            <a:ext cx="496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3460751" y="4899025"/>
            <a:ext cx="58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Total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65"/>
          <p:cNvSpPr>
            <a:spLocks noChangeArrowheads="1"/>
          </p:cNvSpPr>
          <p:nvPr/>
        </p:nvSpPr>
        <p:spPr bwMode="auto">
          <a:xfrm>
            <a:off x="5719763" y="4899025"/>
            <a:ext cx="871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106,974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66"/>
          <p:cNvSpPr>
            <a:spLocks noChangeArrowheads="1"/>
          </p:cNvSpPr>
          <p:nvPr/>
        </p:nvSpPr>
        <p:spPr bwMode="auto">
          <a:xfrm>
            <a:off x="8132763" y="4899025"/>
            <a:ext cx="871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106,974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/>
      <p:bldP spid="1045" grpId="0"/>
      <p:bldP spid="1048" grpId="0"/>
      <p:bldP spid="1051" grpId="0"/>
      <p:bldP spid="1054" grpId="0"/>
      <p:bldP spid="1057" grpId="0"/>
      <p:bldP spid="10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Mixed Poisson distributions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221"/>
                <a:ext cx="10515600" cy="4949742"/>
              </a:xfrm>
            </p:spPr>
            <p:txBody>
              <a:bodyPr/>
              <a:lstStyle/>
              <a:p>
                <a:r>
                  <a:rPr lang="en-US" dirty="0" smtClean="0"/>
                  <a:t>Terrible Poisson fit (no need for </a:t>
                </a:r>
                <a:r>
                  <a:rPr lang="el-GR" i="1" dirty="0" smtClean="0"/>
                  <a:t>χ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-test of goodness-of-fit to verify)</a:t>
                </a:r>
              </a:p>
              <a:p>
                <a:r>
                  <a:rPr lang="en-US" dirty="0" smtClean="0"/>
                  <a:t>→ We need a distribution that exhibits positive contagion</a:t>
                </a:r>
              </a:p>
              <a:p>
                <a:r>
                  <a:rPr lang="en-US" dirty="0" smtClean="0"/>
                  <a:t>We still assume that each individual has claims according to a Poisson(</a:t>
                </a:r>
                <a:r>
                  <a:rPr lang="el-GR" i="1" dirty="0" smtClean="0"/>
                  <a:t>λ</a:t>
                </a:r>
                <a:r>
                  <a:rPr lang="en-US" dirty="0" smtClean="0"/>
                  <a:t>) process</a:t>
                </a:r>
              </a:p>
              <a:p>
                <a:r>
                  <a:rPr lang="en-US" dirty="0" smtClean="0"/>
                  <a:t>But we assume that </a:t>
                </a:r>
                <a:r>
                  <a:rPr lang="el-GR" i="1" dirty="0" smtClean="0"/>
                  <a:t>λ</a:t>
                </a:r>
                <a:r>
                  <a:rPr lang="en-US" dirty="0" smtClean="0"/>
                  <a:t> is a random variable with density function </a:t>
                </a:r>
                <a:r>
                  <a:rPr lang="en-US" i="1" dirty="0" smtClean="0"/>
                  <a:t>g(</a:t>
                </a:r>
                <a:r>
                  <a:rPr lang="el-GR" i="1" dirty="0" smtClean="0"/>
                  <a:t>λ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 = the structure function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221"/>
                <a:ext cx="10515600" cy="4949742"/>
              </a:xfrm>
              <a:blipFill>
                <a:blip r:embed="rId2"/>
                <a:stretch>
                  <a:fillRect l="-104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5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Negative binomial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4611"/>
                <a:ext cx="10515600" cy="5182352"/>
              </a:xfrm>
            </p:spPr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i="1" dirty="0" smtClean="0"/>
                  <a:t>g(</a:t>
                </a:r>
                <a:r>
                  <a:rPr lang="el-GR" i="1" dirty="0" smtClean="0"/>
                  <a:t>λ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, we select the Gamma(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 distribution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θλ</m:t>
                              </m:r>
                            </m:sup>
                          </m:sSup>
                        </m:num>
                        <m:den>
                          <m:r>
                            <a:rPr lang="az-Cyrl-AZ" b="0" i="1" smtClean="0">
                              <a:latin typeface="Cambria Math" panose="02040503050406030204" pitchFamily="18" charset="0"/>
                            </a:rPr>
                            <m:t>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:r>
                  <a:rPr lang="en-US" i="1" dirty="0" smtClean="0"/>
                  <a:t>N(t) </a:t>
                </a:r>
                <a:r>
                  <a:rPr lang="en-US" dirty="0" smtClean="0"/>
                  <a:t>follows a Negative binomial 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 distribution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z-Cyrl-AZ" b="0" i="1" smtClean="0">
                              <a:latin typeface="Cambria Math" panose="02040503050406030204" pitchFamily="18" charset="0"/>
                            </a:rPr>
                            <m:t>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 Г(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*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4611"/>
                <a:ext cx="10515600" cy="5182352"/>
              </a:xfrm>
              <a:blipFill>
                <a:blip r:embed="rId2"/>
                <a:stretch>
                  <a:fillRect l="-1217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21114</TotalTime>
  <Words>5174</Words>
  <Application>Microsoft Office PowerPoint</Application>
  <PresentationFormat>Widescreen</PresentationFormat>
  <Paragraphs>2945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Office Theme</vt:lpstr>
      <vt:lpstr>Bonus-Malus Theory</vt:lpstr>
      <vt:lpstr>Bonus-malus systems</vt:lpstr>
      <vt:lpstr>PowerPoint Presentation</vt:lpstr>
      <vt:lpstr>PowerPoint Presentation</vt:lpstr>
      <vt:lpstr>BMS as they should be: Bayesian analysis</vt:lpstr>
      <vt:lpstr>Poisson fit</vt:lpstr>
      <vt:lpstr>Non-contagious model: Poisson fit</vt:lpstr>
      <vt:lpstr>Mixed Poisson distributions</vt:lpstr>
      <vt:lpstr>Negative binomial distribution</vt:lpstr>
      <vt:lpstr>How to best calculate NB probabilities when t=1?</vt:lpstr>
      <vt:lpstr>How to estimate parameters?  Moments method</vt:lpstr>
      <vt:lpstr>Contagious model: Negative Binomial fit</vt:lpstr>
      <vt:lpstr>Example 1: Deaths by horse kicks in the ten corps of the Prussian Army, 1875-1894</vt:lpstr>
      <vt:lpstr>Example 2: Number of major international wars, 1500-1931</vt:lpstr>
      <vt:lpstr>Example 3: Number of runs per half-innings, Baseball World Series, 1947-1960</vt:lpstr>
      <vt:lpstr>Example 4: Number of goals per team, English first division football, 1967-68</vt:lpstr>
      <vt:lpstr>Example 5: Number of goals per team, National Ice Hockey League, 1966-67</vt:lpstr>
      <vt:lpstr>Example 6: Number of dental cavities in twelve-year old children</vt:lpstr>
      <vt:lpstr>The Gamma, when combined with Poisson, is stable a posteriori</vt:lpstr>
      <vt:lpstr>Optimal BMS: Premium = (m+k)/(θ+t)  </vt:lpstr>
      <vt:lpstr>Optimal BMS with Negative Binomial model</vt:lpstr>
      <vt:lpstr>Link with credibility theory</vt:lpstr>
      <vt:lpstr>This “optimal BMS” is</vt:lpstr>
      <vt:lpstr>BMS as they are: definition of Markov Chain (MC)</vt:lpstr>
      <vt:lpstr>Malaysian BMS</vt:lpstr>
      <vt:lpstr>p = P(0 claim)          q = P(1 or more claim)</vt:lpstr>
      <vt:lpstr>MC of higher order</vt:lpstr>
      <vt:lpstr>Old Belgian BMS</vt:lpstr>
      <vt:lpstr>Transforming a MC of order 4 into a MC of order 1</vt:lpstr>
      <vt:lpstr>Japanese BMS</vt:lpstr>
      <vt:lpstr>Japanese BMS transition matrix</vt:lpstr>
      <vt:lpstr>Japanese BMS transition matrix</vt:lpstr>
      <vt:lpstr>The k-step transition matrix</vt:lpstr>
      <vt:lpstr>Japanese four-step transition matrix</vt:lpstr>
      <vt:lpstr>Japanese 16-step transition matrix</vt:lpstr>
      <vt:lpstr>Japanese 128-step transition matrix</vt:lpstr>
      <vt:lpstr>How to measure the rate of convergence?</vt:lpstr>
      <vt:lpstr>Major problem: financial imbalance</vt:lpstr>
      <vt:lpstr>Evolution of mean premium</vt:lpstr>
      <vt:lpstr>INDEX OF TOUGHNESS</vt:lpstr>
      <vt:lpstr>Tool #1: Relative Stationary Average Level (RSAL)</vt:lpstr>
      <vt:lpstr>PowerPoint Presentation</vt:lpstr>
      <vt:lpstr>Surcharge for newcomers</vt:lpstr>
      <vt:lpstr>Tool #2: Premium variability (coef. of variation)</vt:lpstr>
      <vt:lpstr>Variability of premiums with time</vt:lpstr>
      <vt:lpstr>Variability of premiums with λ</vt:lpstr>
      <vt:lpstr>PowerPoint Presentation</vt:lpstr>
      <vt:lpstr>Tool #3: Elasticity of mean stationary premium with respect to claim frequency</vt:lpstr>
      <vt:lpstr>Elasticity as a function of λ</vt:lpstr>
      <vt:lpstr>PowerPoint Presentation</vt:lpstr>
      <vt:lpstr>Tool #4: Average optimal retention</vt:lpstr>
      <vt:lpstr>PowerPoint Presentation</vt:lpstr>
      <vt:lpstr>PowerPoint Presentation</vt:lpstr>
      <vt:lpstr>All four tools can be used to measure toughness, but they are correlated</vt:lpstr>
      <vt:lpstr>Variance explained by each factor</vt:lpstr>
      <vt:lpstr>Factor pattern: correlations between variables and factors</vt:lpstr>
      <vt:lpstr>PowerPoint Presentation</vt:lpstr>
      <vt:lpstr>PowerPoint Presentation</vt:lpstr>
      <vt:lpstr>PowerPoint Presentation</vt:lpstr>
      <vt:lpstr>Factor scores</vt:lpstr>
      <vt:lpstr>“Index of toughness” and “CV” provide nearly the same information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Comp</cp:lastModifiedBy>
  <cp:revision>127</cp:revision>
  <cp:lastPrinted>2016-10-19T20:29:17Z</cp:lastPrinted>
  <dcterms:created xsi:type="dcterms:W3CDTF">2016-09-19T19:37:14Z</dcterms:created>
  <dcterms:modified xsi:type="dcterms:W3CDTF">2017-05-11T15:50:50Z</dcterms:modified>
</cp:coreProperties>
</file>