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9" r:id="rId2"/>
    <p:sldId id="273" r:id="rId3"/>
    <p:sldId id="261" r:id="rId4"/>
    <p:sldId id="331" r:id="rId5"/>
    <p:sldId id="332" r:id="rId6"/>
    <p:sldId id="274" r:id="rId7"/>
    <p:sldId id="278" r:id="rId8"/>
    <p:sldId id="366" r:id="rId9"/>
    <p:sldId id="333" r:id="rId10"/>
    <p:sldId id="342" r:id="rId11"/>
    <p:sldId id="343" r:id="rId12"/>
    <p:sldId id="344" r:id="rId13"/>
    <p:sldId id="345" r:id="rId14"/>
    <p:sldId id="334" r:id="rId15"/>
    <p:sldId id="346" r:id="rId16"/>
    <p:sldId id="347" r:id="rId17"/>
    <p:sldId id="348" r:id="rId18"/>
    <p:sldId id="349" r:id="rId19"/>
    <p:sldId id="335" r:id="rId20"/>
    <p:sldId id="286" r:id="rId21"/>
    <p:sldId id="287" r:id="rId22"/>
    <p:sldId id="288" r:id="rId23"/>
    <p:sldId id="289" r:id="rId24"/>
    <p:sldId id="336" r:id="rId25"/>
    <p:sldId id="350" r:id="rId26"/>
    <p:sldId id="351" r:id="rId27"/>
    <p:sldId id="352" r:id="rId28"/>
    <p:sldId id="353" r:id="rId29"/>
    <p:sldId id="337" r:id="rId30"/>
    <p:sldId id="354" r:id="rId31"/>
    <p:sldId id="355" r:id="rId32"/>
    <p:sldId id="356" r:id="rId33"/>
    <p:sldId id="357" r:id="rId34"/>
    <p:sldId id="338" r:id="rId35"/>
    <p:sldId id="358" r:id="rId36"/>
    <p:sldId id="359" r:id="rId37"/>
    <p:sldId id="360" r:id="rId38"/>
    <p:sldId id="361" r:id="rId39"/>
    <p:sldId id="339" r:id="rId40"/>
    <p:sldId id="362" r:id="rId41"/>
    <p:sldId id="363" r:id="rId42"/>
    <p:sldId id="364" r:id="rId43"/>
    <p:sldId id="365" r:id="rId44"/>
    <p:sldId id="340" r:id="rId45"/>
    <p:sldId id="324" r:id="rId46"/>
    <p:sldId id="368" r:id="rId47"/>
    <p:sldId id="325" r:id="rId48"/>
    <p:sldId id="326" r:id="rId49"/>
    <p:sldId id="328" r:id="rId50"/>
    <p:sldId id="327" r:id="rId51"/>
    <p:sldId id="329" r:id="rId52"/>
    <p:sldId id="330" r:id="rId53"/>
    <p:sldId id="341" r:id="rId54"/>
    <p:sldId id="322" r:id="rId5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617"/>
    <a:srgbClr val="F29400"/>
    <a:srgbClr val="939B92"/>
    <a:srgbClr val="85A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931" y="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7FBFC-071F-4DC6-A43F-F7DC79553E07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B89BF-DB23-453D-8391-7C064DF728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68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73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12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85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94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5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4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40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8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6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33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89BF-DB23-453D-8391-7C064DF7282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1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90500"/>
            <a:ext cx="914400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3978" y="274637"/>
            <a:ext cx="8082822" cy="14994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NeueLT Std Cn" panose="020B0506030502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978" y="1774134"/>
            <a:ext cx="8082822" cy="443285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80322" y="6356350"/>
            <a:ext cx="443947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845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</a:lstStyle>
          <a:p>
            <a:fld id="{AC2458DA-303F-3246-B998-BC127A2DE7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5146" y="0"/>
            <a:ext cx="82374" cy="4606787"/>
          </a:xfrm>
          <a:prstGeom prst="rect">
            <a:avLst/>
          </a:prstGeom>
          <a:solidFill>
            <a:srgbClr val="F486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79400" cy="6858000"/>
          </a:xfrm>
          <a:prstGeom prst="rect">
            <a:avLst/>
          </a:prstGeom>
          <a:solidFill>
            <a:srgbClr val="85A1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8614917" y="6294092"/>
            <a:ext cx="432000" cy="432000"/>
          </a:xfrm>
          <a:prstGeom prst="rect">
            <a:avLst/>
          </a:prstGeom>
          <a:solidFill>
            <a:srgbClr val="939B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6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2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7809" y="514222"/>
            <a:ext cx="6692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latin typeface="HelveticaNeueLT Std Cn" panose="020B0506030502030204" pitchFamily="34" charset="0"/>
                <a:cs typeface="Helvetica"/>
              </a:rPr>
              <a:t>ASTIN Worldwide</a:t>
            </a:r>
          </a:p>
          <a:p>
            <a:r>
              <a:rPr lang="fr-FR" sz="6600" b="1" dirty="0">
                <a:latin typeface="HelveticaNeueLT Std Cn" panose="020B0506030502030204" pitchFamily="34" charset="0"/>
                <a:cs typeface="Helvetica"/>
              </a:rPr>
              <a:t>Non-Life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2208" y="2523749"/>
            <a:ext cx="7076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>
                <a:solidFill>
                  <a:schemeClr val="bg1"/>
                </a:solidFill>
                <a:latin typeface="HelveticaNeueLT Std Cn" panose="020B0506030502030204" pitchFamily="34" charset="0"/>
                <a:cs typeface="Helvetica"/>
              </a:rPr>
              <a:t>Reserving</a:t>
            </a:r>
            <a:r>
              <a:rPr lang="fr-FR" sz="5400" dirty="0">
                <a:solidFill>
                  <a:schemeClr val="bg1"/>
                </a:solidFill>
                <a:latin typeface="HelveticaNeueLT Std Cn" panose="020B0506030502030204" pitchFamily="34" charset="0"/>
                <a:cs typeface="Helvetica"/>
              </a:rPr>
              <a:t> Practices Report</a:t>
            </a:r>
            <a:endParaRPr lang="fr-FR" sz="6000" dirty="0">
              <a:latin typeface="HelveticaNeueLT Std Cn" panose="020B0506030502030204" pitchFamily="34" charset="0"/>
              <a:cs typeface="Helvetic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8526" y="3790297"/>
            <a:ext cx="583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>
                <a:latin typeface="HelveticaNeueLT Std Cn" panose="020B0506030502030204" pitchFamily="34" charset="0"/>
                <a:cs typeface="Helvetica"/>
              </a:rPr>
              <a:t>Report </a:t>
            </a:r>
            <a:r>
              <a:rPr lang="fr-FR" sz="4000" b="1" dirty="0" err="1">
                <a:latin typeface="HelveticaNeueLT Std Cn" panose="020B0506030502030204" pitchFamily="34" charset="0"/>
                <a:cs typeface="Helvetica"/>
              </a:rPr>
              <a:t>Presentation</a:t>
            </a:r>
            <a:endParaRPr lang="fr-FR" sz="4000" b="1" dirty="0">
              <a:latin typeface="HelveticaNeueLT Std Cn" panose="020B0506030502030204" pitchFamily="34" charset="0"/>
              <a:cs typeface="Helvetic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6665" y="4525206"/>
            <a:ext cx="555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HelveticaNeueLT Std Cn" panose="020B0506030502030204" pitchFamily="34" charset="0"/>
                <a:cs typeface="Helvetica"/>
              </a:rPr>
              <a:t>Pierre MIEHE, </a:t>
            </a:r>
          </a:p>
          <a:p>
            <a:pPr algn="r"/>
            <a:r>
              <a:rPr lang="fr-FR" dirty="0">
                <a:latin typeface="HelveticaNeueLT Std Cn" panose="020B0506030502030204" pitchFamily="34" charset="0"/>
                <a:cs typeface="Helvetica"/>
              </a:rPr>
              <a:t>ASTIN </a:t>
            </a:r>
            <a:r>
              <a:rPr lang="fr-FR" dirty="0" err="1">
                <a:latin typeface="HelveticaNeueLT Std Cn" panose="020B0506030502030204" pitchFamily="34" charset="0"/>
                <a:cs typeface="Helvetica"/>
              </a:rPr>
              <a:t>Committee</a:t>
            </a:r>
            <a:r>
              <a:rPr lang="fr-FR" dirty="0">
                <a:latin typeface="HelveticaNeueLT Std Cn" panose="020B0506030502030204" pitchFamily="34" charset="0"/>
                <a:cs typeface="Helvetica"/>
              </a:rPr>
              <a:t> </a:t>
            </a:r>
            <a:r>
              <a:rPr lang="fr-FR" dirty="0" err="1" smtClean="0">
                <a:latin typeface="HelveticaNeueLT Std Cn" panose="020B0506030502030204" pitchFamily="34" charset="0"/>
                <a:cs typeface="Helvetica"/>
              </a:rPr>
              <a:t>member</a:t>
            </a:r>
            <a:r>
              <a:rPr lang="fr-FR" dirty="0" smtClean="0">
                <a:latin typeface="HelveticaNeueLT Std Cn" panose="020B0506030502030204" pitchFamily="34" charset="0"/>
                <a:cs typeface="Helvetica"/>
              </a:rPr>
              <a:t>, Head </a:t>
            </a:r>
            <a:r>
              <a:rPr lang="fr-FR" dirty="0">
                <a:latin typeface="HelveticaNeueLT Std Cn" panose="020B0506030502030204" pitchFamily="34" charset="0"/>
                <a:cs typeface="Helvetica"/>
              </a:rPr>
              <a:t>of NLRBP WP</a:t>
            </a:r>
            <a:endParaRPr lang="fr-FR" dirty="0">
              <a:latin typeface="HelveticaNeueLT Std Cn" panose="020B0506030502030204" pitchFamily="34" charset="0"/>
              <a:cs typeface="Helvetic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88918" y="3914916"/>
            <a:ext cx="3087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FFFFFF"/>
                </a:solidFill>
                <a:latin typeface="HelveticaNeueLT Std Cn" panose="020B0506030502030204" pitchFamily="34" charset="0"/>
                <a:cs typeface="Helvetica"/>
              </a:rPr>
              <a:t>Panama</a:t>
            </a:r>
            <a:endParaRPr lang="fr-FR" sz="5400" dirty="0">
              <a:solidFill>
                <a:srgbClr val="FFFFFF"/>
              </a:solidFill>
              <a:latin typeface="HelveticaNeueLT Std Cn" panose="020B0506030502030204" pitchFamily="34" charset="0"/>
              <a:cs typeface="Helvetic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11712" y="5303725"/>
            <a:ext cx="2793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FFFFFF"/>
                </a:solidFill>
                <a:latin typeface="HelveticaNeueLT Std Cn" panose="020B0506030502030204" pitchFamily="34" charset="0"/>
                <a:cs typeface="Helvetica"/>
              </a:rPr>
              <a:t>2017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17460" y="5071347"/>
            <a:ext cx="26064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rgbClr val="FFFFFF"/>
                </a:solidFill>
                <a:latin typeface="HelveticaNeueLT Std" panose="020B0604020202020204" pitchFamily="34" charset="0"/>
                <a:cs typeface="Helvetica"/>
              </a:rPr>
              <a:t>August</a:t>
            </a:r>
            <a:endParaRPr lang="fr-FR" sz="3400" dirty="0">
              <a:solidFill>
                <a:srgbClr val="FFFFFF"/>
              </a:solidFill>
              <a:latin typeface="HelveticaNeueLT Std" panose="020B0604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983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Africa</a:t>
            </a:r>
            <a:r>
              <a:rPr lang="fr-FR" dirty="0"/>
              <a:t>: </a:t>
            </a:r>
            <a:r>
              <a:rPr lang="fr-FR" dirty="0" err="1"/>
              <a:t>example</a:t>
            </a:r>
            <a:r>
              <a:rPr lang="fr-FR" dirty="0"/>
              <a:t> of Kenya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18" y="1615927"/>
            <a:ext cx="7863982" cy="45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Kenya (2)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5" y="1210339"/>
            <a:ext cx="4339954" cy="4164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936" y="4570338"/>
            <a:ext cx="4571551" cy="21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Kenya (3)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92" y="1239468"/>
            <a:ext cx="7865116" cy="51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Kenya (4)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8" y="1608285"/>
            <a:ext cx="8452166" cy="4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5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b="1" dirty="0">
                <a:solidFill>
                  <a:srgbClr val="F48617"/>
                </a:solidFill>
              </a:rPr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0987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Asia: </a:t>
            </a:r>
            <a:r>
              <a:rPr lang="fr-FR" dirty="0" err="1"/>
              <a:t>example</a:t>
            </a:r>
            <a:r>
              <a:rPr lang="fr-FR" dirty="0"/>
              <a:t> of Hong Kong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8" y="1331395"/>
            <a:ext cx="8305751" cy="47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Hong Kong (2)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1" y="977528"/>
            <a:ext cx="4637873" cy="45008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99" y="4546006"/>
            <a:ext cx="4809793" cy="22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0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Hong Kong (3)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5" y="1326473"/>
            <a:ext cx="7807714" cy="51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2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Hong Kong (4)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2" y="1556230"/>
            <a:ext cx="8336240" cy="44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b="1" dirty="0">
                <a:solidFill>
                  <a:srgbClr val="F48617"/>
                </a:solidFill>
              </a:rPr>
              <a:t>Europa: </a:t>
            </a:r>
            <a:r>
              <a:rPr lang="fr-FR" sz="2400" b="1" dirty="0" err="1">
                <a:solidFill>
                  <a:srgbClr val="F48617"/>
                </a:solidFill>
              </a:rPr>
              <a:t>Austria</a:t>
            </a:r>
            <a:endParaRPr lang="fr-FR" sz="2400" b="1" dirty="0">
              <a:solidFill>
                <a:srgbClr val="F48617"/>
              </a:solidFill>
            </a:endParaRPr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7264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ASTIN?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978" y="997954"/>
            <a:ext cx="8279524" cy="4432853"/>
          </a:xfrm>
        </p:spPr>
        <p:txBody>
          <a:bodyPr/>
          <a:lstStyle/>
          <a:p>
            <a:r>
              <a:rPr lang="en-US" sz="2400" dirty="0"/>
              <a:t>Section for Actuarial </a:t>
            </a:r>
            <a:r>
              <a:rPr lang="en-US" sz="2400" dirty="0" err="1"/>
              <a:t>STudies</a:t>
            </a:r>
            <a:r>
              <a:rPr lang="en-US" sz="2400" dirty="0"/>
              <a:t> In Non-life insurance</a:t>
            </a:r>
          </a:p>
          <a:p>
            <a:r>
              <a:rPr lang="en-US" sz="2400" dirty="0"/>
              <a:t>Created in 1957 as the first section of  the International Actuarial Association (</a:t>
            </a:r>
            <a:r>
              <a:rPr lang="en-US" sz="2400" b="1" dirty="0"/>
              <a:t>IAA</a:t>
            </a:r>
            <a:r>
              <a:rPr lang="en-US" sz="2400" dirty="0"/>
              <a:t>)</a:t>
            </a:r>
          </a:p>
          <a:p>
            <a:r>
              <a:rPr lang="en-US" sz="2400" b="1" dirty="0"/>
              <a:t>Main objective:</a:t>
            </a:r>
            <a:r>
              <a:rPr lang="en-US" sz="2400" dirty="0"/>
              <a:t> promotion of actuarial research, particularly in non-life insurance</a:t>
            </a:r>
          </a:p>
          <a:p>
            <a:r>
              <a:rPr lang="en-US" sz="2400" dirty="0"/>
              <a:t>Publishes 2*/year the </a:t>
            </a:r>
            <a:r>
              <a:rPr lang="en-US" sz="2400" b="1" dirty="0"/>
              <a:t>ASTIN Bulletin </a:t>
            </a:r>
            <a:r>
              <a:rPr lang="en-US" sz="2400" dirty="0"/>
              <a:t>- the internationally renowned refereed scientific journal of the actuarial profession</a:t>
            </a:r>
          </a:p>
          <a:p>
            <a:r>
              <a:rPr lang="en-US" sz="2400" dirty="0"/>
              <a:t>ASTIN also organizes a yearly </a:t>
            </a:r>
            <a:r>
              <a:rPr lang="en-US" sz="2400" b="1" dirty="0"/>
              <a:t>international colloquium</a:t>
            </a:r>
            <a:r>
              <a:rPr lang="en-US" sz="2400" dirty="0"/>
              <a:t>. Last one </a:t>
            </a:r>
            <a:r>
              <a:rPr lang="en-US" sz="2400" dirty="0" err="1"/>
              <a:t>Lisboa</a:t>
            </a:r>
            <a:r>
              <a:rPr lang="en-US" sz="2400" dirty="0"/>
              <a:t> 06/2016, next one Panama 08/2017</a:t>
            </a:r>
          </a:p>
          <a:p>
            <a:r>
              <a:rPr lang="en-US" sz="2400" dirty="0"/>
              <a:t>ASTIN organizes seminars on non-life topics for people in countries with a developing actuarial profession</a:t>
            </a:r>
          </a:p>
          <a:p>
            <a:r>
              <a:rPr lang="en-US" sz="2400" dirty="0"/>
              <a:t>Also offers financial support to young researchers from such countries to attend ASTIN colloquia</a:t>
            </a:r>
          </a:p>
          <a:p>
            <a:r>
              <a:rPr lang="en-US" sz="2400" dirty="0"/>
              <a:t>And Working parties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345" y="64017"/>
            <a:ext cx="1810635" cy="11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Europa: </a:t>
            </a: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Austria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60" y="1268934"/>
            <a:ext cx="8258259" cy="47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54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Austria</a:t>
            </a:r>
            <a:r>
              <a:rPr lang="fr-FR" dirty="0"/>
              <a:t> (2)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9" y="1281333"/>
            <a:ext cx="4116166" cy="40243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89" y="3788789"/>
            <a:ext cx="4315716" cy="21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1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Austria</a:t>
            </a:r>
            <a:r>
              <a:rPr lang="fr-FR" dirty="0"/>
              <a:t> (3)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52" y="1313264"/>
            <a:ext cx="7437411" cy="49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2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Austria</a:t>
            </a:r>
            <a:r>
              <a:rPr lang="fr-FR" dirty="0"/>
              <a:t> (4)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8" y="1774134"/>
            <a:ext cx="8173677" cy="43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b="1" dirty="0" err="1">
                <a:solidFill>
                  <a:srgbClr val="F48617"/>
                </a:solidFill>
              </a:rPr>
              <a:t>Latam</a:t>
            </a:r>
            <a:r>
              <a:rPr lang="fr-FR" sz="2400" b="1" dirty="0">
                <a:solidFill>
                  <a:srgbClr val="F48617"/>
                </a:solidFill>
              </a:rPr>
              <a:t>: </a:t>
            </a:r>
            <a:r>
              <a:rPr lang="fr-FR" sz="2400" b="1" dirty="0" err="1">
                <a:solidFill>
                  <a:srgbClr val="F48617"/>
                </a:solidFill>
              </a:rPr>
              <a:t>Brazil</a:t>
            </a:r>
            <a:endParaRPr lang="fr-FR" sz="2400" b="1" dirty="0">
              <a:solidFill>
                <a:srgbClr val="F48617"/>
              </a:solidFill>
            </a:endParaRPr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64773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Latam</a:t>
            </a:r>
            <a:r>
              <a:rPr lang="fr-FR" dirty="0"/>
              <a:t>: </a:t>
            </a: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Brazil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10" y="1449463"/>
            <a:ext cx="8127471" cy="46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Brazil</a:t>
            </a:r>
            <a:r>
              <a:rPr lang="fr-FR" dirty="0"/>
              <a:t> (2)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51" y="1003121"/>
            <a:ext cx="4779910" cy="45919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61" y="4310063"/>
            <a:ext cx="4897622" cy="23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4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Brazil</a:t>
            </a:r>
            <a:r>
              <a:rPr lang="fr-FR" dirty="0"/>
              <a:t> (3)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9" y="1202806"/>
            <a:ext cx="7885014" cy="52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4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Brazil</a:t>
            </a:r>
            <a:r>
              <a:rPr lang="fr-FR" dirty="0"/>
              <a:t> (4)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8" y="1525771"/>
            <a:ext cx="8351244" cy="44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8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b="1" dirty="0">
                <a:solidFill>
                  <a:srgbClr val="F48617"/>
                </a:solidFill>
              </a:rPr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4406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7521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Middle East: </a:t>
            </a:r>
            <a:r>
              <a:rPr lang="fr-FR" dirty="0" err="1"/>
              <a:t>example</a:t>
            </a:r>
            <a:r>
              <a:rPr lang="fr-FR" dirty="0"/>
              <a:t> of Lebanon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88" y="1479699"/>
            <a:ext cx="8154619" cy="46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8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Lebanon (2)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26" y="961913"/>
            <a:ext cx="5156203" cy="4917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46" y="4706568"/>
            <a:ext cx="4351154" cy="20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2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Lebanon (3)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9" y="1111323"/>
            <a:ext cx="7897488" cy="51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8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Lebanon (4)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8" y="1699768"/>
            <a:ext cx="8346232" cy="44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83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b="1" dirty="0" err="1">
                <a:solidFill>
                  <a:srgbClr val="F48617"/>
                </a:solidFill>
              </a:rPr>
              <a:t>North</a:t>
            </a:r>
            <a:r>
              <a:rPr lang="fr-FR" sz="2400" b="1" dirty="0">
                <a:solidFill>
                  <a:srgbClr val="F48617"/>
                </a:solidFill>
              </a:rPr>
              <a:t> </a:t>
            </a:r>
            <a:r>
              <a:rPr lang="fr-FR" sz="2400" b="1" dirty="0" err="1">
                <a:solidFill>
                  <a:srgbClr val="F48617"/>
                </a:solidFill>
              </a:rPr>
              <a:t>America</a:t>
            </a:r>
            <a:r>
              <a:rPr lang="fr-FR" sz="2400" b="1" dirty="0">
                <a:solidFill>
                  <a:srgbClr val="F48617"/>
                </a:solidFill>
              </a:rPr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5266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North</a:t>
            </a:r>
            <a:r>
              <a:rPr lang="fr-FR" dirty="0"/>
              <a:t> </a:t>
            </a:r>
            <a:r>
              <a:rPr lang="fr-FR" dirty="0" err="1"/>
              <a:t>America</a:t>
            </a:r>
            <a:r>
              <a:rPr lang="fr-FR" dirty="0"/>
              <a:t>: </a:t>
            </a:r>
            <a:r>
              <a:rPr lang="fr-FR" dirty="0" err="1"/>
              <a:t>example</a:t>
            </a:r>
            <a:r>
              <a:rPr lang="fr-FR" dirty="0"/>
              <a:t> of Canada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9" y="1357977"/>
            <a:ext cx="8474709" cy="4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17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Canada (2)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80" y="1024385"/>
            <a:ext cx="4348465" cy="4379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712" y="4615639"/>
            <a:ext cx="4615118" cy="22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65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Canada (3)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72" y="1169802"/>
            <a:ext cx="8042415" cy="53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1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Canada (4)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8" y="1272916"/>
            <a:ext cx="8371083" cy="50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36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b="1" dirty="0" err="1">
                <a:solidFill>
                  <a:srgbClr val="F48617"/>
                </a:solidFill>
              </a:rPr>
              <a:t>Oceania</a:t>
            </a:r>
            <a:r>
              <a:rPr lang="fr-FR" sz="2400" b="1" dirty="0">
                <a:solidFill>
                  <a:srgbClr val="F48617"/>
                </a:solidFill>
              </a:rPr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2821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>
                <a:solidFill>
                  <a:srgbClr val="F48617"/>
                </a:solidFill>
              </a:rPr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22834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Oceania</a:t>
            </a:r>
            <a:r>
              <a:rPr lang="fr-FR" dirty="0"/>
              <a:t>: </a:t>
            </a:r>
            <a:r>
              <a:rPr lang="fr-FR" dirty="0" err="1"/>
              <a:t>example</a:t>
            </a:r>
            <a:r>
              <a:rPr lang="fr-FR" dirty="0"/>
              <a:t> of Australia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7" y="1566973"/>
            <a:ext cx="8403930" cy="46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4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Australia (2)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3" y="967119"/>
            <a:ext cx="4896590" cy="48276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912" y="4056321"/>
            <a:ext cx="4668782" cy="22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3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Australia (3)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0" y="1102352"/>
            <a:ext cx="8019027" cy="52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2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Australia (4)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2" y="1505059"/>
            <a:ext cx="8598023" cy="45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b="1" dirty="0">
                <a:solidFill>
                  <a:srgbClr val="F48617"/>
                </a:solidFill>
              </a:rPr>
              <a:t>World </a:t>
            </a:r>
            <a:r>
              <a:rPr lang="fr-FR" sz="2400" b="1" dirty="0" err="1">
                <a:solidFill>
                  <a:srgbClr val="F48617"/>
                </a:solidFill>
              </a:rPr>
              <a:t>results</a:t>
            </a:r>
            <a:endParaRPr lang="fr-FR" sz="2400" b="1" dirty="0">
              <a:solidFill>
                <a:srgbClr val="F48617"/>
              </a:solidFill>
            </a:endParaRPr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65426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deterministic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used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3973"/>
          <a:stretch/>
        </p:blipFill>
        <p:spPr>
          <a:xfrm>
            <a:off x="541595" y="2062714"/>
            <a:ext cx="8182418" cy="34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26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of </a:t>
            </a:r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9"/>
          <a:stretch/>
        </p:blipFill>
        <p:spPr>
          <a:xfrm>
            <a:off x="1053241" y="989884"/>
            <a:ext cx="3227577" cy="57223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4"/>
          <a:stretch/>
        </p:blipFill>
        <p:spPr>
          <a:xfrm>
            <a:off x="5207652" y="1993794"/>
            <a:ext cx="3139782" cy="2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8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stochastic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used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5972"/>
          <a:stretch/>
        </p:blipFill>
        <p:spPr>
          <a:xfrm>
            <a:off x="1172120" y="2264735"/>
            <a:ext cx="7095445" cy="31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7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Mack vs </a:t>
            </a:r>
            <a:r>
              <a:rPr lang="fr-FR" dirty="0" err="1"/>
              <a:t>Boostrap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8" y="1476117"/>
            <a:ext cx="8362352" cy="4531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078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 of </a:t>
            </a:r>
            <a:r>
              <a:rPr lang="fr-FR" dirty="0" err="1"/>
              <a:t>individual</a:t>
            </a:r>
            <a:r>
              <a:rPr lang="fr-FR" dirty="0"/>
              <a:t> claims </a:t>
            </a:r>
            <a:br>
              <a:rPr lang="fr-FR" dirty="0"/>
            </a:br>
            <a:r>
              <a:rPr lang="fr-FR" dirty="0" err="1"/>
              <a:t>reserving</a:t>
            </a:r>
            <a:r>
              <a:rPr lang="fr-FR" dirty="0"/>
              <a:t> </a:t>
            </a:r>
            <a:r>
              <a:rPr lang="fr-FR" dirty="0" err="1"/>
              <a:t>methods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8990"/>
          <a:stretch/>
        </p:blipFill>
        <p:spPr>
          <a:xfrm>
            <a:off x="748614" y="1800714"/>
            <a:ext cx="7740387" cy="488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581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978" y="1428576"/>
            <a:ext cx="4122194" cy="4432853"/>
          </a:xfrm>
        </p:spPr>
        <p:txBody>
          <a:bodyPr/>
          <a:lstStyle/>
          <a:p>
            <a:r>
              <a:rPr lang="fr-FR" sz="2400" b="1" dirty="0" err="1"/>
              <a:t>Working</a:t>
            </a:r>
            <a:r>
              <a:rPr lang="fr-FR" sz="2400" b="1" dirty="0"/>
              <a:t> Party </a:t>
            </a:r>
            <a:r>
              <a:rPr lang="fr-FR" sz="2400" dirty="0" err="1"/>
              <a:t>launched</a:t>
            </a:r>
            <a:r>
              <a:rPr lang="fr-FR" sz="2400" dirty="0"/>
              <a:t> on Q4 2015</a:t>
            </a:r>
          </a:p>
          <a:p>
            <a:r>
              <a:rPr lang="fr-FR" sz="2400" b="1" dirty="0" err="1"/>
              <a:t>Terms</a:t>
            </a:r>
            <a:r>
              <a:rPr lang="fr-FR" sz="2400" b="1" dirty="0"/>
              <a:t> of Reference</a:t>
            </a:r>
            <a:r>
              <a:rPr lang="fr-FR" sz="2400" dirty="0"/>
              <a:t>: </a:t>
            </a:r>
            <a:r>
              <a:rPr lang="fr-FR" sz="2400" dirty="0" err="1"/>
              <a:t>targetting</a:t>
            </a:r>
            <a:r>
              <a:rPr lang="fr-FR" sz="2400" dirty="0"/>
              <a:t> countries </a:t>
            </a:r>
            <a:r>
              <a:rPr lang="fr-FR" sz="2400" dirty="0" err="1"/>
              <a:t>with</a:t>
            </a:r>
            <a:r>
              <a:rPr lang="fr-FR" sz="2400" dirty="0"/>
              <a:t> total </a:t>
            </a:r>
            <a:r>
              <a:rPr lang="fr-FR" sz="2400" dirty="0" err="1"/>
              <a:t>non-life</a:t>
            </a:r>
            <a:r>
              <a:rPr lang="fr-FR" sz="2400" dirty="0"/>
              <a:t> </a:t>
            </a:r>
            <a:r>
              <a:rPr lang="fr-FR" sz="2400" dirty="0" err="1"/>
              <a:t>written</a:t>
            </a:r>
            <a:r>
              <a:rPr lang="fr-FR" sz="2400" dirty="0"/>
              <a:t> premium &gt;1MUSD</a:t>
            </a:r>
          </a:p>
          <a:p>
            <a:r>
              <a:rPr lang="fr-FR" sz="2400" b="1" dirty="0"/>
              <a:t>Call for candidates</a:t>
            </a:r>
            <a:r>
              <a:rPr lang="fr-FR" sz="2400" dirty="0"/>
              <a:t> in </a:t>
            </a:r>
            <a:r>
              <a:rPr lang="fr-FR" sz="2400" dirty="0" err="1"/>
              <a:t>each</a:t>
            </a:r>
            <a:r>
              <a:rPr lang="fr-FR" sz="2400" dirty="0"/>
              <a:t> of the </a:t>
            </a:r>
            <a:r>
              <a:rPr lang="fr-FR" sz="2400" dirty="0" err="1"/>
              <a:t>target</a:t>
            </a:r>
            <a:r>
              <a:rPr lang="fr-FR" sz="2400" dirty="0"/>
              <a:t> country. 42 nominations by ASTIN Committee.</a:t>
            </a:r>
          </a:p>
          <a:p>
            <a:r>
              <a:rPr lang="fr-FR" sz="2400" b="1" dirty="0"/>
              <a:t>Questionnaire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closed</a:t>
            </a:r>
            <a:r>
              <a:rPr lang="fr-FR" sz="2400" dirty="0"/>
              <a:t> questions </a:t>
            </a:r>
            <a:r>
              <a:rPr lang="fr-FR" sz="2400" dirty="0" err="1"/>
              <a:t>filled</a:t>
            </a:r>
            <a:r>
              <a:rPr lang="fr-FR" sz="2400" dirty="0"/>
              <a:t> by </a:t>
            </a:r>
            <a:r>
              <a:rPr lang="fr-FR" sz="2400" dirty="0" err="1"/>
              <a:t>insurance</a:t>
            </a:r>
            <a:r>
              <a:rPr lang="fr-FR" sz="2400" dirty="0"/>
              <a:t> </a:t>
            </a:r>
            <a:r>
              <a:rPr lang="fr-FR" sz="2400" dirty="0" err="1"/>
              <a:t>companies</a:t>
            </a:r>
            <a:r>
              <a:rPr lang="fr-FR" sz="2400" dirty="0"/>
              <a:t> on a </a:t>
            </a:r>
            <a:r>
              <a:rPr lang="fr-FR" sz="2400" dirty="0" err="1"/>
              <a:t>voluntary</a:t>
            </a:r>
            <a:r>
              <a:rPr lang="fr-FR" sz="2400" dirty="0"/>
              <a:t> basis </a:t>
            </a:r>
            <a:r>
              <a:rPr lang="fr-FR" sz="2400" dirty="0" err="1"/>
              <a:t>during</a:t>
            </a:r>
            <a:r>
              <a:rPr lang="fr-FR" sz="2400" dirty="0"/>
              <a:t> Q1 2016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170" y="1467182"/>
            <a:ext cx="4060646" cy="495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7421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21" y="999457"/>
            <a:ext cx="5577309" cy="56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80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Software </a:t>
            </a:r>
            <a:r>
              <a:rPr lang="fr-FR" dirty="0" err="1"/>
              <a:t>used</a:t>
            </a:r>
            <a:r>
              <a:rPr lang="fr-FR" dirty="0"/>
              <a:t> per country &amp; </a:t>
            </a:r>
            <a:r>
              <a:rPr lang="fr-FR" dirty="0" err="1"/>
              <a:t>misc</a:t>
            </a:r>
            <a:r>
              <a:rPr lang="fr-FR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69" y="1029701"/>
            <a:ext cx="4953264" cy="5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8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Specific</a:t>
            </a:r>
            <a:r>
              <a:rPr lang="fr-FR" dirty="0"/>
              <a:t> sections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err="1"/>
              <a:t>Solvency</a:t>
            </a:r>
            <a:r>
              <a:rPr lang="fr-FR" sz="2400" b="1" dirty="0"/>
              <a:t> II</a:t>
            </a:r>
          </a:p>
          <a:p>
            <a:endParaRPr lang="fr-FR" sz="2400" dirty="0"/>
          </a:p>
          <a:p>
            <a:r>
              <a:rPr lang="fr-FR" sz="2400" b="1" dirty="0"/>
              <a:t>USGAAP/RBC vs IFRS/</a:t>
            </a:r>
            <a:r>
              <a:rPr lang="fr-FR" sz="2400" b="1" dirty="0" err="1"/>
              <a:t>Solvency</a:t>
            </a:r>
            <a:r>
              <a:rPr lang="fr-FR" sz="2400" b="1" dirty="0"/>
              <a:t> II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en-US" sz="2000" i="1" dirty="0"/>
              <a:t>“On an overall basis, the RBC framework is more uniform and easier to implement in a consistent manner across all companies. On the other hand, Solvency II framework is more nuanced but allows a Company to estimate its own risk margins. Hence I believe the Solvency II regime leads to more individual regulatory scrutiny.” </a:t>
            </a:r>
            <a:r>
              <a:rPr lang="en-US" sz="2000" b="1" i="1" dirty="0"/>
              <a:t>- Chandu Patel</a:t>
            </a:r>
            <a:endParaRPr lang="fr-FR" sz="2400" b="1" i="1" dirty="0"/>
          </a:p>
          <a:p>
            <a:endParaRPr lang="fr-FR" sz="2400" dirty="0"/>
          </a:p>
          <a:p>
            <a:r>
              <a:rPr lang="fr-FR" sz="2400" b="1" dirty="0"/>
              <a:t>Future of </a:t>
            </a:r>
            <a:r>
              <a:rPr lang="fr-FR" sz="2400" b="1" dirty="0" err="1"/>
              <a:t>reserving</a:t>
            </a:r>
            <a:endParaRPr lang="fr-FR" sz="2400" b="1" dirty="0"/>
          </a:p>
          <a:p>
            <a:pPr marL="0" indent="0">
              <a:buNone/>
            </a:pPr>
            <a:r>
              <a:rPr lang="fr-FR" sz="2000" i="1" dirty="0"/>
              <a:t>	</a:t>
            </a:r>
            <a:r>
              <a:rPr lang="en-US" sz="2000" i="1" dirty="0"/>
              <a:t>“Are the actuarial teams sufficiently trained in computer science to handle the latest technology, and for example switch to individual claims reserving?” 			</a:t>
            </a:r>
            <a:r>
              <a:rPr lang="en-US" sz="2000" b="1" i="1" dirty="0"/>
              <a:t>- Suzanne Patten &amp; the </a:t>
            </a:r>
            <a:r>
              <a:rPr lang="en-US" sz="2000" b="1" i="1" dirty="0" err="1"/>
              <a:t>WPNLReserving</a:t>
            </a:r>
            <a:r>
              <a:rPr lang="en-US" sz="2000" b="1" i="1" dirty="0"/>
              <a:t> team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032685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dirty="0" err="1"/>
              <a:t>Africa</a:t>
            </a:r>
            <a:r>
              <a:rPr lang="fr-FR" sz="2400" dirty="0"/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b="1" dirty="0">
                <a:solidFill>
                  <a:srgbClr val="F48617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43591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7200" dirty="0"/>
              <a:t>Questions?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r">
              <a:buNone/>
            </a:pPr>
            <a:endParaRPr lang="fr-FR" sz="2800" dirty="0"/>
          </a:p>
          <a:p>
            <a:pPr marL="0" indent="0" algn="r">
              <a:buNone/>
            </a:pPr>
            <a:r>
              <a:rPr lang="fr-FR" sz="1800" i="1" dirty="0"/>
              <a:t>The full report </a:t>
            </a:r>
            <a:r>
              <a:rPr lang="fr-FR" sz="1800" i="1" dirty="0" err="1"/>
              <a:t>is</a:t>
            </a:r>
            <a:r>
              <a:rPr lang="fr-FR" sz="1800" i="1" dirty="0"/>
              <a:t> </a:t>
            </a:r>
            <a:r>
              <a:rPr lang="fr-FR" sz="1800" i="1" dirty="0" err="1"/>
              <a:t>available</a:t>
            </a:r>
            <a:r>
              <a:rPr lang="fr-FR" sz="1800" i="1" dirty="0"/>
              <a:t> on the ASTIN </a:t>
            </a:r>
            <a:r>
              <a:rPr lang="fr-FR" sz="1800" i="1" dirty="0" err="1"/>
              <a:t>website</a:t>
            </a:r>
            <a:endParaRPr lang="fr-FR" sz="18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18" y="1342792"/>
            <a:ext cx="2938992" cy="415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178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978" y="1428576"/>
            <a:ext cx="7625622" cy="4432853"/>
          </a:xfrm>
        </p:spPr>
        <p:txBody>
          <a:bodyPr/>
          <a:lstStyle/>
          <a:p>
            <a:r>
              <a:rPr lang="fr-FR" sz="2000" b="1" dirty="0"/>
              <a:t>42 </a:t>
            </a:r>
            <a:r>
              <a:rPr lang="fr-FR" sz="2000" dirty="0" err="1"/>
              <a:t>participating</a:t>
            </a:r>
            <a:r>
              <a:rPr lang="fr-FR" sz="2000" dirty="0"/>
              <a:t> countries, </a:t>
            </a:r>
            <a:r>
              <a:rPr lang="fr-FR" sz="2000" dirty="0" err="1"/>
              <a:t>representing</a:t>
            </a:r>
            <a:r>
              <a:rPr lang="fr-FR" sz="2000" dirty="0"/>
              <a:t> </a:t>
            </a:r>
            <a:r>
              <a:rPr lang="fr-FR" sz="2000" b="1" dirty="0"/>
              <a:t>87%</a:t>
            </a:r>
            <a:r>
              <a:rPr lang="fr-FR" sz="2000" dirty="0"/>
              <a:t> of NL World Premium </a:t>
            </a:r>
            <a:r>
              <a:rPr lang="fr-FR" sz="2000" dirty="0" err="1"/>
              <a:t>Income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13" y="2029007"/>
            <a:ext cx="7848304" cy="436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683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(3): the Report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978" y="1428576"/>
            <a:ext cx="3723473" cy="4432853"/>
          </a:xfrm>
        </p:spPr>
        <p:txBody>
          <a:bodyPr/>
          <a:lstStyle/>
          <a:p>
            <a:r>
              <a:rPr lang="fr-FR" b="1" dirty="0"/>
              <a:t>100 </a:t>
            </a:r>
            <a:r>
              <a:rPr lang="fr-FR" dirty="0"/>
              <a:t>pages </a:t>
            </a:r>
            <a:r>
              <a:rPr lang="fr-FR" dirty="0" err="1"/>
              <a:t>detailing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:</a:t>
            </a:r>
          </a:p>
          <a:p>
            <a:pPr lvl="1"/>
            <a:r>
              <a:rPr lang="fr-FR" sz="2400" dirty="0"/>
              <a:t>Protocole</a:t>
            </a:r>
          </a:p>
          <a:p>
            <a:pPr lvl="1"/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pPr lvl="1"/>
            <a:r>
              <a:rPr lang="fr-FR" sz="2400" b="1" dirty="0"/>
              <a:t>39</a:t>
            </a:r>
            <a:r>
              <a:rPr lang="fr-FR" sz="2400" dirty="0"/>
              <a:t> country reports</a:t>
            </a:r>
          </a:p>
          <a:p>
            <a:pPr lvl="1"/>
            <a:r>
              <a:rPr lang="fr-FR" sz="2400" dirty="0"/>
              <a:t>Sections on </a:t>
            </a:r>
            <a:r>
              <a:rPr lang="fr-FR" sz="2400" dirty="0" err="1"/>
              <a:t>Solvency</a:t>
            </a:r>
            <a:r>
              <a:rPr lang="fr-FR" sz="2400" dirty="0"/>
              <a:t> II, US </a:t>
            </a:r>
            <a:r>
              <a:rPr lang="fr-FR" sz="2400" dirty="0" err="1"/>
              <a:t>Gaap</a:t>
            </a:r>
            <a:r>
              <a:rPr lang="fr-FR" sz="2400" dirty="0"/>
              <a:t> and Future of </a:t>
            </a:r>
            <a:r>
              <a:rPr lang="fr-FR" sz="2400" dirty="0" err="1"/>
              <a:t>Reserving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607" y="1199252"/>
            <a:ext cx="3825477" cy="541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766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Country report </a:t>
            </a:r>
            <a:r>
              <a:rPr lang="fr-FR" dirty="0" err="1"/>
              <a:t>sample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036" t="18518" r="29244" b="7965"/>
          <a:stretch/>
        </p:blipFill>
        <p:spPr>
          <a:xfrm>
            <a:off x="568849" y="988831"/>
            <a:ext cx="8005748" cy="57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Protocole</a:t>
            </a:r>
          </a:p>
          <a:p>
            <a:r>
              <a:rPr lang="fr-FR" sz="2400" b="1" dirty="0" err="1">
                <a:solidFill>
                  <a:srgbClr val="F48617"/>
                </a:solidFill>
              </a:rPr>
              <a:t>Africa</a:t>
            </a:r>
            <a:r>
              <a:rPr lang="fr-FR" sz="2400" b="1" dirty="0">
                <a:solidFill>
                  <a:srgbClr val="F48617"/>
                </a:solidFill>
              </a:rPr>
              <a:t>: Kenya</a:t>
            </a:r>
          </a:p>
          <a:p>
            <a:r>
              <a:rPr lang="fr-FR" sz="2400" dirty="0"/>
              <a:t>Asia: Hong Kong</a:t>
            </a:r>
          </a:p>
          <a:p>
            <a:r>
              <a:rPr lang="fr-FR" sz="2400" dirty="0"/>
              <a:t>Europa: </a:t>
            </a:r>
            <a:r>
              <a:rPr lang="fr-FR" sz="2400" dirty="0" err="1"/>
              <a:t>Austria</a:t>
            </a:r>
            <a:endParaRPr lang="fr-FR" sz="2400" dirty="0"/>
          </a:p>
          <a:p>
            <a:r>
              <a:rPr lang="fr-FR" sz="2400" dirty="0" err="1"/>
              <a:t>Latam</a:t>
            </a:r>
            <a:r>
              <a:rPr lang="fr-FR" sz="2400" dirty="0"/>
              <a:t>: </a:t>
            </a:r>
            <a:r>
              <a:rPr lang="fr-FR" sz="2400" dirty="0" err="1"/>
              <a:t>Brazil</a:t>
            </a:r>
            <a:endParaRPr lang="fr-FR" sz="2400" dirty="0"/>
          </a:p>
          <a:p>
            <a:r>
              <a:rPr lang="fr-FR" sz="2400" dirty="0"/>
              <a:t>Middle East: Lebanon</a:t>
            </a:r>
          </a:p>
          <a:p>
            <a:r>
              <a:rPr lang="fr-FR" sz="2400" dirty="0" err="1"/>
              <a:t>North</a:t>
            </a:r>
            <a:r>
              <a:rPr lang="fr-FR" sz="2400" dirty="0"/>
              <a:t> </a:t>
            </a:r>
            <a:r>
              <a:rPr lang="fr-FR" sz="2400" dirty="0" err="1"/>
              <a:t>America</a:t>
            </a:r>
            <a:r>
              <a:rPr lang="fr-FR" sz="2400" dirty="0"/>
              <a:t>: Canada</a:t>
            </a:r>
          </a:p>
          <a:p>
            <a:r>
              <a:rPr lang="fr-FR" sz="2400" dirty="0" err="1"/>
              <a:t>Oceania</a:t>
            </a:r>
            <a:r>
              <a:rPr lang="fr-FR" sz="2400" dirty="0"/>
              <a:t>: Australia</a:t>
            </a:r>
          </a:p>
          <a:p>
            <a:r>
              <a:rPr lang="fr-FR" sz="2400" dirty="0"/>
              <a:t>World </a:t>
            </a:r>
            <a:r>
              <a:rPr lang="fr-FR" sz="2400" dirty="0" err="1"/>
              <a:t>results</a:t>
            </a:r>
            <a:endParaRPr lang="fr-FR" sz="2400" dirty="0"/>
          </a:p>
          <a:p>
            <a:r>
              <a:rPr lang="fr-FR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431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734</Words>
  <Application>Microsoft Office PowerPoint</Application>
  <PresentationFormat>Affichage à l'écran (4:3)</PresentationFormat>
  <Paragraphs>216</Paragraphs>
  <Slides>54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0" baseType="lpstr">
      <vt:lpstr>Arial</vt:lpstr>
      <vt:lpstr>Calibri</vt:lpstr>
      <vt:lpstr>Helvetica</vt:lpstr>
      <vt:lpstr>HelveticaNeueLT Std</vt:lpstr>
      <vt:lpstr>HelveticaNeueLT Std Cn</vt:lpstr>
      <vt:lpstr>Thème Office</vt:lpstr>
      <vt:lpstr>Présentation PowerPoint</vt:lpstr>
      <vt:lpstr>What is ASTIN?</vt:lpstr>
      <vt:lpstr>Contents</vt:lpstr>
      <vt:lpstr>Contents</vt:lpstr>
      <vt:lpstr>Protocole</vt:lpstr>
      <vt:lpstr>Protocole (2)</vt:lpstr>
      <vt:lpstr>Protocole (3): the Report</vt:lpstr>
      <vt:lpstr>Country report sample</vt:lpstr>
      <vt:lpstr>Contents</vt:lpstr>
      <vt:lpstr>Africa: example of Kenya</vt:lpstr>
      <vt:lpstr>Kenya (2)</vt:lpstr>
      <vt:lpstr>Kenya (3)</vt:lpstr>
      <vt:lpstr>Kenya (4)</vt:lpstr>
      <vt:lpstr>Contents</vt:lpstr>
      <vt:lpstr>Asia: example of Hong Kong</vt:lpstr>
      <vt:lpstr>Hong Kong (2)</vt:lpstr>
      <vt:lpstr>Hong Kong (3)</vt:lpstr>
      <vt:lpstr>Hong Kong (4)</vt:lpstr>
      <vt:lpstr>Contents</vt:lpstr>
      <vt:lpstr>Europa: example of Austria</vt:lpstr>
      <vt:lpstr>Austria (2)</vt:lpstr>
      <vt:lpstr>Austria (3)</vt:lpstr>
      <vt:lpstr>Austria (4)</vt:lpstr>
      <vt:lpstr>Contents</vt:lpstr>
      <vt:lpstr>Latam: example of Brazil</vt:lpstr>
      <vt:lpstr>Brazil (2)</vt:lpstr>
      <vt:lpstr>Brazil (3)</vt:lpstr>
      <vt:lpstr>Brazil (4)</vt:lpstr>
      <vt:lpstr>Contents</vt:lpstr>
      <vt:lpstr>Middle East: example of Lebanon</vt:lpstr>
      <vt:lpstr>Lebanon (2)</vt:lpstr>
      <vt:lpstr>Lebanon (3)</vt:lpstr>
      <vt:lpstr>Lebanon (4)</vt:lpstr>
      <vt:lpstr>Contents</vt:lpstr>
      <vt:lpstr>North America: example of Canada</vt:lpstr>
      <vt:lpstr>Canada (2)</vt:lpstr>
      <vt:lpstr>Canada (3)</vt:lpstr>
      <vt:lpstr>Canada (4)</vt:lpstr>
      <vt:lpstr>Contents</vt:lpstr>
      <vt:lpstr>Oceania: example of Australia</vt:lpstr>
      <vt:lpstr>Australia (2)</vt:lpstr>
      <vt:lpstr>Australia (3)</vt:lpstr>
      <vt:lpstr>Australia (4)</vt:lpstr>
      <vt:lpstr>Contents</vt:lpstr>
      <vt:lpstr>Main deterministic methods used</vt:lpstr>
      <vt:lpstr>Use of stochastic methods</vt:lpstr>
      <vt:lpstr>Main stochastic methods used</vt:lpstr>
      <vt:lpstr>Mack vs Boostrap</vt:lpstr>
      <vt:lpstr>Use of individual claims  reserving methods</vt:lpstr>
      <vt:lpstr>Process</vt:lpstr>
      <vt:lpstr>Software used per country &amp; misc.</vt:lpstr>
      <vt:lpstr>Specific sections</vt:lpstr>
      <vt:lpstr>Contents</vt:lpstr>
      <vt:lpstr>Thank you for your attention!</vt:lpstr>
    </vt:vector>
  </TitlesOfParts>
  <Company>Iscom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judithlutz LUTZ</dc:creator>
  <cp:lastModifiedBy>Pierre Miehe</cp:lastModifiedBy>
  <cp:revision>30</cp:revision>
  <dcterms:created xsi:type="dcterms:W3CDTF">2016-05-28T15:16:10Z</dcterms:created>
  <dcterms:modified xsi:type="dcterms:W3CDTF">2017-08-19T15:07:55Z</dcterms:modified>
</cp:coreProperties>
</file>