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306" r:id="rId2"/>
    <p:sldId id="259" r:id="rId3"/>
    <p:sldId id="307" r:id="rId4"/>
    <p:sldId id="308" r:id="rId5"/>
    <p:sldId id="309" r:id="rId6"/>
    <p:sldId id="291" r:id="rId7"/>
    <p:sldId id="277" r:id="rId8"/>
    <p:sldId id="285" r:id="rId9"/>
    <p:sldId id="284" r:id="rId10"/>
    <p:sldId id="279" r:id="rId11"/>
    <p:sldId id="287" r:id="rId12"/>
    <p:sldId id="281" r:id="rId13"/>
    <p:sldId id="286" r:id="rId14"/>
    <p:sldId id="280" r:id="rId15"/>
    <p:sldId id="288" r:id="rId16"/>
    <p:sldId id="289" r:id="rId17"/>
    <p:sldId id="278" r:id="rId18"/>
    <p:sldId id="282" r:id="rId19"/>
    <p:sldId id="283" r:id="rId20"/>
    <p:sldId id="292" r:id="rId21"/>
    <p:sldId id="293" r:id="rId22"/>
    <p:sldId id="294" r:id="rId23"/>
    <p:sldId id="295" r:id="rId24"/>
    <p:sldId id="296" r:id="rId25"/>
    <p:sldId id="297" r:id="rId26"/>
    <p:sldId id="298" r:id="rId27"/>
    <p:sldId id="310" r:id="rId28"/>
    <p:sldId id="299" r:id="rId29"/>
    <p:sldId id="300" r:id="rId30"/>
    <p:sldId id="301" r:id="rId31"/>
    <p:sldId id="302" r:id="rId32"/>
    <p:sldId id="261" r:id="rId33"/>
    <p:sldId id="290" r:id="rId34"/>
    <p:sldId id="262" r:id="rId35"/>
    <p:sldId id="263" r:id="rId36"/>
    <p:sldId id="264" r:id="rId37"/>
    <p:sldId id="276" r:id="rId38"/>
    <p:sldId id="266" r:id="rId39"/>
    <p:sldId id="267" r:id="rId40"/>
    <p:sldId id="268" r:id="rId41"/>
    <p:sldId id="269" r:id="rId42"/>
    <p:sldId id="270" r:id="rId43"/>
    <p:sldId id="271" r:id="rId44"/>
    <p:sldId id="274" r:id="rId45"/>
    <p:sldId id="275" r:id="rId46"/>
    <p:sldId id="311" r:id="rId47"/>
    <p:sldId id="312" r:id="rId48"/>
    <p:sldId id="313" r:id="rId49"/>
    <p:sldId id="314" r:id="rId50"/>
    <p:sldId id="315" r:id="rId51"/>
    <p:sldId id="303" r:id="rId52"/>
    <p:sldId id="305" r:id="rId53"/>
    <p:sldId id="304"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46" autoAdjust="0"/>
  </p:normalViewPr>
  <p:slideViewPr>
    <p:cSldViewPr snapToGrid="0" snapToObjects="1">
      <p:cViewPr varScale="1">
        <p:scale>
          <a:sx n="57" d="100"/>
          <a:sy n="57" d="100"/>
        </p:scale>
        <p:origin x="82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BCB1491-6F07-4965-B70D-B514EFCE5B41}" type="datetimeFigureOut">
              <a:rPr lang="en-US" smtClean="0"/>
              <a:t>8/19/2017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026E6EA-BC8C-40C2-A4D7-E71CFD0958F2}" type="slidenum">
              <a:rPr lang="en-US" smtClean="0"/>
              <a:t>‹#›</a:t>
            </a:fld>
            <a:endParaRPr lang="en-US"/>
          </a:p>
        </p:txBody>
      </p:sp>
    </p:spTree>
    <p:extLst>
      <p:ext uri="{BB962C8B-B14F-4D97-AF65-F5344CB8AC3E}">
        <p14:creationId xmlns:p14="http://schemas.microsoft.com/office/powerpoint/2010/main" val="1108345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43214B-2775-4F84-B44D-18E7AE5C860D}" type="datetimeFigureOut">
              <a:rPr lang="en-US" smtClean="0"/>
              <a:t>8/19/2017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DEF71C-BAA8-4055-BC5E-54B96A93E0A2}" type="slidenum">
              <a:rPr lang="en-US" smtClean="0"/>
              <a:t>‹#›</a:t>
            </a:fld>
            <a:endParaRPr lang="en-US"/>
          </a:p>
        </p:txBody>
      </p:sp>
    </p:spTree>
    <p:extLst>
      <p:ext uri="{BB962C8B-B14F-4D97-AF65-F5344CB8AC3E}">
        <p14:creationId xmlns:p14="http://schemas.microsoft.com/office/powerpoint/2010/main" val="344947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1</a:t>
            </a:fld>
            <a:endParaRPr lang="en-US"/>
          </a:p>
        </p:txBody>
      </p:sp>
    </p:spTree>
    <p:extLst>
      <p:ext uri="{BB962C8B-B14F-4D97-AF65-F5344CB8AC3E}">
        <p14:creationId xmlns:p14="http://schemas.microsoft.com/office/powerpoint/2010/main" val="108601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10</a:t>
            </a:fld>
            <a:endParaRPr lang="en-US"/>
          </a:p>
        </p:txBody>
      </p:sp>
    </p:spTree>
    <p:extLst>
      <p:ext uri="{BB962C8B-B14F-4D97-AF65-F5344CB8AC3E}">
        <p14:creationId xmlns:p14="http://schemas.microsoft.com/office/powerpoint/2010/main" val="207992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11</a:t>
            </a:fld>
            <a:endParaRPr lang="en-US"/>
          </a:p>
        </p:txBody>
      </p:sp>
    </p:spTree>
    <p:extLst>
      <p:ext uri="{BB962C8B-B14F-4D97-AF65-F5344CB8AC3E}">
        <p14:creationId xmlns:p14="http://schemas.microsoft.com/office/powerpoint/2010/main" val="109621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96DEF71C-BAA8-4055-BC5E-54B96A93E0A2}" type="slidenum">
              <a:rPr lang="en-US" smtClean="0"/>
              <a:t>12</a:t>
            </a:fld>
            <a:endParaRPr lang="en-US"/>
          </a:p>
        </p:txBody>
      </p:sp>
    </p:spTree>
    <p:extLst>
      <p:ext uri="{BB962C8B-B14F-4D97-AF65-F5344CB8AC3E}">
        <p14:creationId xmlns:p14="http://schemas.microsoft.com/office/powerpoint/2010/main" val="415813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13</a:t>
            </a:fld>
            <a:endParaRPr lang="en-US"/>
          </a:p>
        </p:txBody>
      </p:sp>
    </p:spTree>
    <p:extLst>
      <p:ext uri="{BB962C8B-B14F-4D97-AF65-F5344CB8AC3E}">
        <p14:creationId xmlns:p14="http://schemas.microsoft.com/office/powerpoint/2010/main" val="293385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14</a:t>
            </a:fld>
            <a:endParaRPr lang="en-US"/>
          </a:p>
        </p:txBody>
      </p:sp>
    </p:spTree>
    <p:extLst>
      <p:ext uri="{BB962C8B-B14F-4D97-AF65-F5344CB8AC3E}">
        <p14:creationId xmlns:p14="http://schemas.microsoft.com/office/powerpoint/2010/main" val="4077387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15</a:t>
            </a:fld>
            <a:endParaRPr lang="en-US"/>
          </a:p>
        </p:txBody>
      </p:sp>
    </p:spTree>
    <p:extLst>
      <p:ext uri="{BB962C8B-B14F-4D97-AF65-F5344CB8AC3E}">
        <p14:creationId xmlns:p14="http://schemas.microsoft.com/office/powerpoint/2010/main" val="355558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16</a:t>
            </a:fld>
            <a:endParaRPr lang="en-US"/>
          </a:p>
        </p:txBody>
      </p:sp>
    </p:spTree>
    <p:extLst>
      <p:ext uri="{BB962C8B-B14F-4D97-AF65-F5344CB8AC3E}">
        <p14:creationId xmlns:p14="http://schemas.microsoft.com/office/powerpoint/2010/main" val="153210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17</a:t>
            </a:fld>
            <a:endParaRPr lang="en-US"/>
          </a:p>
        </p:txBody>
      </p:sp>
    </p:spTree>
    <p:extLst>
      <p:ext uri="{BB962C8B-B14F-4D97-AF65-F5344CB8AC3E}">
        <p14:creationId xmlns:p14="http://schemas.microsoft.com/office/powerpoint/2010/main" val="2056265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18</a:t>
            </a:fld>
            <a:endParaRPr lang="en-US"/>
          </a:p>
        </p:txBody>
      </p:sp>
    </p:spTree>
    <p:extLst>
      <p:ext uri="{BB962C8B-B14F-4D97-AF65-F5344CB8AC3E}">
        <p14:creationId xmlns:p14="http://schemas.microsoft.com/office/powerpoint/2010/main" val="128272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19</a:t>
            </a:fld>
            <a:endParaRPr lang="en-US"/>
          </a:p>
        </p:txBody>
      </p:sp>
    </p:spTree>
    <p:extLst>
      <p:ext uri="{BB962C8B-B14F-4D97-AF65-F5344CB8AC3E}">
        <p14:creationId xmlns:p14="http://schemas.microsoft.com/office/powerpoint/2010/main" val="182793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2</a:t>
            </a:fld>
            <a:endParaRPr lang="en-US"/>
          </a:p>
        </p:txBody>
      </p:sp>
    </p:spTree>
    <p:extLst>
      <p:ext uri="{BB962C8B-B14F-4D97-AF65-F5344CB8AC3E}">
        <p14:creationId xmlns:p14="http://schemas.microsoft.com/office/powerpoint/2010/main" val="2542315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20</a:t>
            </a:fld>
            <a:endParaRPr lang="en-US"/>
          </a:p>
        </p:txBody>
      </p:sp>
    </p:spTree>
    <p:extLst>
      <p:ext uri="{BB962C8B-B14F-4D97-AF65-F5344CB8AC3E}">
        <p14:creationId xmlns:p14="http://schemas.microsoft.com/office/powerpoint/2010/main" val="3885506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6DEF71C-BAA8-4055-BC5E-54B96A93E0A2}" type="slidenum">
              <a:rPr lang="en-US" smtClean="0"/>
              <a:t>21</a:t>
            </a:fld>
            <a:endParaRPr lang="en-US"/>
          </a:p>
        </p:txBody>
      </p:sp>
    </p:spTree>
    <p:extLst>
      <p:ext uri="{BB962C8B-B14F-4D97-AF65-F5344CB8AC3E}">
        <p14:creationId xmlns:p14="http://schemas.microsoft.com/office/powerpoint/2010/main" val="2089753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6DEF71C-BAA8-4055-BC5E-54B96A93E0A2}" type="slidenum">
              <a:rPr lang="en-US" smtClean="0"/>
              <a:t>22</a:t>
            </a:fld>
            <a:endParaRPr lang="en-US"/>
          </a:p>
        </p:txBody>
      </p:sp>
    </p:spTree>
    <p:extLst>
      <p:ext uri="{BB962C8B-B14F-4D97-AF65-F5344CB8AC3E}">
        <p14:creationId xmlns:p14="http://schemas.microsoft.com/office/powerpoint/2010/main" val="4236364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23</a:t>
            </a:fld>
            <a:endParaRPr lang="en-US"/>
          </a:p>
        </p:txBody>
      </p:sp>
    </p:spTree>
    <p:extLst>
      <p:ext uri="{BB962C8B-B14F-4D97-AF65-F5344CB8AC3E}">
        <p14:creationId xmlns:p14="http://schemas.microsoft.com/office/powerpoint/2010/main" val="945538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6DEF71C-BAA8-4055-BC5E-54B96A93E0A2}" type="slidenum">
              <a:rPr lang="en-US" smtClean="0"/>
              <a:t>24</a:t>
            </a:fld>
            <a:endParaRPr lang="en-US"/>
          </a:p>
        </p:txBody>
      </p:sp>
    </p:spTree>
    <p:extLst>
      <p:ext uri="{BB962C8B-B14F-4D97-AF65-F5344CB8AC3E}">
        <p14:creationId xmlns:p14="http://schemas.microsoft.com/office/powerpoint/2010/main" val="283168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25</a:t>
            </a:fld>
            <a:endParaRPr lang="en-US"/>
          </a:p>
        </p:txBody>
      </p:sp>
    </p:spTree>
    <p:extLst>
      <p:ext uri="{BB962C8B-B14F-4D97-AF65-F5344CB8AC3E}">
        <p14:creationId xmlns:p14="http://schemas.microsoft.com/office/powerpoint/2010/main" val="3317666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26</a:t>
            </a:fld>
            <a:endParaRPr lang="en-US"/>
          </a:p>
        </p:txBody>
      </p:sp>
    </p:spTree>
    <p:extLst>
      <p:ext uri="{BB962C8B-B14F-4D97-AF65-F5344CB8AC3E}">
        <p14:creationId xmlns:p14="http://schemas.microsoft.com/office/powerpoint/2010/main" val="3664713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28</a:t>
            </a:fld>
            <a:endParaRPr lang="en-US"/>
          </a:p>
        </p:txBody>
      </p:sp>
    </p:spTree>
    <p:extLst>
      <p:ext uri="{BB962C8B-B14F-4D97-AF65-F5344CB8AC3E}">
        <p14:creationId xmlns:p14="http://schemas.microsoft.com/office/powerpoint/2010/main" val="1479517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29</a:t>
            </a:fld>
            <a:endParaRPr lang="en-US"/>
          </a:p>
        </p:txBody>
      </p:sp>
    </p:spTree>
    <p:extLst>
      <p:ext uri="{BB962C8B-B14F-4D97-AF65-F5344CB8AC3E}">
        <p14:creationId xmlns:p14="http://schemas.microsoft.com/office/powerpoint/2010/main" val="73529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30</a:t>
            </a:fld>
            <a:endParaRPr lang="en-US"/>
          </a:p>
        </p:txBody>
      </p:sp>
    </p:spTree>
    <p:extLst>
      <p:ext uri="{BB962C8B-B14F-4D97-AF65-F5344CB8AC3E}">
        <p14:creationId xmlns:p14="http://schemas.microsoft.com/office/powerpoint/2010/main" val="398573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3</a:t>
            </a:fld>
            <a:endParaRPr lang="en-US"/>
          </a:p>
        </p:txBody>
      </p:sp>
    </p:spTree>
    <p:extLst>
      <p:ext uri="{BB962C8B-B14F-4D97-AF65-F5344CB8AC3E}">
        <p14:creationId xmlns:p14="http://schemas.microsoft.com/office/powerpoint/2010/main" val="1468342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31</a:t>
            </a:fld>
            <a:endParaRPr lang="en-US"/>
          </a:p>
        </p:txBody>
      </p:sp>
    </p:spTree>
    <p:extLst>
      <p:ext uri="{BB962C8B-B14F-4D97-AF65-F5344CB8AC3E}">
        <p14:creationId xmlns:p14="http://schemas.microsoft.com/office/powerpoint/2010/main" val="1391989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32</a:t>
            </a:fld>
            <a:endParaRPr lang="en-US"/>
          </a:p>
        </p:txBody>
      </p:sp>
    </p:spTree>
    <p:extLst>
      <p:ext uri="{BB962C8B-B14F-4D97-AF65-F5344CB8AC3E}">
        <p14:creationId xmlns:p14="http://schemas.microsoft.com/office/powerpoint/2010/main" val="3380583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33</a:t>
            </a:fld>
            <a:endParaRPr lang="en-US"/>
          </a:p>
        </p:txBody>
      </p:sp>
    </p:spTree>
    <p:extLst>
      <p:ext uri="{BB962C8B-B14F-4D97-AF65-F5344CB8AC3E}">
        <p14:creationId xmlns:p14="http://schemas.microsoft.com/office/powerpoint/2010/main" val="2532774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34</a:t>
            </a:fld>
            <a:endParaRPr lang="en-US"/>
          </a:p>
        </p:txBody>
      </p:sp>
    </p:spTree>
    <p:extLst>
      <p:ext uri="{BB962C8B-B14F-4D97-AF65-F5344CB8AC3E}">
        <p14:creationId xmlns:p14="http://schemas.microsoft.com/office/powerpoint/2010/main" val="1196684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35</a:t>
            </a:fld>
            <a:endParaRPr lang="en-US"/>
          </a:p>
        </p:txBody>
      </p:sp>
    </p:spTree>
    <p:extLst>
      <p:ext uri="{BB962C8B-B14F-4D97-AF65-F5344CB8AC3E}">
        <p14:creationId xmlns:p14="http://schemas.microsoft.com/office/powerpoint/2010/main" val="203459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36</a:t>
            </a:fld>
            <a:endParaRPr lang="en-US"/>
          </a:p>
        </p:txBody>
      </p:sp>
    </p:spTree>
    <p:extLst>
      <p:ext uri="{BB962C8B-B14F-4D97-AF65-F5344CB8AC3E}">
        <p14:creationId xmlns:p14="http://schemas.microsoft.com/office/powerpoint/2010/main" val="328055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37</a:t>
            </a:fld>
            <a:endParaRPr lang="en-US"/>
          </a:p>
        </p:txBody>
      </p:sp>
    </p:spTree>
    <p:extLst>
      <p:ext uri="{BB962C8B-B14F-4D97-AF65-F5344CB8AC3E}">
        <p14:creationId xmlns:p14="http://schemas.microsoft.com/office/powerpoint/2010/main" val="2100285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38</a:t>
            </a:fld>
            <a:endParaRPr lang="en-US"/>
          </a:p>
        </p:txBody>
      </p:sp>
    </p:spTree>
    <p:extLst>
      <p:ext uri="{BB962C8B-B14F-4D97-AF65-F5344CB8AC3E}">
        <p14:creationId xmlns:p14="http://schemas.microsoft.com/office/powerpoint/2010/main" val="3313585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39</a:t>
            </a:fld>
            <a:endParaRPr lang="en-US"/>
          </a:p>
        </p:txBody>
      </p:sp>
    </p:spTree>
    <p:extLst>
      <p:ext uri="{BB962C8B-B14F-4D97-AF65-F5344CB8AC3E}">
        <p14:creationId xmlns:p14="http://schemas.microsoft.com/office/powerpoint/2010/main" val="584973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40</a:t>
            </a:fld>
            <a:endParaRPr lang="en-US"/>
          </a:p>
        </p:txBody>
      </p:sp>
    </p:spTree>
    <p:extLst>
      <p:ext uri="{BB962C8B-B14F-4D97-AF65-F5344CB8AC3E}">
        <p14:creationId xmlns:p14="http://schemas.microsoft.com/office/powerpoint/2010/main" val="86251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4</a:t>
            </a:fld>
            <a:endParaRPr lang="en-US"/>
          </a:p>
        </p:txBody>
      </p:sp>
    </p:spTree>
    <p:extLst>
      <p:ext uri="{BB962C8B-B14F-4D97-AF65-F5344CB8AC3E}">
        <p14:creationId xmlns:p14="http://schemas.microsoft.com/office/powerpoint/2010/main" val="1151526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41</a:t>
            </a:fld>
            <a:endParaRPr lang="en-US"/>
          </a:p>
        </p:txBody>
      </p:sp>
    </p:spTree>
    <p:extLst>
      <p:ext uri="{BB962C8B-B14F-4D97-AF65-F5344CB8AC3E}">
        <p14:creationId xmlns:p14="http://schemas.microsoft.com/office/powerpoint/2010/main" val="298243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42</a:t>
            </a:fld>
            <a:endParaRPr lang="en-US"/>
          </a:p>
        </p:txBody>
      </p:sp>
    </p:spTree>
    <p:extLst>
      <p:ext uri="{BB962C8B-B14F-4D97-AF65-F5344CB8AC3E}">
        <p14:creationId xmlns:p14="http://schemas.microsoft.com/office/powerpoint/2010/main" val="13817124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43</a:t>
            </a:fld>
            <a:endParaRPr lang="en-US"/>
          </a:p>
        </p:txBody>
      </p:sp>
    </p:spTree>
    <p:extLst>
      <p:ext uri="{BB962C8B-B14F-4D97-AF65-F5344CB8AC3E}">
        <p14:creationId xmlns:p14="http://schemas.microsoft.com/office/powerpoint/2010/main" val="323368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44</a:t>
            </a:fld>
            <a:endParaRPr lang="en-US"/>
          </a:p>
        </p:txBody>
      </p:sp>
    </p:spTree>
    <p:extLst>
      <p:ext uri="{BB962C8B-B14F-4D97-AF65-F5344CB8AC3E}">
        <p14:creationId xmlns:p14="http://schemas.microsoft.com/office/powerpoint/2010/main" val="2481868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45</a:t>
            </a:fld>
            <a:endParaRPr lang="en-US"/>
          </a:p>
        </p:txBody>
      </p:sp>
    </p:spTree>
    <p:extLst>
      <p:ext uri="{BB962C8B-B14F-4D97-AF65-F5344CB8AC3E}">
        <p14:creationId xmlns:p14="http://schemas.microsoft.com/office/powerpoint/2010/main" val="18021577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51</a:t>
            </a:fld>
            <a:endParaRPr lang="en-US"/>
          </a:p>
        </p:txBody>
      </p:sp>
    </p:spTree>
    <p:extLst>
      <p:ext uri="{BB962C8B-B14F-4D97-AF65-F5344CB8AC3E}">
        <p14:creationId xmlns:p14="http://schemas.microsoft.com/office/powerpoint/2010/main" val="3518980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52</a:t>
            </a:fld>
            <a:endParaRPr lang="en-US"/>
          </a:p>
        </p:txBody>
      </p:sp>
    </p:spTree>
    <p:extLst>
      <p:ext uri="{BB962C8B-B14F-4D97-AF65-F5344CB8AC3E}">
        <p14:creationId xmlns:p14="http://schemas.microsoft.com/office/powerpoint/2010/main" val="937660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53</a:t>
            </a:fld>
            <a:endParaRPr lang="en-US"/>
          </a:p>
        </p:txBody>
      </p:sp>
    </p:spTree>
    <p:extLst>
      <p:ext uri="{BB962C8B-B14F-4D97-AF65-F5344CB8AC3E}">
        <p14:creationId xmlns:p14="http://schemas.microsoft.com/office/powerpoint/2010/main" val="86638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EF71C-BAA8-4055-BC5E-54B96A93E0A2}" type="slidenum">
              <a:rPr lang="en-US" smtClean="0"/>
              <a:t>5</a:t>
            </a:fld>
            <a:endParaRPr lang="en-US"/>
          </a:p>
        </p:txBody>
      </p:sp>
    </p:spTree>
    <p:extLst>
      <p:ext uri="{BB962C8B-B14F-4D97-AF65-F5344CB8AC3E}">
        <p14:creationId xmlns:p14="http://schemas.microsoft.com/office/powerpoint/2010/main" val="59110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6</a:t>
            </a:fld>
            <a:endParaRPr lang="en-US"/>
          </a:p>
        </p:txBody>
      </p:sp>
    </p:spTree>
    <p:extLst>
      <p:ext uri="{BB962C8B-B14F-4D97-AF65-F5344CB8AC3E}">
        <p14:creationId xmlns:p14="http://schemas.microsoft.com/office/powerpoint/2010/main" val="153043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7</a:t>
            </a:fld>
            <a:endParaRPr lang="en-US"/>
          </a:p>
        </p:txBody>
      </p:sp>
    </p:spTree>
    <p:extLst>
      <p:ext uri="{BB962C8B-B14F-4D97-AF65-F5344CB8AC3E}">
        <p14:creationId xmlns:p14="http://schemas.microsoft.com/office/powerpoint/2010/main" val="359015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8</a:t>
            </a:fld>
            <a:endParaRPr lang="en-US"/>
          </a:p>
        </p:txBody>
      </p:sp>
    </p:spTree>
    <p:extLst>
      <p:ext uri="{BB962C8B-B14F-4D97-AF65-F5344CB8AC3E}">
        <p14:creationId xmlns:p14="http://schemas.microsoft.com/office/powerpoint/2010/main" val="2595666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DEF71C-BAA8-4055-BC5E-54B96A93E0A2}" type="slidenum">
              <a:rPr lang="en-US" smtClean="0"/>
              <a:t>9</a:t>
            </a:fld>
            <a:endParaRPr lang="en-US"/>
          </a:p>
        </p:txBody>
      </p:sp>
    </p:spTree>
    <p:extLst>
      <p:ext uri="{BB962C8B-B14F-4D97-AF65-F5344CB8AC3E}">
        <p14:creationId xmlns:p14="http://schemas.microsoft.com/office/powerpoint/2010/main" val="222696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A2EAC9-01D3-D04C-8E0C-455820DB1C7C}"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180210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2EAC9-01D3-D04C-8E0C-455820DB1C7C}"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57062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2EAC9-01D3-D04C-8E0C-455820DB1C7C}"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362677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2EAC9-01D3-D04C-8E0C-455820DB1C7C}"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156554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A2EAC9-01D3-D04C-8E0C-455820DB1C7C}" type="datetimeFigureOut">
              <a:rPr lang="en-US" smtClean="0"/>
              <a:t>8/19/2017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146958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A2EAC9-01D3-D04C-8E0C-455820DB1C7C}"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136209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A2EAC9-01D3-D04C-8E0C-455820DB1C7C}" type="datetimeFigureOut">
              <a:rPr lang="en-US" smtClean="0"/>
              <a:t>8/19/2017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2806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A2EAC9-01D3-D04C-8E0C-455820DB1C7C}" type="datetimeFigureOut">
              <a:rPr lang="en-US" smtClean="0"/>
              <a:t>8/19/2017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66424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2EAC9-01D3-D04C-8E0C-455820DB1C7C}" type="datetimeFigureOut">
              <a:rPr lang="en-US" smtClean="0"/>
              <a:t>8/19/2017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853593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2EAC9-01D3-D04C-8E0C-455820DB1C7C}"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3004937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2EAC9-01D3-D04C-8E0C-455820DB1C7C}" type="datetimeFigureOut">
              <a:rPr lang="en-US" smtClean="0"/>
              <a:t>8/19/2017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8425A-D665-5140-BC95-8A2A293A7E4A}" type="slidenum">
              <a:rPr lang="en-US" smtClean="0"/>
              <a:t>‹#›</a:t>
            </a:fld>
            <a:endParaRPr lang="en-US"/>
          </a:p>
        </p:txBody>
      </p:sp>
    </p:spTree>
    <p:extLst>
      <p:ext uri="{BB962C8B-B14F-4D97-AF65-F5344CB8AC3E}">
        <p14:creationId xmlns:p14="http://schemas.microsoft.com/office/powerpoint/2010/main" val="362941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b-ppt-templates-0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95467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tx1">
                    <a:tint val="75000"/>
                  </a:schemeClr>
                </a:solidFill>
                <a:latin typeface="Times New Roman"/>
                <a:cs typeface="Times New Roman"/>
              </a:defRPr>
            </a:lvl1pPr>
          </a:lstStyle>
          <a:p>
            <a:fld id="{46A2EAC9-01D3-D04C-8E0C-455820DB1C7C}" type="datetimeFigureOut">
              <a:rPr lang="en-US" smtClean="0"/>
              <a:pPr/>
              <a:t>8/19/2017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tint val="75000"/>
                  </a:schemeClr>
                </a:solidFill>
                <a:latin typeface="Times New Roman"/>
                <a:cs typeface="Times New Roma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Times New Roman"/>
                <a:cs typeface="Times New Roman"/>
              </a:defRPr>
            </a:lvl1pPr>
          </a:lstStyle>
          <a:p>
            <a:fld id="{5AA8425A-D665-5140-BC95-8A2A293A7E4A}" type="slidenum">
              <a:rPr lang="en-US" smtClean="0"/>
              <a:pPr/>
              <a:t>‹#›</a:t>
            </a:fld>
            <a:endParaRPr lang="en-US"/>
          </a:p>
        </p:txBody>
      </p:sp>
    </p:spTree>
    <p:extLst>
      <p:ext uri="{BB962C8B-B14F-4D97-AF65-F5344CB8AC3E}">
        <p14:creationId xmlns:p14="http://schemas.microsoft.com/office/powerpoint/2010/main" val="3137228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000" kern="1200">
          <a:solidFill>
            <a:schemeClr val="bg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jrulmer@iastat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8.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wmf"/><Relationship Id="rId4" Type="http://schemas.openxmlformats.org/officeDocument/2006/relationships/oleObject" Target="../embeddings/oleObject1.bin"/><Relationship Id="rId9"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hyperlink" Target="mailto:raparsa@iastat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1.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3.wmf"/><Relationship Id="rId4" Type="http://schemas.openxmlformats.org/officeDocument/2006/relationships/oleObject" Target="../embeddings/oleObject4.bin"/><Relationship Id="rId9" Type="http://schemas.openxmlformats.org/officeDocument/2006/relationships/image" Target="../media/image25.wmf"/></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LeeRamona783@gmai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linkedin.com/in/ramonale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5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24032"/>
          </a:xfrm>
        </p:spPr>
        <p:txBody>
          <a:bodyPr>
            <a:normAutofit/>
          </a:bodyPr>
          <a:lstStyle/>
          <a:p>
            <a:r>
              <a:rPr lang="en-US" b="1" dirty="0">
                <a:solidFill>
                  <a:srgbClr val="FF0000"/>
                </a:solidFill>
              </a:rPr>
              <a:t>ASTIN AFIR/ERM 2017 Colloquium</a:t>
            </a:r>
            <a:endParaRPr lang="en-US"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1226" y="2517170"/>
            <a:ext cx="6388683" cy="3085556"/>
          </a:xfrm>
        </p:spPr>
      </p:pic>
    </p:spTree>
    <p:extLst>
      <p:ext uri="{BB962C8B-B14F-4D97-AF65-F5344CB8AC3E}">
        <p14:creationId xmlns:p14="http://schemas.microsoft.com/office/powerpoint/2010/main" val="78874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 - Context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Why is Cyber Security such a problem?</a:t>
            </a:r>
          </a:p>
          <a:p>
            <a:pPr lvl="1"/>
            <a:r>
              <a:rPr lang="en-US" dirty="0" smtClean="0"/>
              <a:t>Most business software/systems have security as afterthought</a:t>
            </a:r>
          </a:p>
          <a:p>
            <a:pPr lvl="2"/>
            <a:r>
              <a:rPr lang="en-US" dirty="0" smtClean="0"/>
              <a:t>Many traditional design processes do not take security into account from beginning</a:t>
            </a:r>
          </a:p>
          <a:p>
            <a:pPr lvl="2"/>
            <a:r>
              <a:rPr lang="en-US" dirty="0" smtClean="0"/>
              <a:t>Applies to:</a:t>
            </a:r>
          </a:p>
          <a:p>
            <a:pPr lvl="3"/>
            <a:r>
              <a:rPr lang="en-US" dirty="0" smtClean="0"/>
              <a:t>Purchased systems</a:t>
            </a:r>
          </a:p>
          <a:p>
            <a:pPr lvl="3"/>
            <a:r>
              <a:rPr lang="en-US" dirty="0" smtClean="0"/>
              <a:t>Open-source systems</a:t>
            </a:r>
          </a:p>
          <a:p>
            <a:pPr lvl="3"/>
            <a:r>
              <a:rPr lang="en-US" dirty="0" smtClean="0"/>
              <a:t>Systems built in-house (proprietary systems)</a:t>
            </a:r>
            <a:endParaRPr lang="en-US" dirty="0"/>
          </a:p>
        </p:txBody>
      </p:sp>
    </p:spTree>
    <p:extLst>
      <p:ext uri="{BB962C8B-B14F-4D97-AF65-F5344CB8AC3E}">
        <p14:creationId xmlns:p14="http://schemas.microsoft.com/office/powerpoint/2010/main" val="346078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 - Context</a:t>
            </a:r>
            <a:endParaRPr lang="en-US" b="1" dirty="0">
              <a:solidFill>
                <a:srgbClr val="FF0000"/>
              </a:solidFill>
            </a:endParaRPr>
          </a:p>
        </p:txBody>
      </p:sp>
      <p:sp>
        <p:nvSpPr>
          <p:cNvPr id="3" name="Content Placeholder 2"/>
          <p:cNvSpPr>
            <a:spLocks noGrp="1"/>
          </p:cNvSpPr>
          <p:nvPr>
            <p:ph idx="1"/>
          </p:nvPr>
        </p:nvSpPr>
        <p:spPr/>
        <p:txBody>
          <a:bodyPr/>
          <a:lstStyle/>
          <a:p>
            <a:r>
              <a:rPr lang="en-US" dirty="0"/>
              <a:t>Business </a:t>
            </a:r>
            <a:r>
              <a:rPr lang="en-US" dirty="0" smtClean="0"/>
              <a:t>reasons for lack of built-in security:</a:t>
            </a:r>
            <a:endParaRPr lang="en-US" dirty="0"/>
          </a:p>
          <a:p>
            <a:pPr lvl="1"/>
            <a:r>
              <a:rPr lang="en-US" dirty="0"/>
              <a:t>Time-to-market pressures for software</a:t>
            </a:r>
          </a:p>
          <a:p>
            <a:pPr lvl="2"/>
            <a:r>
              <a:rPr lang="en-US" dirty="0"/>
              <a:t>Not enough time to debug and test</a:t>
            </a:r>
          </a:p>
          <a:p>
            <a:pPr lvl="1"/>
            <a:r>
              <a:rPr lang="en-US" dirty="0"/>
              <a:t>Functionality over security</a:t>
            </a:r>
          </a:p>
          <a:p>
            <a:pPr lvl="2"/>
            <a:r>
              <a:rPr lang="en-US" dirty="0"/>
              <a:t>More functions - &gt; greater complexity -&gt; greater likelihood of errors</a:t>
            </a:r>
          </a:p>
          <a:p>
            <a:pPr lvl="1"/>
            <a:r>
              <a:rPr lang="en-US" dirty="0"/>
              <a:t>Ease-of-use over security</a:t>
            </a:r>
          </a:p>
          <a:p>
            <a:pPr lvl="2"/>
            <a:r>
              <a:rPr lang="en-US" dirty="0"/>
              <a:t>Default is little-to-no security</a:t>
            </a:r>
          </a:p>
          <a:p>
            <a:endParaRPr lang="en-US" dirty="0"/>
          </a:p>
        </p:txBody>
      </p:sp>
    </p:spTree>
    <p:extLst>
      <p:ext uri="{BB962C8B-B14F-4D97-AF65-F5344CB8AC3E}">
        <p14:creationId xmlns:p14="http://schemas.microsoft.com/office/powerpoint/2010/main" val="2427493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 - Context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Framing Cyber Security as a Risk Management Process</a:t>
            </a:r>
          </a:p>
          <a:p>
            <a:pPr lvl="1"/>
            <a:r>
              <a:rPr lang="en-US" dirty="0" smtClean="0"/>
              <a:t>Risk Assessment Process</a:t>
            </a:r>
          </a:p>
          <a:p>
            <a:pPr lvl="2"/>
            <a:r>
              <a:rPr lang="en-US" dirty="0" smtClean="0"/>
              <a:t>Identify assets</a:t>
            </a:r>
          </a:p>
          <a:p>
            <a:pPr lvl="2"/>
            <a:r>
              <a:rPr lang="en-US" dirty="0" smtClean="0"/>
              <a:t>Estimate value</a:t>
            </a:r>
          </a:p>
          <a:p>
            <a:pPr lvl="2"/>
            <a:r>
              <a:rPr lang="en-US" dirty="0" smtClean="0"/>
              <a:t>Estimate likelihood of loss</a:t>
            </a:r>
          </a:p>
          <a:p>
            <a:pPr lvl="3"/>
            <a:r>
              <a:rPr lang="en-US" dirty="0" smtClean="0"/>
              <a:t>Annualized Loss Expectancy (ALE)</a:t>
            </a:r>
          </a:p>
          <a:p>
            <a:pPr lvl="2"/>
            <a:r>
              <a:rPr lang="en-US" dirty="0" smtClean="0"/>
              <a:t>Higher ALE values get more attention</a:t>
            </a:r>
          </a:p>
          <a:p>
            <a:pPr lvl="2"/>
            <a:r>
              <a:rPr lang="en-US" dirty="0" smtClean="0"/>
              <a:t>Flawed process, but provides insight</a:t>
            </a:r>
          </a:p>
          <a:p>
            <a:pPr marL="457200" lvl="1" indent="0">
              <a:buNone/>
            </a:pPr>
            <a:endParaRPr lang="en-US" dirty="0" smtClean="0"/>
          </a:p>
        </p:txBody>
      </p:sp>
    </p:spTree>
    <p:extLst>
      <p:ext uri="{BB962C8B-B14F-4D97-AF65-F5344CB8AC3E}">
        <p14:creationId xmlns:p14="http://schemas.microsoft.com/office/powerpoint/2010/main" val="56452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 - Context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Risk Management for Cyber Security</a:t>
            </a:r>
          </a:p>
          <a:p>
            <a:pPr lvl="1"/>
            <a:r>
              <a:rPr lang="en-US" dirty="0" smtClean="0"/>
              <a:t>Accept</a:t>
            </a:r>
            <a:r>
              <a:rPr lang="en-US" dirty="0"/>
              <a:t>, Transfer, Mitigate (ATM</a:t>
            </a:r>
            <a:r>
              <a:rPr lang="en-US" dirty="0" smtClean="0"/>
              <a:t>)</a:t>
            </a:r>
          </a:p>
          <a:p>
            <a:pPr lvl="2"/>
            <a:r>
              <a:rPr lang="en-US" dirty="0" smtClean="0"/>
              <a:t>Accept risk</a:t>
            </a:r>
          </a:p>
          <a:p>
            <a:pPr lvl="3"/>
            <a:r>
              <a:rPr lang="en-US" dirty="0" smtClean="0"/>
              <a:t>Explicit</a:t>
            </a:r>
          </a:p>
          <a:p>
            <a:pPr lvl="3"/>
            <a:r>
              <a:rPr lang="en-US" dirty="0" smtClean="0"/>
              <a:t>Implicit</a:t>
            </a:r>
          </a:p>
          <a:p>
            <a:pPr lvl="2"/>
            <a:r>
              <a:rPr lang="en-US" dirty="0" smtClean="0"/>
              <a:t>Transfer risk </a:t>
            </a:r>
          </a:p>
          <a:p>
            <a:pPr lvl="3"/>
            <a:r>
              <a:rPr lang="en-US" dirty="0" smtClean="0"/>
              <a:t>Outsourcing security operations</a:t>
            </a:r>
          </a:p>
          <a:p>
            <a:pPr lvl="3"/>
            <a:r>
              <a:rPr lang="en-US" dirty="0" smtClean="0"/>
              <a:t>Cyber Insurance</a:t>
            </a:r>
          </a:p>
          <a:p>
            <a:pPr lvl="2"/>
            <a:r>
              <a:rPr lang="en-US" dirty="0" smtClean="0"/>
              <a:t>Mitigate risk</a:t>
            </a:r>
          </a:p>
          <a:p>
            <a:pPr lvl="3"/>
            <a:r>
              <a:rPr lang="en-US" dirty="0" smtClean="0"/>
              <a:t>Protect, Detect, Recover</a:t>
            </a:r>
          </a:p>
          <a:p>
            <a:pPr lvl="3"/>
            <a:endParaRPr lang="en-US" dirty="0" smtClean="0"/>
          </a:p>
          <a:p>
            <a:pPr lvl="2"/>
            <a:endParaRPr lang="en-US" dirty="0" smtClean="0"/>
          </a:p>
          <a:p>
            <a:pPr lvl="3"/>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82" y="2625491"/>
            <a:ext cx="2551813" cy="2512118"/>
          </a:xfrm>
          <a:prstGeom prst="rect">
            <a:avLst/>
          </a:prstGeom>
        </p:spPr>
      </p:pic>
    </p:spTree>
    <p:extLst>
      <p:ext uri="{BB962C8B-B14F-4D97-AF65-F5344CB8AC3E}">
        <p14:creationId xmlns:p14="http://schemas.microsoft.com/office/powerpoint/2010/main" val="2775376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 - Context</a:t>
            </a:r>
            <a:endParaRPr lang="en-US" b="1" dirty="0">
              <a:solidFill>
                <a:srgbClr val="FF0000"/>
              </a:solidFill>
            </a:endParaRPr>
          </a:p>
        </p:txBody>
      </p:sp>
      <p:sp>
        <p:nvSpPr>
          <p:cNvPr id="3" name="Content Placeholder 2"/>
          <p:cNvSpPr>
            <a:spLocks noGrp="1"/>
          </p:cNvSpPr>
          <p:nvPr>
            <p:ph idx="1"/>
          </p:nvPr>
        </p:nvSpPr>
        <p:spPr>
          <a:xfrm>
            <a:off x="457200" y="1600200"/>
            <a:ext cx="3926263" cy="4525963"/>
          </a:xfrm>
        </p:spPr>
        <p:txBody>
          <a:bodyPr>
            <a:normAutofit/>
          </a:bodyPr>
          <a:lstStyle/>
          <a:p>
            <a:r>
              <a:rPr lang="en-US" dirty="0" smtClean="0"/>
              <a:t>Mitigate Risk</a:t>
            </a:r>
          </a:p>
          <a:p>
            <a:pPr lvl="1"/>
            <a:r>
              <a:rPr lang="en-US" dirty="0" smtClean="0"/>
              <a:t>Protect</a:t>
            </a:r>
            <a:r>
              <a:rPr lang="en-US" dirty="0"/>
              <a:t>, Detect, Recover (PDR</a:t>
            </a:r>
            <a:r>
              <a:rPr lang="en-US" dirty="0" smtClean="0"/>
              <a:t>)</a:t>
            </a:r>
          </a:p>
          <a:p>
            <a:pPr lvl="2"/>
            <a:r>
              <a:rPr lang="en-US" dirty="0" smtClean="0"/>
              <a:t>Challenges</a:t>
            </a:r>
          </a:p>
          <a:p>
            <a:pPr lvl="3"/>
            <a:r>
              <a:rPr lang="en-US" dirty="0" smtClean="0"/>
              <a:t>Technical</a:t>
            </a:r>
          </a:p>
          <a:p>
            <a:pPr lvl="3"/>
            <a:r>
              <a:rPr lang="en-US" dirty="0" smtClean="0"/>
              <a:t>Human</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463" y="1681808"/>
            <a:ext cx="4657725" cy="3476625"/>
          </a:xfrm>
          <a:prstGeom prst="rect">
            <a:avLst/>
          </a:prstGeom>
        </p:spPr>
      </p:pic>
    </p:spTree>
    <p:extLst>
      <p:ext uri="{BB962C8B-B14F-4D97-AF65-F5344CB8AC3E}">
        <p14:creationId xmlns:p14="http://schemas.microsoft.com/office/powerpoint/2010/main" val="3789913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 - Context</a:t>
            </a:r>
            <a:endParaRPr lang="en-US" b="1" dirty="0">
              <a:solidFill>
                <a:srgbClr val="FF0000"/>
              </a:solidFill>
            </a:endParaRPr>
          </a:p>
        </p:txBody>
      </p:sp>
      <p:sp>
        <p:nvSpPr>
          <p:cNvPr id="3" name="Content Placeholder 2"/>
          <p:cNvSpPr>
            <a:spLocks noGrp="1"/>
          </p:cNvSpPr>
          <p:nvPr>
            <p:ph idx="1"/>
          </p:nvPr>
        </p:nvSpPr>
        <p:spPr>
          <a:xfrm>
            <a:off x="457200" y="1600200"/>
            <a:ext cx="5811625" cy="4525963"/>
          </a:xfrm>
        </p:spPr>
        <p:txBody>
          <a:bodyPr>
            <a:normAutofit/>
          </a:bodyPr>
          <a:lstStyle/>
          <a:p>
            <a:r>
              <a:rPr lang="en-US" dirty="0" smtClean="0"/>
              <a:t>Mitigate Risk, continued</a:t>
            </a:r>
          </a:p>
          <a:p>
            <a:pPr lvl="1"/>
            <a:r>
              <a:rPr lang="en-US" dirty="0" smtClean="0"/>
              <a:t>Detection is hard</a:t>
            </a:r>
          </a:p>
          <a:p>
            <a:pPr lvl="2"/>
            <a:r>
              <a:rPr lang="en-US" dirty="0" smtClean="0"/>
              <a:t>Many false-positives in intrusion detection</a:t>
            </a:r>
          </a:p>
          <a:p>
            <a:pPr lvl="2"/>
            <a:r>
              <a:rPr lang="en-US" dirty="0" smtClean="0"/>
              <a:t>Human nature to trust</a:t>
            </a:r>
          </a:p>
          <a:p>
            <a:pPr lvl="3"/>
            <a:r>
              <a:rPr lang="en-US" dirty="0" smtClean="0"/>
              <a:t>Social engineering attacks</a:t>
            </a:r>
          </a:p>
          <a:p>
            <a:pPr lvl="3"/>
            <a:r>
              <a:rPr lang="en-US" dirty="0" smtClean="0"/>
              <a:t>Phishing emails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157" y="1931317"/>
            <a:ext cx="2857500" cy="2348452"/>
          </a:xfrm>
          <a:prstGeom prst="rect">
            <a:avLst/>
          </a:prstGeom>
        </p:spPr>
      </p:pic>
    </p:spTree>
    <p:extLst>
      <p:ext uri="{BB962C8B-B14F-4D97-AF65-F5344CB8AC3E}">
        <p14:creationId xmlns:p14="http://schemas.microsoft.com/office/powerpoint/2010/main" val="1155971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 - Context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Mitigate Risk, continued</a:t>
            </a:r>
          </a:p>
          <a:p>
            <a:pPr lvl="1"/>
            <a:r>
              <a:rPr lang="en-US" dirty="0" smtClean="0"/>
              <a:t>Recovery</a:t>
            </a:r>
          </a:p>
          <a:p>
            <a:pPr lvl="2"/>
            <a:r>
              <a:rPr lang="en-US" dirty="0" smtClean="0"/>
              <a:t>Often overlooked</a:t>
            </a:r>
            <a:endParaRPr lang="en-US" dirty="0"/>
          </a:p>
          <a:p>
            <a:pPr lvl="2"/>
            <a:r>
              <a:rPr lang="en-US" dirty="0"/>
              <a:t>Not just for Disasters! </a:t>
            </a:r>
          </a:p>
          <a:p>
            <a:pPr lvl="2"/>
            <a:r>
              <a:rPr lang="en-US" dirty="0" smtClean="0"/>
              <a:t>Incident </a:t>
            </a:r>
            <a:r>
              <a:rPr lang="en-US" dirty="0"/>
              <a:t>can quickly escalate </a:t>
            </a:r>
            <a:r>
              <a:rPr lang="en-US" dirty="0" smtClean="0"/>
              <a:t>to </a:t>
            </a:r>
            <a:r>
              <a:rPr lang="en-US" dirty="0"/>
              <a:t>disaster</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079" y="4064965"/>
            <a:ext cx="2409825" cy="1895475"/>
          </a:xfrm>
          <a:prstGeom prst="rect">
            <a:avLst/>
          </a:prstGeom>
        </p:spPr>
      </p:pic>
    </p:spTree>
    <p:extLst>
      <p:ext uri="{BB962C8B-B14F-4D97-AF65-F5344CB8AC3E}">
        <p14:creationId xmlns:p14="http://schemas.microsoft.com/office/powerpoint/2010/main" val="3582679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a:t>
            </a:r>
            <a:endParaRPr lang="en-US" b="1" dirty="0">
              <a:solidFill>
                <a:srgbClr val="FF0000"/>
              </a:solidFill>
            </a:endParaRPr>
          </a:p>
        </p:txBody>
      </p:sp>
      <p:sp>
        <p:nvSpPr>
          <p:cNvPr id="3" name="Content Placeholder 2"/>
          <p:cNvSpPr>
            <a:spLocks noGrp="1"/>
          </p:cNvSpPr>
          <p:nvPr>
            <p:ph idx="1"/>
          </p:nvPr>
        </p:nvSpPr>
        <p:spPr>
          <a:xfrm>
            <a:off x="0" y="1252172"/>
            <a:ext cx="8229600" cy="4525963"/>
          </a:xfrm>
        </p:spPr>
        <p:txBody>
          <a:bodyPr/>
          <a:lstStyle/>
          <a:p>
            <a:r>
              <a:rPr lang="en-US" sz="3600" dirty="0" smtClean="0"/>
              <a:t>Cyber Security now has attention of corporate boards (</a:t>
            </a:r>
            <a:r>
              <a:rPr lang="en-US" sz="3600" dirty="0" err="1" smtClean="0"/>
              <a:t>Zakrzewski</a:t>
            </a:r>
            <a:r>
              <a:rPr lang="en-US" sz="3600" dirty="0" smtClean="0"/>
              <a:t>, 2017)</a:t>
            </a:r>
          </a:p>
          <a:p>
            <a:pPr lvl="1"/>
            <a:r>
              <a:rPr lang="en-US" sz="3600" dirty="0" smtClean="0"/>
              <a:t>Allows for broader view of problem</a:t>
            </a:r>
          </a:p>
          <a:p>
            <a:pPr lvl="1"/>
            <a:r>
              <a:rPr lang="en-US" sz="3600" dirty="0" smtClean="0"/>
              <a:t>Risk management framework</a:t>
            </a:r>
          </a:p>
          <a:p>
            <a:pPr lvl="1"/>
            <a:r>
              <a:rPr lang="en-US" sz="3600" dirty="0" smtClean="0"/>
              <a:t>Integrate with SaaS, IaaS, etc.</a:t>
            </a:r>
          </a:p>
          <a:p>
            <a:pPr lvl="1"/>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929" y="4474529"/>
            <a:ext cx="3577071" cy="2383471"/>
          </a:xfrm>
          <a:prstGeom prst="rect">
            <a:avLst/>
          </a:prstGeom>
        </p:spPr>
      </p:pic>
    </p:spTree>
    <p:extLst>
      <p:ext uri="{BB962C8B-B14F-4D97-AF65-F5344CB8AC3E}">
        <p14:creationId xmlns:p14="http://schemas.microsoft.com/office/powerpoint/2010/main" val="1034391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CyberInsurance</a:t>
            </a:r>
            <a:endParaRPr lang="en-US" dirty="0">
              <a:solidFill>
                <a:srgbClr val="FF0000"/>
              </a:solidFill>
            </a:endParaRPr>
          </a:p>
        </p:txBody>
      </p:sp>
      <p:sp>
        <p:nvSpPr>
          <p:cNvPr id="3" name="Content Placeholder 2"/>
          <p:cNvSpPr>
            <a:spLocks noGrp="1"/>
          </p:cNvSpPr>
          <p:nvPr>
            <p:ph idx="1"/>
          </p:nvPr>
        </p:nvSpPr>
        <p:spPr>
          <a:xfrm>
            <a:off x="80010" y="1325880"/>
            <a:ext cx="8229600" cy="4800600"/>
          </a:xfrm>
        </p:spPr>
        <p:txBody>
          <a:bodyPr>
            <a:noAutofit/>
          </a:bodyPr>
          <a:lstStyle/>
          <a:p>
            <a:r>
              <a:rPr lang="en-US" sz="3600" dirty="0" smtClean="0"/>
              <a:t>Has been slow to take off but gaining in acceptance</a:t>
            </a:r>
          </a:p>
          <a:p>
            <a:r>
              <a:rPr lang="en-US" sz="3600" dirty="0" smtClean="0"/>
              <a:t>Concerns:</a:t>
            </a:r>
          </a:p>
          <a:p>
            <a:pPr lvl="1"/>
            <a:r>
              <a:rPr lang="en-US" dirty="0" smtClean="0"/>
              <a:t>Not enough data to build pricing models</a:t>
            </a:r>
          </a:p>
          <a:p>
            <a:pPr lvl="2"/>
            <a:r>
              <a:rPr lang="en-US" dirty="0" smtClean="0"/>
              <a:t>Refuted</a:t>
            </a:r>
          </a:p>
          <a:p>
            <a:pPr lvl="1"/>
            <a:r>
              <a:rPr lang="en-US" dirty="0" smtClean="0"/>
              <a:t>Attacks are evolving, so history not as useful</a:t>
            </a:r>
          </a:p>
          <a:p>
            <a:pPr lvl="2"/>
            <a:r>
              <a:rPr lang="en-US" dirty="0" smtClean="0"/>
              <a:t>True</a:t>
            </a:r>
          </a:p>
          <a:p>
            <a:pPr lvl="1"/>
            <a:r>
              <a:rPr lang="en-US" dirty="0" smtClean="0"/>
              <a:t>Too expensive</a:t>
            </a:r>
          </a:p>
          <a:p>
            <a:pPr lvl="2"/>
            <a:r>
              <a:rPr lang="en-US" dirty="0" smtClean="0"/>
              <a:t>In hindsight, underpriced</a:t>
            </a:r>
            <a:endParaRPr lang="en-US" dirty="0"/>
          </a:p>
        </p:txBody>
      </p:sp>
    </p:spTree>
    <p:extLst>
      <p:ext uri="{BB962C8B-B14F-4D97-AF65-F5344CB8AC3E}">
        <p14:creationId xmlns:p14="http://schemas.microsoft.com/office/powerpoint/2010/main" val="421287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CyberInsurance</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Academic concerns:</a:t>
            </a:r>
          </a:p>
          <a:p>
            <a:pPr lvl="1"/>
            <a:r>
              <a:rPr lang="en-US" sz="3200" dirty="0" smtClean="0"/>
              <a:t>Correlated losses</a:t>
            </a:r>
          </a:p>
          <a:p>
            <a:pPr lvl="2"/>
            <a:r>
              <a:rPr lang="en-US" sz="2800" dirty="0" smtClean="0"/>
              <a:t>Networked systems</a:t>
            </a:r>
          </a:p>
          <a:p>
            <a:pPr lvl="3"/>
            <a:r>
              <a:rPr lang="en-US" sz="2400" dirty="0" smtClean="0"/>
              <a:t>Too easy for bad things to travel quickly</a:t>
            </a:r>
          </a:p>
          <a:p>
            <a:pPr lvl="2"/>
            <a:r>
              <a:rPr lang="en-US" sz="2800" dirty="0" smtClean="0"/>
              <a:t>Homogeneity of systems</a:t>
            </a:r>
          </a:p>
          <a:p>
            <a:pPr lvl="3"/>
            <a:r>
              <a:rPr lang="en-US" sz="2400" dirty="0" smtClean="0"/>
              <a:t>Role of Microsoft OS and Office Suite technology stacks</a:t>
            </a:r>
          </a:p>
          <a:p>
            <a:pPr lvl="3"/>
            <a:r>
              <a:rPr lang="en-US" sz="2400" dirty="0" smtClean="0"/>
              <a:t>Just like in agriculture, monoculture/homogeneous crops lead to bigger risks of failure (all susceptible to one pathogen)</a:t>
            </a:r>
            <a:endParaRPr lang="en-US" sz="2400" dirty="0"/>
          </a:p>
        </p:txBody>
      </p:sp>
    </p:spTree>
    <p:extLst>
      <p:ext uri="{BB962C8B-B14F-4D97-AF65-F5344CB8AC3E}">
        <p14:creationId xmlns:p14="http://schemas.microsoft.com/office/powerpoint/2010/main" val="1832461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7546" y="708916"/>
            <a:ext cx="8160247" cy="5506949"/>
          </a:xfrm>
        </p:spPr>
        <p:txBody>
          <a:bodyPr>
            <a:normAutofit fontScale="90000"/>
          </a:bodyPr>
          <a:lstStyle/>
          <a:p>
            <a:r>
              <a:rPr lang="en-US" sz="6000" b="1" dirty="0">
                <a:solidFill>
                  <a:srgbClr val="FF0000"/>
                </a:solidFill>
              </a:rPr>
              <a:t>Pricing </a:t>
            </a:r>
            <a:r>
              <a:rPr lang="en-US" sz="6000" b="1" dirty="0" smtClean="0">
                <a:solidFill>
                  <a:srgbClr val="FF0000"/>
                </a:solidFill>
              </a:rPr>
              <a:t/>
            </a:r>
            <a:br>
              <a:rPr lang="en-US" sz="6000" b="1" dirty="0" smtClean="0">
                <a:solidFill>
                  <a:srgbClr val="FF0000"/>
                </a:solidFill>
              </a:rPr>
            </a:br>
            <a:r>
              <a:rPr lang="en-US" sz="6000" b="1" dirty="0" smtClean="0">
                <a:solidFill>
                  <a:srgbClr val="FF0000"/>
                </a:solidFill>
              </a:rPr>
              <a:t>Cyber </a:t>
            </a:r>
            <a:r>
              <a:rPr lang="en-US" sz="6000" b="1" dirty="0">
                <a:solidFill>
                  <a:srgbClr val="FF0000"/>
                </a:solidFill>
              </a:rPr>
              <a:t>Security Insurance using </a:t>
            </a:r>
            <a:r>
              <a:rPr lang="en-US" sz="6000" b="1" dirty="0" smtClean="0">
                <a:solidFill>
                  <a:srgbClr val="FF0000"/>
                </a:solidFill>
              </a:rPr>
              <a:t>Copulas</a:t>
            </a:r>
            <a:br>
              <a:rPr lang="en-US" sz="6000" b="1" dirty="0" smtClean="0">
                <a:solidFill>
                  <a:srgbClr val="FF0000"/>
                </a:solidFill>
              </a:rPr>
            </a:br>
            <a:r>
              <a:rPr lang="en-US" sz="6000" b="1" dirty="0" smtClean="0">
                <a:solidFill>
                  <a:srgbClr val="FF0000"/>
                </a:solidFill>
              </a:rPr>
              <a:t/>
            </a:r>
            <a:br>
              <a:rPr lang="en-US" sz="6000" b="1" dirty="0" smtClean="0">
                <a:solidFill>
                  <a:srgbClr val="FF0000"/>
                </a:solidFill>
              </a:rPr>
            </a:br>
            <a:r>
              <a:rPr lang="en-US" b="1" dirty="0">
                <a:solidFill>
                  <a:schemeClr val="tx1"/>
                </a:solidFill>
              </a:rPr>
              <a:t>Dr. Jacquelyn Rees-Ulmer, </a:t>
            </a:r>
            <a:r>
              <a:rPr lang="en-US" b="1" dirty="0" smtClean="0">
                <a:solidFill>
                  <a:schemeClr val="tx1"/>
                </a:solidFill>
              </a:rPr>
              <a:t/>
            </a:r>
            <a:br>
              <a:rPr lang="en-US" b="1" dirty="0" smtClean="0">
                <a:solidFill>
                  <a:schemeClr val="tx1"/>
                </a:solidFill>
              </a:rPr>
            </a:br>
            <a:r>
              <a:rPr lang="en-US" b="1" dirty="0" smtClean="0">
                <a:solidFill>
                  <a:schemeClr val="tx1"/>
                </a:solidFill>
              </a:rPr>
              <a:t>Dr</a:t>
            </a:r>
            <a:r>
              <a:rPr lang="en-US" b="1" dirty="0">
                <a:solidFill>
                  <a:schemeClr val="tx1"/>
                </a:solidFill>
              </a:rPr>
              <a:t>. Rahul A. </a:t>
            </a:r>
            <a:r>
              <a:rPr lang="en-US" b="1" dirty="0" err="1">
                <a:solidFill>
                  <a:schemeClr val="tx1"/>
                </a:solidFill>
              </a:rPr>
              <a:t>Parsa</a:t>
            </a:r>
            <a:r>
              <a:rPr lang="en-US" b="1" dirty="0">
                <a:solidFill>
                  <a:schemeClr val="tx1"/>
                </a:solidFill>
              </a:rPr>
              <a:t>, </a:t>
            </a:r>
            <a:r>
              <a:rPr lang="en-US" b="1" dirty="0" smtClean="0">
                <a:solidFill>
                  <a:schemeClr val="tx1"/>
                </a:solidFill>
              </a:rPr>
              <a:t/>
            </a:r>
            <a:br>
              <a:rPr lang="en-US" b="1" dirty="0" smtClean="0">
                <a:solidFill>
                  <a:schemeClr val="tx1"/>
                </a:solidFill>
              </a:rPr>
            </a:br>
            <a:r>
              <a:rPr lang="en-US" b="1" dirty="0" smtClean="0">
                <a:solidFill>
                  <a:schemeClr val="tx1"/>
                </a:solidFill>
              </a:rPr>
              <a:t>and </a:t>
            </a:r>
            <a:br>
              <a:rPr lang="en-US" b="1" dirty="0" smtClean="0">
                <a:solidFill>
                  <a:schemeClr val="tx1"/>
                </a:solidFill>
              </a:rPr>
            </a:br>
            <a:r>
              <a:rPr lang="en-US" b="1" dirty="0" smtClean="0">
                <a:solidFill>
                  <a:schemeClr val="tx1"/>
                </a:solidFill>
              </a:rPr>
              <a:t>Ramona </a:t>
            </a:r>
            <a:r>
              <a:rPr lang="en-US" b="1" dirty="0">
                <a:solidFill>
                  <a:schemeClr val="tx1"/>
                </a:solidFill>
              </a:rPr>
              <a:t>Lee, ACAS</a:t>
            </a:r>
            <a:r>
              <a:rPr lang="en-US" dirty="0"/>
              <a:t/>
            </a:r>
            <a:br>
              <a:rPr lang="en-US" dirty="0"/>
            </a:br>
            <a:endParaRPr lang="en-US" sz="6000" b="1" dirty="0">
              <a:solidFill>
                <a:srgbClr val="FF0000"/>
              </a:solidFill>
            </a:endParaRPr>
          </a:p>
        </p:txBody>
      </p:sp>
    </p:spTree>
    <p:extLst>
      <p:ext uri="{BB962C8B-B14F-4D97-AF65-F5344CB8AC3E}">
        <p14:creationId xmlns:p14="http://schemas.microsoft.com/office/powerpoint/2010/main" val="1718093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839" y="845436"/>
            <a:ext cx="9144000" cy="3153760"/>
          </a:xfrm>
        </p:spPr>
        <p:txBody>
          <a:bodyPr/>
          <a:lstStyle/>
          <a:p>
            <a:r>
              <a:rPr lang="en-US" sz="4800" b="1" dirty="0" smtClean="0">
                <a:solidFill>
                  <a:srgbClr val="FF0000"/>
                </a:solidFill>
              </a:rPr>
              <a:t>Cyber Insurance </a:t>
            </a:r>
            <a:r>
              <a:rPr lang="en-US" b="1" dirty="0" smtClean="0">
                <a:solidFill>
                  <a:srgbClr val="FF0000"/>
                </a:solidFill>
              </a:rPr>
              <a:t>-</a:t>
            </a:r>
            <a:br>
              <a:rPr lang="en-US" b="1" dirty="0" smtClean="0">
                <a:solidFill>
                  <a:srgbClr val="FF0000"/>
                </a:solidFill>
              </a:rPr>
            </a:br>
            <a:r>
              <a:rPr lang="en-US" b="1" dirty="0" smtClean="0">
                <a:solidFill>
                  <a:srgbClr val="FF0000"/>
                </a:solidFill>
              </a:rPr>
              <a:t>Lessons Learned from </a:t>
            </a:r>
            <a:r>
              <a:rPr lang="en-US" b="1" dirty="0">
                <a:solidFill>
                  <a:srgbClr val="FF0000"/>
                </a:solidFill>
              </a:rPr>
              <a:t/>
            </a:r>
            <a:br>
              <a:rPr lang="en-US" b="1" dirty="0">
                <a:solidFill>
                  <a:srgbClr val="FF0000"/>
                </a:solidFill>
              </a:rPr>
            </a:br>
            <a:r>
              <a:rPr lang="en-US" b="1" dirty="0">
                <a:solidFill>
                  <a:srgbClr val="FF0000"/>
                </a:solidFill>
              </a:rPr>
              <a:t>Other Insurance Coverages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250" y="3690970"/>
            <a:ext cx="4857750" cy="3167030"/>
          </a:xfrm>
          <a:prstGeom prst="rect">
            <a:avLst/>
          </a:prstGeom>
        </p:spPr>
      </p:pic>
    </p:spTree>
    <p:extLst>
      <p:ext uri="{BB962C8B-B14F-4D97-AF65-F5344CB8AC3E}">
        <p14:creationId xmlns:p14="http://schemas.microsoft.com/office/powerpoint/2010/main" val="48568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Cyber Insurance Concerns</a:t>
            </a:r>
            <a:endParaRPr lang="en-US" dirty="0">
              <a:solidFill>
                <a:srgbClr val="FF0000"/>
              </a:solidFill>
            </a:endParaRPr>
          </a:p>
        </p:txBody>
      </p:sp>
      <p:sp>
        <p:nvSpPr>
          <p:cNvPr id="3" name="Content Placeholder 2"/>
          <p:cNvSpPr>
            <a:spLocks noGrp="1"/>
          </p:cNvSpPr>
          <p:nvPr>
            <p:ph idx="1"/>
          </p:nvPr>
        </p:nvSpPr>
        <p:spPr>
          <a:xfrm>
            <a:off x="457200" y="1845108"/>
            <a:ext cx="8229600" cy="3605433"/>
          </a:xfrm>
        </p:spPr>
        <p:txBody>
          <a:bodyPr>
            <a:normAutofit/>
          </a:bodyPr>
          <a:lstStyle/>
          <a:p>
            <a:pPr lvl="1"/>
            <a:r>
              <a:rPr lang="en-US" sz="3200" dirty="0"/>
              <a:t>Attacks are </a:t>
            </a:r>
            <a:r>
              <a:rPr lang="en-US" sz="3200" dirty="0" smtClean="0"/>
              <a:t>evolving; </a:t>
            </a:r>
            <a:r>
              <a:rPr lang="en-US" sz="3200" dirty="0"/>
              <a:t>history not as </a:t>
            </a:r>
            <a:r>
              <a:rPr lang="en-US" sz="3200" dirty="0" smtClean="0"/>
              <a:t>useful</a:t>
            </a:r>
          </a:p>
          <a:p>
            <a:pPr lvl="1"/>
            <a:endParaRPr lang="en-US" sz="3200" dirty="0"/>
          </a:p>
          <a:p>
            <a:pPr lvl="1"/>
            <a:r>
              <a:rPr lang="en-US" sz="3200" dirty="0" smtClean="0"/>
              <a:t>Capacity</a:t>
            </a:r>
          </a:p>
          <a:p>
            <a:pPr lvl="1"/>
            <a:endParaRPr lang="en-US" sz="3200" dirty="0" smtClean="0"/>
          </a:p>
          <a:p>
            <a:pPr lvl="1"/>
            <a:r>
              <a:rPr lang="en-US" sz="3200" dirty="0" smtClean="0"/>
              <a:t>Correlated Losses</a:t>
            </a: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509" y="3544584"/>
            <a:ext cx="4659491" cy="3313416"/>
          </a:xfrm>
          <a:prstGeom prst="rect">
            <a:avLst/>
          </a:prstGeom>
        </p:spPr>
      </p:pic>
    </p:spTree>
    <p:extLst>
      <p:ext uri="{BB962C8B-B14F-4D97-AF65-F5344CB8AC3E}">
        <p14:creationId xmlns:p14="http://schemas.microsoft.com/office/powerpoint/2010/main" val="418823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Cyber Insurance Concerns</a:t>
            </a:r>
            <a:endParaRPr lang="en-US" dirty="0">
              <a:solidFill>
                <a:srgbClr val="FF0000"/>
              </a:solidFill>
            </a:endParaRPr>
          </a:p>
        </p:txBody>
      </p:sp>
      <p:sp>
        <p:nvSpPr>
          <p:cNvPr id="3" name="Content Placeholder 2"/>
          <p:cNvSpPr>
            <a:spLocks noGrp="1"/>
          </p:cNvSpPr>
          <p:nvPr>
            <p:ph idx="1"/>
          </p:nvPr>
        </p:nvSpPr>
        <p:spPr>
          <a:xfrm>
            <a:off x="457200" y="1845108"/>
            <a:ext cx="8229600" cy="3605433"/>
          </a:xfrm>
        </p:spPr>
        <p:txBody>
          <a:bodyPr>
            <a:normAutofit/>
          </a:bodyPr>
          <a:lstStyle/>
          <a:p>
            <a:pPr lvl="1"/>
            <a:r>
              <a:rPr lang="en-US" sz="3200" dirty="0"/>
              <a:t>Attacks are </a:t>
            </a:r>
            <a:r>
              <a:rPr lang="en-US" sz="3200" dirty="0" smtClean="0"/>
              <a:t>evolving; </a:t>
            </a:r>
            <a:r>
              <a:rPr lang="en-US" sz="3200" dirty="0"/>
              <a:t>history not as </a:t>
            </a:r>
            <a:r>
              <a:rPr lang="en-US" sz="3200" dirty="0" smtClean="0"/>
              <a:t>useful</a:t>
            </a:r>
          </a:p>
          <a:p>
            <a:pPr lvl="1"/>
            <a:endParaRPr lang="en-US" sz="3200" dirty="0"/>
          </a:p>
          <a:p>
            <a:pPr lvl="1"/>
            <a:r>
              <a:rPr lang="en-US" sz="3200" dirty="0" smtClean="0">
                <a:solidFill>
                  <a:schemeClr val="tx1">
                    <a:lumMod val="50000"/>
                    <a:lumOff val="50000"/>
                  </a:schemeClr>
                </a:solidFill>
              </a:rPr>
              <a:t>Capacity</a:t>
            </a:r>
          </a:p>
          <a:p>
            <a:pPr lvl="1"/>
            <a:endParaRPr lang="en-US" sz="3200" dirty="0" smtClean="0">
              <a:solidFill>
                <a:schemeClr val="tx1">
                  <a:lumMod val="50000"/>
                  <a:lumOff val="50000"/>
                </a:schemeClr>
              </a:solidFill>
            </a:endParaRPr>
          </a:p>
          <a:p>
            <a:pPr lvl="1"/>
            <a:r>
              <a:rPr lang="en-US" sz="3200" dirty="0" smtClean="0">
                <a:solidFill>
                  <a:schemeClr val="tx1">
                    <a:lumMod val="50000"/>
                    <a:lumOff val="50000"/>
                  </a:schemeClr>
                </a:solidFill>
              </a:rPr>
              <a:t>Correlated Losses</a:t>
            </a:r>
            <a:endParaRPr lang="en-US" sz="2600" dirty="0">
              <a:solidFill>
                <a:schemeClr val="tx1">
                  <a:lumMod val="50000"/>
                  <a:lumOff val="50000"/>
                </a:schemeClr>
              </a:solidFill>
            </a:endParaRPr>
          </a:p>
        </p:txBody>
      </p:sp>
    </p:spTree>
    <p:extLst>
      <p:ext uri="{BB962C8B-B14F-4D97-AF65-F5344CB8AC3E}">
        <p14:creationId xmlns:p14="http://schemas.microsoft.com/office/powerpoint/2010/main" val="1956982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Catastrophes </a:t>
            </a:r>
            <a:endParaRPr lang="en-US" dirty="0">
              <a:solidFill>
                <a:srgbClr val="FF0000"/>
              </a:solidFill>
            </a:endParaRPr>
          </a:p>
        </p:txBody>
      </p:sp>
      <p:sp>
        <p:nvSpPr>
          <p:cNvPr id="3" name="Content Placeholder 2"/>
          <p:cNvSpPr>
            <a:spLocks noGrp="1"/>
          </p:cNvSpPr>
          <p:nvPr>
            <p:ph idx="1"/>
          </p:nvPr>
        </p:nvSpPr>
        <p:spPr>
          <a:xfrm>
            <a:off x="457200" y="1600200"/>
            <a:ext cx="8229600" cy="4246123"/>
          </a:xfrm>
        </p:spPr>
        <p:txBody>
          <a:bodyPr>
            <a:normAutofit/>
          </a:bodyPr>
          <a:lstStyle/>
          <a:p>
            <a:pPr marL="0" indent="0">
              <a:buNone/>
            </a:pPr>
            <a:r>
              <a:rPr lang="en-US" sz="4000" dirty="0" smtClean="0"/>
              <a:t>One way to look at Cyber Threats</a:t>
            </a:r>
          </a:p>
          <a:p>
            <a:pPr marL="0" indent="0">
              <a:buNone/>
            </a:pPr>
            <a:r>
              <a:rPr lang="en-US" sz="4000" dirty="0" smtClean="0"/>
              <a:t>Modeling</a:t>
            </a:r>
          </a:p>
        </p:txBody>
      </p:sp>
      <p:sp>
        <p:nvSpPr>
          <p:cNvPr id="4" name="Rectangle 3"/>
          <p:cNvSpPr/>
          <p:nvPr/>
        </p:nvSpPr>
        <p:spPr>
          <a:xfrm>
            <a:off x="596152" y="3372162"/>
            <a:ext cx="1757083" cy="17212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FF0000"/>
                </a:solidFill>
              </a:rPr>
              <a:t>Event</a:t>
            </a:r>
            <a:endParaRPr lang="en-US" sz="4000" dirty="0">
              <a:solidFill>
                <a:srgbClr val="FF0000"/>
              </a:solidFill>
            </a:endParaRPr>
          </a:p>
        </p:txBody>
      </p:sp>
      <p:sp>
        <p:nvSpPr>
          <p:cNvPr id="5" name="Rectangle 4"/>
          <p:cNvSpPr/>
          <p:nvPr/>
        </p:nvSpPr>
        <p:spPr>
          <a:xfrm>
            <a:off x="3348316" y="3452484"/>
            <a:ext cx="1757083" cy="17212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FF0000"/>
                </a:solidFill>
              </a:rPr>
              <a:t>Loss</a:t>
            </a:r>
            <a:endParaRPr lang="en-US" sz="4000" dirty="0">
              <a:solidFill>
                <a:srgbClr val="FF0000"/>
              </a:solidFill>
            </a:endParaRPr>
          </a:p>
        </p:txBody>
      </p:sp>
      <p:sp>
        <p:nvSpPr>
          <p:cNvPr id="6" name="Rectangle 5"/>
          <p:cNvSpPr/>
          <p:nvPr/>
        </p:nvSpPr>
        <p:spPr>
          <a:xfrm>
            <a:off x="6100480" y="3372162"/>
            <a:ext cx="1757083" cy="172122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rgbClr val="FF0000"/>
                </a:solidFill>
              </a:rPr>
              <a:t>Cost</a:t>
            </a:r>
            <a:endParaRPr lang="en-US" sz="4000" dirty="0">
              <a:solidFill>
                <a:srgbClr val="FF0000"/>
              </a:solidFill>
            </a:endParaRPr>
          </a:p>
        </p:txBody>
      </p:sp>
      <p:cxnSp>
        <p:nvCxnSpPr>
          <p:cNvPr id="8" name="Straight Arrow Connector 7"/>
          <p:cNvCxnSpPr/>
          <p:nvPr/>
        </p:nvCxnSpPr>
        <p:spPr>
          <a:xfrm>
            <a:off x="2407023" y="4232772"/>
            <a:ext cx="887505" cy="1"/>
          </a:xfrm>
          <a:prstGeom prst="straightConnector1">
            <a:avLst/>
          </a:prstGeom>
          <a:ln w="762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5105398" y="4222729"/>
            <a:ext cx="995082" cy="2"/>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599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Cyber Insurance Concerns</a:t>
            </a:r>
            <a:endParaRPr lang="en-US" dirty="0">
              <a:solidFill>
                <a:srgbClr val="FF0000"/>
              </a:solidFill>
            </a:endParaRPr>
          </a:p>
        </p:txBody>
      </p:sp>
      <p:sp>
        <p:nvSpPr>
          <p:cNvPr id="3" name="Content Placeholder 2"/>
          <p:cNvSpPr>
            <a:spLocks noGrp="1"/>
          </p:cNvSpPr>
          <p:nvPr>
            <p:ph idx="1"/>
          </p:nvPr>
        </p:nvSpPr>
        <p:spPr>
          <a:xfrm>
            <a:off x="457200" y="1845108"/>
            <a:ext cx="8229600" cy="3605433"/>
          </a:xfrm>
        </p:spPr>
        <p:txBody>
          <a:bodyPr>
            <a:normAutofit/>
          </a:bodyPr>
          <a:lstStyle/>
          <a:p>
            <a:pPr lvl="1"/>
            <a:r>
              <a:rPr lang="en-US" sz="3200" dirty="0" smtClean="0">
                <a:solidFill>
                  <a:schemeClr val="tx1">
                    <a:lumMod val="50000"/>
                    <a:lumOff val="50000"/>
                  </a:schemeClr>
                </a:solidFill>
              </a:rPr>
              <a:t>Attacks are evolving; history not as useful</a:t>
            </a:r>
          </a:p>
          <a:p>
            <a:pPr lvl="1"/>
            <a:endParaRPr lang="en-US" sz="3200" dirty="0"/>
          </a:p>
          <a:p>
            <a:pPr lvl="1"/>
            <a:r>
              <a:rPr lang="en-US" sz="3200" dirty="0" smtClean="0"/>
              <a:t>Capacity</a:t>
            </a:r>
          </a:p>
          <a:p>
            <a:pPr lvl="1"/>
            <a:endParaRPr lang="en-US" sz="3200" dirty="0"/>
          </a:p>
          <a:p>
            <a:pPr lvl="1"/>
            <a:r>
              <a:rPr lang="en-US" sz="3200" dirty="0" smtClean="0">
                <a:solidFill>
                  <a:schemeClr val="tx1">
                    <a:lumMod val="50000"/>
                    <a:lumOff val="50000"/>
                  </a:schemeClr>
                </a:solidFill>
              </a:rPr>
              <a:t>Correlated Losses</a:t>
            </a:r>
            <a:endParaRPr lang="en-US" sz="2600" dirty="0">
              <a:solidFill>
                <a:schemeClr val="tx1">
                  <a:lumMod val="50000"/>
                  <a:lumOff val="50000"/>
                </a:schemeClr>
              </a:solidFill>
            </a:endParaRPr>
          </a:p>
        </p:txBody>
      </p:sp>
    </p:spTree>
    <p:extLst>
      <p:ext uri="{BB962C8B-B14F-4D97-AF65-F5344CB8AC3E}">
        <p14:creationId xmlns:p14="http://schemas.microsoft.com/office/powerpoint/2010/main" val="3343753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Catastrophes – Capacity</a:t>
            </a:r>
            <a:endParaRPr lang="en-US" dirty="0">
              <a:solidFill>
                <a:srgbClr val="FF0000"/>
              </a:solidFill>
            </a:endParaRPr>
          </a:p>
        </p:txBody>
      </p:sp>
      <p:sp>
        <p:nvSpPr>
          <p:cNvPr id="3" name="Content Placeholder 2"/>
          <p:cNvSpPr>
            <a:spLocks noGrp="1"/>
          </p:cNvSpPr>
          <p:nvPr>
            <p:ph idx="1"/>
          </p:nvPr>
        </p:nvSpPr>
        <p:spPr>
          <a:xfrm>
            <a:off x="0" y="1229312"/>
            <a:ext cx="8229600" cy="4246123"/>
          </a:xfrm>
        </p:spPr>
        <p:txBody>
          <a:bodyPr/>
          <a:lstStyle/>
          <a:p>
            <a:r>
              <a:rPr lang="en-US" dirty="0" smtClean="0"/>
              <a:t>Diversification</a:t>
            </a:r>
          </a:p>
          <a:p>
            <a:r>
              <a:rPr lang="en-US" dirty="0" smtClean="0"/>
              <a:t>Limits</a:t>
            </a:r>
          </a:p>
          <a:p>
            <a:r>
              <a:rPr lang="en-US" dirty="0" smtClean="0"/>
              <a:t>Risk Transfer</a:t>
            </a:r>
          </a:p>
          <a:p>
            <a:pPr lvl="1"/>
            <a:r>
              <a:rPr lang="en-US" dirty="0" smtClean="0"/>
              <a:t>Reinsurance</a:t>
            </a:r>
          </a:p>
          <a:p>
            <a:pPr lvl="1"/>
            <a:r>
              <a:rPr lang="en-US" dirty="0" smtClean="0"/>
              <a:t>Financial Instruments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441" y="2183986"/>
            <a:ext cx="5155559" cy="3866670"/>
          </a:xfrm>
          <a:prstGeom prst="rect">
            <a:avLst/>
          </a:prstGeom>
        </p:spPr>
      </p:pic>
    </p:spTree>
    <p:extLst>
      <p:ext uri="{BB962C8B-B14F-4D97-AF65-F5344CB8AC3E}">
        <p14:creationId xmlns:p14="http://schemas.microsoft.com/office/powerpoint/2010/main" val="1612137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Terrorism – Close?</a:t>
            </a:r>
            <a:endParaRPr lang="en-US" dirty="0">
              <a:solidFill>
                <a:srgbClr val="FF0000"/>
              </a:solidFill>
            </a:endParaRPr>
          </a:p>
        </p:txBody>
      </p:sp>
      <p:sp>
        <p:nvSpPr>
          <p:cNvPr id="3" name="Content Placeholder 2"/>
          <p:cNvSpPr>
            <a:spLocks noGrp="1"/>
          </p:cNvSpPr>
          <p:nvPr>
            <p:ph idx="1"/>
          </p:nvPr>
        </p:nvSpPr>
        <p:spPr>
          <a:xfrm>
            <a:off x="0" y="1229312"/>
            <a:ext cx="8229600" cy="4246123"/>
          </a:xfrm>
        </p:spPr>
        <p:txBody>
          <a:bodyPr>
            <a:normAutofit/>
          </a:bodyPr>
          <a:lstStyle/>
          <a:p>
            <a:r>
              <a:rPr lang="en-US" dirty="0" smtClean="0"/>
              <a:t>TRIA (</a:t>
            </a:r>
            <a:r>
              <a:rPr lang="en-US" sz="2200" dirty="0" smtClean="0"/>
              <a:t>TERRORISM </a:t>
            </a:r>
            <a:r>
              <a:rPr lang="en-US" sz="2200" dirty="0"/>
              <a:t>RISK INSURANCE </a:t>
            </a:r>
            <a:r>
              <a:rPr lang="en-US" sz="2200" dirty="0" smtClean="0"/>
              <a:t>, Market </a:t>
            </a:r>
            <a:r>
              <a:rPr lang="en-US" sz="2200" dirty="0"/>
              <a:t>Challenges May Exist for Current Structure and Alternative </a:t>
            </a:r>
            <a:r>
              <a:rPr lang="en-US" sz="2200" dirty="0" smtClean="0"/>
              <a:t>Approaches, GAO </a:t>
            </a:r>
            <a:r>
              <a:rPr lang="en-US" dirty="0" smtClean="0"/>
              <a:t>)</a:t>
            </a:r>
          </a:p>
          <a:p>
            <a:r>
              <a:rPr lang="en-US" dirty="0" smtClean="0"/>
              <a:t>Large &amp; Small Exposures</a:t>
            </a:r>
          </a:p>
          <a:p>
            <a:r>
              <a:rPr lang="en-US" dirty="0" smtClean="0"/>
              <a:t>Risk Transfer</a:t>
            </a:r>
          </a:p>
          <a:p>
            <a:pPr lvl="1"/>
            <a:r>
              <a:rPr lang="en-US" dirty="0" smtClean="0"/>
              <a:t>Limits</a:t>
            </a:r>
          </a:p>
          <a:p>
            <a:pPr lvl="1"/>
            <a:r>
              <a:rPr lang="en-US" dirty="0" smtClean="0"/>
              <a:t>Reinsurance</a:t>
            </a:r>
          </a:p>
          <a:p>
            <a:pPr lvl="1"/>
            <a:r>
              <a:rPr lang="en-US" dirty="0" smtClean="0"/>
              <a:t>Government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158" y="3005833"/>
            <a:ext cx="6129842" cy="3045645"/>
          </a:xfrm>
          <a:prstGeom prst="rect">
            <a:avLst/>
          </a:prstGeom>
        </p:spPr>
      </p:pic>
    </p:spTree>
    <p:extLst>
      <p:ext uri="{BB962C8B-B14F-4D97-AF65-F5344CB8AC3E}">
        <p14:creationId xmlns:p14="http://schemas.microsoft.com/office/powerpoint/2010/main" val="3633639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0740" y="291830"/>
            <a:ext cx="8463064" cy="5836596"/>
          </a:xfrm>
          <a:prstGeom prst="rect">
            <a:avLst/>
          </a:prstGeom>
        </p:spPr>
      </p:pic>
    </p:spTree>
    <p:extLst>
      <p:ext uri="{BB962C8B-B14F-4D97-AF65-F5344CB8AC3E}">
        <p14:creationId xmlns:p14="http://schemas.microsoft.com/office/powerpoint/2010/main" val="3873797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Cyber Insurance Concerns</a:t>
            </a:r>
            <a:endParaRPr lang="en-US" dirty="0">
              <a:solidFill>
                <a:srgbClr val="FF0000"/>
              </a:solidFill>
            </a:endParaRPr>
          </a:p>
        </p:txBody>
      </p:sp>
      <p:sp>
        <p:nvSpPr>
          <p:cNvPr id="3" name="Content Placeholder 2"/>
          <p:cNvSpPr>
            <a:spLocks noGrp="1"/>
          </p:cNvSpPr>
          <p:nvPr>
            <p:ph idx="1"/>
          </p:nvPr>
        </p:nvSpPr>
        <p:spPr>
          <a:xfrm>
            <a:off x="703779" y="1660173"/>
            <a:ext cx="8229600" cy="3605433"/>
          </a:xfrm>
        </p:spPr>
        <p:txBody>
          <a:bodyPr>
            <a:normAutofit/>
          </a:bodyPr>
          <a:lstStyle/>
          <a:p>
            <a:pPr lvl="1"/>
            <a:r>
              <a:rPr lang="en-US" sz="3200" dirty="0">
                <a:solidFill>
                  <a:schemeClr val="tx1">
                    <a:lumMod val="50000"/>
                    <a:lumOff val="50000"/>
                  </a:schemeClr>
                </a:solidFill>
              </a:rPr>
              <a:t>Attacks are </a:t>
            </a:r>
            <a:r>
              <a:rPr lang="en-US" sz="3200" dirty="0" smtClean="0">
                <a:solidFill>
                  <a:schemeClr val="tx1">
                    <a:lumMod val="50000"/>
                    <a:lumOff val="50000"/>
                  </a:schemeClr>
                </a:solidFill>
              </a:rPr>
              <a:t>evolving; </a:t>
            </a:r>
            <a:r>
              <a:rPr lang="en-US" sz="3200" dirty="0">
                <a:solidFill>
                  <a:schemeClr val="tx1">
                    <a:lumMod val="50000"/>
                    <a:lumOff val="50000"/>
                  </a:schemeClr>
                </a:solidFill>
              </a:rPr>
              <a:t>history not as </a:t>
            </a:r>
            <a:r>
              <a:rPr lang="en-US" sz="3200" dirty="0" smtClean="0">
                <a:solidFill>
                  <a:schemeClr val="tx1">
                    <a:lumMod val="50000"/>
                    <a:lumOff val="50000"/>
                  </a:schemeClr>
                </a:solidFill>
              </a:rPr>
              <a:t>useful</a:t>
            </a:r>
          </a:p>
          <a:p>
            <a:pPr lvl="1"/>
            <a:endParaRPr lang="en-US" sz="3200" dirty="0">
              <a:solidFill>
                <a:schemeClr val="tx1">
                  <a:lumMod val="50000"/>
                  <a:lumOff val="50000"/>
                </a:schemeClr>
              </a:solidFill>
            </a:endParaRPr>
          </a:p>
          <a:p>
            <a:pPr lvl="1"/>
            <a:r>
              <a:rPr lang="en-US" sz="3200" dirty="0" smtClean="0">
                <a:solidFill>
                  <a:schemeClr val="tx1">
                    <a:lumMod val="50000"/>
                    <a:lumOff val="50000"/>
                  </a:schemeClr>
                </a:solidFill>
              </a:rPr>
              <a:t>Capacity</a:t>
            </a:r>
          </a:p>
          <a:p>
            <a:pPr lvl="1"/>
            <a:endParaRPr lang="en-US" sz="3200" dirty="0"/>
          </a:p>
          <a:p>
            <a:pPr lvl="1"/>
            <a:r>
              <a:rPr lang="en-US" sz="3200" dirty="0" smtClean="0"/>
              <a:t>Correlated Losses</a:t>
            </a:r>
            <a:endParaRPr lang="en-US" sz="2600" dirty="0"/>
          </a:p>
        </p:txBody>
      </p:sp>
    </p:spTree>
    <p:extLst>
      <p:ext uri="{BB962C8B-B14F-4D97-AF65-F5344CB8AC3E}">
        <p14:creationId xmlns:p14="http://schemas.microsoft.com/office/powerpoint/2010/main" val="1380140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Concerns - Catastrophes</a:t>
            </a:r>
            <a:endParaRPr lang="en-US" dirty="0">
              <a:solidFill>
                <a:srgbClr val="FF0000"/>
              </a:solidFill>
            </a:endParaRPr>
          </a:p>
        </p:txBody>
      </p:sp>
      <p:sp>
        <p:nvSpPr>
          <p:cNvPr id="3" name="Content Placeholder 2"/>
          <p:cNvSpPr>
            <a:spLocks noGrp="1"/>
          </p:cNvSpPr>
          <p:nvPr>
            <p:ph idx="1"/>
          </p:nvPr>
        </p:nvSpPr>
        <p:spPr>
          <a:xfrm>
            <a:off x="457200" y="1600200"/>
            <a:ext cx="8229600" cy="4246123"/>
          </a:xfrm>
        </p:spPr>
        <p:txBody>
          <a:bodyPr/>
          <a:lstStyle/>
          <a:p>
            <a:endParaRPr lang="en-US" dirty="0" smtClean="0"/>
          </a:p>
          <a:p>
            <a:r>
              <a:rPr lang="en-US" dirty="0" smtClean="0"/>
              <a:t>Natural Earthquakes</a:t>
            </a:r>
          </a:p>
          <a:p>
            <a:endParaRPr lang="en-US" dirty="0" smtClean="0"/>
          </a:p>
          <a:p>
            <a:r>
              <a:rPr lang="en-US" dirty="0" smtClean="0"/>
              <a:t>Earthquakes as result of some human action</a:t>
            </a:r>
          </a:p>
          <a:p>
            <a:pPr lvl="1"/>
            <a:r>
              <a:rPr lang="en-US" dirty="0" smtClean="0"/>
              <a:t>Policy exclusions</a:t>
            </a:r>
            <a:endParaRPr lang="en-US" dirty="0"/>
          </a:p>
        </p:txBody>
      </p:sp>
    </p:spTree>
    <p:extLst>
      <p:ext uri="{BB962C8B-B14F-4D97-AF65-F5344CB8AC3E}">
        <p14:creationId xmlns:p14="http://schemas.microsoft.com/office/powerpoint/2010/main" val="1173786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Dr. Jacquelyn Rees-Ulmer</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Chair, Department of Supply Chain &amp; Information Systems </a:t>
            </a:r>
          </a:p>
          <a:p>
            <a:r>
              <a:rPr lang="en-US" dirty="0" smtClean="0"/>
              <a:t>Dean's </a:t>
            </a:r>
            <a:r>
              <a:rPr lang="en-US" dirty="0"/>
              <a:t>Faculty Fellow in Management Information Systems </a:t>
            </a:r>
            <a:endParaRPr lang="en-US" dirty="0" smtClean="0"/>
          </a:p>
          <a:p>
            <a:r>
              <a:rPr lang="en-US" dirty="0" smtClean="0"/>
              <a:t>Professor </a:t>
            </a:r>
            <a:r>
              <a:rPr lang="en-US" dirty="0"/>
              <a:t>of Management Information Systems</a:t>
            </a:r>
          </a:p>
          <a:p>
            <a:pPr marL="0" indent="0">
              <a:buNone/>
            </a:pPr>
            <a:r>
              <a:rPr lang="en-US" b="1" dirty="0" smtClean="0"/>
              <a:t>Email</a:t>
            </a:r>
            <a:r>
              <a:rPr lang="en-US" b="1" dirty="0"/>
              <a:t>:</a:t>
            </a:r>
            <a:r>
              <a:rPr lang="en-US" dirty="0"/>
              <a:t> </a:t>
            </a:r>
            <a:r>
              <a:rPr lang="en-US" dirty="0">
                <a:hlinkClick r:id="rId3"/>
              </a:rPr>
              <a:t>jrulmer@iastate.edu</a:t>
            </a:r>
            <a:endParaRPr lang="en-US" dirty="0"/>
          </a:p>
          <a:p>
            <a:pPr marL="0" indent="0">
              <a:buNone/>
            </a:pPr>
            <a:r>
              <a:rPr lang="en-US" b="1" dirty="0" smtClean="0"/>
              <a:t>Expertise :  </a:t>
            </a:r>
            <a:r>
              <a:rPr lang="en-US" dirty="0" smtClean="0"/>
              <a:t>Information Security, Machine Learning, Text Mining, Genetic </a:t>
            </a:r>
            <a:r>
              <a:rPr lang="en-US" dirty="0"/>
              <a:t>Algorithms</a:t>
            </a:r>
          </a:p>
          <a:p>
            <a:endParaRPr lang="en-US" dirty="0"/>
          </a:p>
        </p:txBody>
      </p:sp>
    </p:spTree>
    <p:extLst>
      <p:ext uri="{BB962C8B-B14F-4D97-AF65-F5344CB8AC3E}">
        <p14:creationId xmlns:p14="http://schemas.microsoft.com/office/powerpoint/2010/main" val="1307499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Concerns - Exposures</a:t>
            </a:r>
            <a:endParaRPr lang="en-US" dirty="0">
              <a:solidFill>
                <a:srgbClr val="FF0000"/>
              </a:solidFill>
            </a:endParaRPr>
          </a:p>
        </p:txBody>
      </p:sp>
      <p:sp>
        <p:nvSpPr>
          <p:cNvPr id="3" name="Content Placeholder 2"/>
          <p:cNvSpPr>
            <a:spLocks noGrp="1"/>
          </p:cNvSpPr>
          <p:nvPr>
            <p:ph idx="1"/>
          </p:nvPr>
        </p:nvSpPr>
        <p:spPr>
          <a:xfrm>
            <a:off x="457200" y="1600200"/>
            <a:ext cx="8229600" cy="4246123"/>
          </a:xfrm>
        </p:spPr>
        <p:txBody>
          <a:bodyPr/>
          <a:lstStyle/>
          <a:p>
            <a:r>
              <a:rPr lang="en-US" dirty="0" smtClean="0"/>
              <a:t>Sources of Information</a:t>
            </a:r>
          </a:p>
          <a:p>
            <a:pPr lvl="1"/>
            <a:r>
              <a:rPr lang="en-US" dirty="0" smtClean="0"/>
              <a:t>Exposed to attack</a:t>
            </a:r>
          </a:p>
          <a:p>
            <a:pPr lvl="1"/>
            <a:r>
              <a:rPr lang="en-US" dirty="0" smtClean="0"/>
              <a:t>Attempted attacks</a:t>
            </a:r>
          </a:p>
          <a:p>
            <a:pPr lvl="1"/>
            <a:r>
              <a:rPr lang="en-US" dirty="0" smtClean="0"/>
              <a:t>Intercepted attacks</a:t>
            </a:r>
          </a:p>
          <a:p>
            <a:pPr lvl="1"/>
            <a:r>
              <a:rPr lang="en-US" dirty="0" smtClean="0"/>
              <a:t>Successful attacks</a:t>
            </a:r>
            <a:endParaRPr lang="en-US" dirty="0"/>
          </a:p>
        </p:txBody>
      </p:sp>
    </p:spTree>
    <p:extLst>
      <p:ext uri="{BB962C8B-B14F-4D97-AF65-F5344CB8AC3E}">
        <p14:creationId xmlns:p14="http://schemas.microsoft.com/office/powerpoint/2010/main" val="239835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Pandemics</a:t>
            </a:r>
          </a:p>
        </p:txBody>
      </p:sp>
      <p:sp>
        <p:nvSpPr>
          <p:cNvPr id="3" name="Content Placeholder 2"/>
          <p:cNvSpPr>
            <a:spLocks noGrp="1"/>
          </p:cNvSpPr>
          <p:nvPr>
            <p:ph idx="1"/>
          </p:nvPr>
        </p:nvSpPr>
        <p:spPr>
          <a:xfrm>
            <a:off x="457200" y="1600200"/>
            <a:ext cx="8229600" cy="4246123"/>
          </a:xfrm>
        </p:spPr>
        <p:txBody>
          <a:bodyPr/>
          <a:lstStyle/>
          <a:p>
            <a:r>
              <a:rPr lang="en-US" dirty="0" smtClean="0"/>
              <a:t>Network</a:t>
            </a:r>
          </a:p>
          <a:p>
            <a:r>
              <a:rPr lang="en-US" dirty="0" smtClean="0"/>
              <a:t>Travel </a:t>
            </a:r>
          </a:p>
          <a:p>
            <a:pPr lvl="1"/>
            <a:r>
              <a:rPr lang="en-US" dirty="0" smtClean="0"/>
              <a:t>Speed of growth</a:t>
            </a:r>
          </a:p>
          <a:p>
            <a:r>
              <a:rPr lang="en-US" dirty="0" smtClean="0"/>
              <a:t>Source of diseases</a:t>
            </a:r>
          </a:p>
          <a:p>
            <a:pPr lvl="1"/>
            <a:r>
              <a:rPr lang="en-US" dirty="0" smtClean="0"/>
              <a:t>Reactive</a:t>
            </a:r>
            <a:endParaRPr lang="en-US" dirty="0"/>
          </a:p>
          <a:p>
            <a:pPr lvl="1"/>
            <a:r>
              <a:rPr lang="en-US" dirty="0" smtClean="0"/>
              <a:t>Proactive</a:t>
            </a:r>
          </a:p>
          <a:p>
            <a:pPr lvl="1"/>
            <a:endParaRPr lang="en-US" dirty="0" smtClean="0"/>
          </a:p>
        </p:txBody>
      </p:sp>
    </p:spTree>
    <p:extLst>
      <p:ext uri="{BB962C8B-B14F-4D97-AF65-F5344CB8AC3E}">
        <p14:creationId xmlns:p14="http://schemas.microsoft.com/office/powerpoint/2010/main" val="308921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Cyber Pricing Problem</a:t>
            </a:r>
            <a:endParaRPr lang="en-US" b="1" dirty="0">
              <a:solidFill>
                <a:srgbClr val="FF0000"/>
              </a:solidFill>
            </a:endParaRPr>
          </a:p>
        </p:txBody>
      </p:sp>
      <p:sp>
        <p:nvSpPr>
          <p:cNvPr id="3" name="Content Placeholder 2"/>
          <p:cNvSpPr>
            <a:spLocks noGrp="1"/>
          </p:cNvSpPr>
          <p:nvPr>
            <p:ph idx="1"/>
          </p:nvPr>
        </p:nvSpPr>
        <p:spPr/>
        <p:txBody>
          <a:bodyPr/>
          <a:lstStyle/>
          <a:p>
            <a:pPr lvl="0"/>
            <a:r>
              <a:rPr lang="en-US" dirty="0"/>
              <a:t> It is assumed that businesses are in a network</a:t>
            </a:r>
          </a:p>
          <a:p>
            <a:pPr lvl="0"/>
            <a:r>
              <a:rPr lang="en-US" dirty="0"/>
              <a:t>The cyber attack could come from a direct attack or indirectly from other business that are on the </a:t>
            </a:r>
            <a:r>
              <a:rPr lang="en-US" dirty="0" smtClean="0"/>
              <a:t>network</a:t>
            </a:r>
          </a:p>
          <a:p>
            <a:pPr lvl="0"/>
            <a:r>
              <a:rPr lang="en-US" dirty="0"/>
              <a:t>It is assumed that more money a business invests in cyber security the less it will be attacked.</a:t>
            </a:r>
          </a:p>
          <a:p>
            <a:endParaRPr lang="en-US" dirty="0"/>
          </a:p>
        </p:txBody>
      </p:sp>
    </p:spTree>
    <p:extLst>
      <p:ext uri="{BB962C8B-B14F-4D97-AF65-F5344CB8AC3E}">
        <p14:creationId xmlns:p14="http://schemas.microsoft.com/office/powerpoint/2010/main" val="166400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Research Question</a:t>
            </a:r>
            <a:endParaRPr lang="en-US" b="1" dirty="0">
              <a:solidFill>
                <a:srgbClr val="FF0000"/>
              </a:solidFill>
            </a:endParaRPr>
          </a:p>
        </p:txBody>
      </p:sp>
      <p:sp>
        <p:nvSpPr>
          <p:cNvPr id="3" name="Content Placeholder 2"/>
          <p:cNvSpPr>
            <a:spLocks noGrp="1"/>
          </p:cNvSpPr>
          <p:nvPr>
            <p:ph idx="1"/>
          </p:nvPr>
        </p:nvSpPr>
        <p:spPr>
          <a:xfrm>
            <a:off x="457200" y="1626877"/>
            <a:ext cx="8229600" cy="4525963"/>
          </a:xfrm>
        </p:spPr>
        <p:txBody>
          <a:bodyPr>
            <a:noAutofit/>
          </a:bodyPr>
          <a:lstStyle/>
          <a:p>
            <a:pPr marL="0" indent="0" algn="ctr">
              <a:buNone/>
            </a:pPr>
            <a:r>
              <a:rPr lang="en-US" sz="6000" dirty="0" smtClean="0"/>
              <a:t>How to better price cyber insurance given potentially correlated losses?</a:t>
            </a:r>
            <a:endParaRPr lang="en-US" sz="6000" dirty="0"/>
          </a:p>
        </p:txBody>
      </p:sp>
    </p:spTree>
    <p:extLst>
      <p:ext uri="{BB962C8B-B14F-4D97-AF65-F5344CB8AC3E}">
        <p14:creationId xmlns:p14="http://schemas.microsoft.com/office/powerpoint/2010/main" val="2093961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Notation</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Y = Money spent by the company of interest on Cyber-security</a:t>
            </a:r>
          </a:p>
          <a:p>
            <a:r>
              <a:rPr lang="en-US" dirty="0" smtClean="0"/>
              <a:t>X</a:t>
            </a:r>
            <a:r>
              <a:rPr lang="en-US" baseline="-25000" dirty="0" smtClean="0"/>
              <a:t>i</a:t>
            </a:r>
            <a:r>
              <a:rPr lang="en-US" dirty="0" smtClean="0"/>
              <a:t>= Money spent by company </a:t>
            </a:r>
            <a:r>
              <a:rPr lang="en-US" dirty="0" err="1" smtClean="0"/>
              <a:t>i</a:t>
            </a:r>
            <a:r>
              <a:rPr lang="en-US" dirty="0" smtClean="0"/>
              <a:t> on Cyber-security</a:t>
            </a:r>
          </a:p>
          <a:p>
            <a:endParaRPr lang="en-US" dirty="0"/>
          </a:p>
        </p:txBody>
      </p:sp>
    </p:spTree>
    <p:extLst>
      <p:ext uri="{BB962C8B-B14F-4D97-AF65-F5344CB8AC3E}">
        <p14:creationId xmlns:p14="http://schemas.microsoft.com/office/powerpoint/2010/main" val="1032862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Assumption</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Money spent on Cyber security has to be 0 or higher. So, Y ≥ o</a:t>
            </a:r>
          </a:p>
          <a:p>
            <a:r>
              <a:rPr lang="en-US" dirty="0" smtClean="0"/>
              <a:t>Similarly, X</a:t>
            </a:r>
            <a:r>
              <a:rPr lang="en-US" baseline="-25000" dirty="0" smtClean="0"/>
              <a:t>i</a:t>
            </a:r>
            <a:r>
              <a:rPr lang="en-US" dirty="0" smtClean="0"/>
              <a:t>’s </a:t>
            </a:r>
            <a:r>
              <a:rPr lang="en-US" dirty="0"/>
              <a:t>≥ o</a:t>
            </a:r>
            <a:endParaRPr lang="en-US" dirty="0" smtClean="0"/>
          </a:p>
          <a:p>
            <a:r>
              <a:rPr lang="en-US" dirty="0" smtClean="0"/>
              <a:t>The distribution of Y and X</a:t>
            </a:r>
            <a:r>
              <a:rPr lang="en-US" baseline="-25000" dirty="0" smtClean="0"/>
              <a:t>i</a:t>
            </a:r>
            <a:r>
              <a:rPr lang="en-US" dirty="0" smtClean="0"/>
              <a:t>’s will be positively skewed.  </a:t>
            </a:r>
          </a:p>
          <a:p>
            <a:r>
              <a:rPr lang="en-US" dirty="0" smtClean="0"/>
              <a:t>Joint distribution </a:t>
            </a:r>
            <a:r>
              <a:rPr lang="en-US" dirty="0"/>
              <a:t>Y and X</a:t>
            </a:r>
            <a:r>
              <a:rPr lang="en-US" baseline="-25000" dirty="0"/>
              <a:t>i</a:t>
            </a:r>
            <a:r>
              <a:rPr lang="en-US" dirty="0"/>
              <a:t>’s </a:t>
            </a:r>
            <a:r>
              <a:rPr lang="en-US" dirty="0" smtClean="0"/>
              <a:t>given by MVN Copula</a:t>
            </a:r>
            <a:endParaRPr lang="en-US" dirty="0"/>
          </a:p>
        </p:txBody>
      </p:sp>
    </p:spTree>
    <p:extLst>
      <p:ext uri="{BB962C8B-B14F-4D97-AF65-F5344CB8AC3E}">
        <p14:creationId xmlns:p14="http://schemas.microsoft.com/office/powerpoint/2010/main" val="2252878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Assumption Cont.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P(no attack) = F(y) or F(x</a:t>
            </a:r>
            <a:r>
              <a:rPr lang="en-US" baseline="-25000" dirty="0" smtClean="0"/>
              <a:t>i</a:t>
            </a:r>
            <a:r>
              <a:rPr lang="en-US" dirty="0" smtClean="0"/>
              <a:t>).  </a:t>
            </a:r>
          </a:p>
          <a:p>
            <a:r>
              <a:rPr lang="en-US" dirty="0" smtClean="0"/>
              <a:t>Thus, P(of an Attack) = S(y) or S(X)</a:t>
            </a:r>
          </a:p>
          <a:p>
            <a:r>
              <a:rPr lang="en-US" dirty="0" smtClean="0"/>
              <a:t>Since, the there is a network connecting them, the</a:t>
            </a:r>
          </a:p>
          <a:p>
            <a:r>
              <a:rPr lang="en-US" dirty="0" smtClean="0"/>
              <a:t>P(Cyber Attack ) = S(</a:t>
            </a:r>
            <a:r>
              <a:rPr lang="en-US" dirty="0" err="1" smtClean="0"/>
              <a:t>Y|X</a:t>
            </a:r>
            <a:r>
              <a:rPr lang="en-US" baseline="-25000" dirty="0" err="1" smtClean="0"/>
              <a:t>i</a:t>
            </a:r>
            <a:r>
              <a:rPr lang="en-US" dirty="0" err="1" smtClean="0"/>
              <a:t>’s</a:t>
            </a:r>
            <a:r>
              <a:rPr lang="en-US" dirty="0" smtClean="0"/>
              <a:t>).</a:t>
            </a:r>
            <a:endParaRPr lang="en-US" dirty="0"/>
          </a:p>
        </p:txBody>
      </p:sp>
    </p:spTree>
    <p:extLst>
      <p:ext uri="{BB962C8B-B14F-4D97-AF65-F5344CB8AC3E}">
        <p14:creationId xmlns:p14="http://schemas.microsoft.com/office/powerpoint/2010/main" val="2253235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7971"/>
            <a:ext cx="7772400" cy="3120272"/>
          </a:xfrm>
        </p:spPr>
        <p:txBody>
          <a:bodyPr/>
          <a:lstStyle/>
          <a:p>
            <a:r>
              <a:rPr lang="en-US" b="1" dirty="0">
                <a:solidFill>
                  <a:srgbClr val="FF0000"/>
                </a:solidFill>
              </a:rPr>
              <a:t>Estimating the Probability of an Attack</a:t>
            </a:r>
          </a:p>
        </p:txBody>
      </p:sp>
    </p:spTree>
    <p:extLst>
      <p:ext uri="{BB962C8B-B14F-4D97-AF65-F5344CB8AC3E}">
        <p14:creationId xmlns:p14="http://schemas.microsoft.com/office/powerpoint/2010/main" val="1838157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b="1" dirty="0" smtClean="0">
                <a:solidFill>
                  <a:srgbClr val="FF0000"/>
                </a:solidFill>
              </a:rPr>
              <a:t>Copula</a:t>
            </a:r>
          </a:p>
        </p:txBody>
      </p:sp>
      <p:sp>
        <p:nvSpPr>
          <p:cNvPr id="26627" name="Content Placeholder 2"/>
          <p:cNvSpPr>
            <a:spLocks noGrp="1"/>
          </p:cNvSpPr>
          <p:nvPr>
            <p:ph sz="quarter" idx="1"/>
          </p:nvPr>
        </p:nvSpPr>
        <p:spPr>
          <a:xfrm>
            <a:off x="301625" y="1527175"/>
            <a:ext cx="8504238" cy="4572000"/>
          </a:xfrm>
        </p:spPr>
        <p:txBody>
          <a:bodyPr>
            <a:normAutofit fontScale="92500" lnSpcReduction="10000"/>
          </a:bodyPr>
          <a:lstStyle/>
          <a:p>
            <a:pPr eaLnBrk="1" hangingPunct="1">
              <a:buFont typeface="Wingdings 2" panose="05020102010507070707" pitchFamily="18" charset="2"/>
              <a:buNone/>
            </a:pPr>
            <a:r>
              <a:rPr lang="en-US" altLang="en-US" dirty="0" smtClean="0"/>
              <a:t>Ideal Copulas will have the following properties:</a:t>
            </a:r>
          </a:p>
          <a:p>
            <a:pPr eaLnBrk="1" hangingPunct="1"/>
            <a:r>
              <a:rPr lang="en-US" altLang="en-US" dirty="0" smtClean="0"/>
              <a:t>ease of computation</a:t>
            </a:r>
          </a:p>
          <a:p>
            <a:pPr eaLnBrk="1" hangingPunct="1"/>
            <a:r>
              <a:rPr lang="en-US" altLang="en-US" dirty="0" smtClean="0"/>
              <a:t>closed form for conditional density </a:t>
            </a:r>
          </a:p>
          <a:p>
            <a:pPr eaLnBrk="1" hangingPunct="1"/>
            <a:r>
              <a:rPr lang="en-US" altLang="en-US" dirty="0" smtClean="0"/>
              <a:t>different degrees of association available for different pairs of variables. </a:t>
            </a:r>
          </a:p>
          <a:p>
            <a:pPr eaLnBrk="1" hangingPunct="1"/>
            <a:endParaRPr lang="en-US" altLang="en-US" dirty="0" smtClean="0"/>
          </a:p>
          <a:p>
            <a:pPr eaLnBrk="1" hangingPunct="1">
              <a:buFont typeface="Wingdings 2" panose="05020102010507070707" pitchFamily="18" charset="2"/>
              <a:buNone/>
            </a:pPr>
            <a:r>
              <a:rPr lang="en-US" altLang="en-US" dirty="0" smtClean="0"/>
              <a:t>Good Candidates are:</a:t>
            </a:r>
          </a:p>
          <a:p>
            <a:pPr eaLnBrk="1" hangingPunct="1"/>
            <a:r>
              <a:rPr lang="en-US" altLang="en-US" b="1" dirty="0" smtClean="0"/>
              <a:t>Gaussian or MVN Copula</a:t>
            </a:r>
          </a:p>
          <a:p>
            <a:pPr eaLnBrk="1" hangingPunct="1"/>
            <a:r>
              <a:rPr lang="en-US" altLang="en-US" dirty="0" smtClean="0"/>
              <a:t>t-Copula</a:t>
            </a:r>
          </a:p>
        </p:txBody>
      </p:sp>
    </p:spTree>
    <p:extLst>
      <p:ext uri="{BB962C8B-B14F-4D97-AF65-F5344CB8AC3E}">
        <p14:creationId xmlns:p14="http://schemas.microsoft.com/office/powerpoint/2010/main" val="1359903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7" dur="500"/>
                                        <p:tgtEl>
                                          <p:spTgt spid="266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7" dur="500"/>
                                        <p:tgtEl>
                                          <p:spTgt spid="266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22" dur="500"/>
                                        <p:tgtEl>
                                          <p:spTgt spid="2662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25" dur="500"/>
                                        <p:tgtEl>
                                          <p:spTgt spid="26627">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6627">
                                            <p:txEl>
                                              <p:pRg st="7" end="7"/>
                                            </p:txEl>
                                          </p:spTgt>
                                        </p:tgtEl>
                                        <p:attrNameLst>
                                          <p:attrName>style.visibility</p:attrName>
                                        </p:attrNameLst>
                                      </p:cBhvr>
                                      <p:to>
                                        <p:strVal val="visible"/>
                                      </p:to>
                                    </p:set>
                                    <p:animEffect transition="in" filter="blinds(horizontal)">
                                      <p:cBhvr>
                                        <p:cTn id="30"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pPr eaLnBrk="1" hangingPunct="1"/>
            <a:r>
              <a:rPr lang="en-US" altLang="en-US" b="1" dirty="0" smtClean="0">
                <a:solidFill>
                  <a:srgbClr val="FF0000"/>
                </a:solidFill>
              </a:rPr>
              <a:t>MVN Copula</a:t>
            </a:r>
          </a:p>
        </p:txBody>
      </p:sp>
      <p:sp>
        <p:nvSpPr>
          <p:cNvPr id="5126" name="Content Placeholder 2"/>
          <p:cNvSpPr>
            <a:spLocks noGrp="1"/>
          </p:cNvSpPr>
          <p:nvPr>
            <p:ph sz="quarter" idx="1"/>
          </p:nvPr>
        </p:nvSpPr>
        <p:spPr>
          <a:xfrm>
            <a:off x="259204" y="1527175"/>
            <a:ext cx="8504238" cy="4572000"/>
          </a:xfrm>
        </p:spPr>
        <p:txBody>
          <a:bodyPr>
            <a:normAutofit fontScale="92500" lnSpcReduction="20000"/>
          </a:bodyPr>
          <a:lstStyle/>
          <a:p>
            <a:pPr eaLnBrk="1" hangingPunct="1"/>
            <a:r>
              <a:rPr lang="en-US" altLang="en-US" dirty="0" smtClean="0"/>
              <a:t>CDF for MVN is Copula is </a:t>
            </a:r>
          </a:p>
          <a:p>
            <a:pPr eaLnBrk="1" hangingPunct="1"/>
            <a:endParaRPr lang="en-US" altLang="en-US" dirty="0" smtClean="0"/>
          </a:p>
          <a:p>
            <a:pPr eaLnBrk="1" hangingPunct="1">
              <a:buFont typeface="Wingdings 2" panose="05020102010507070707" pitchFamily="18" charset="2"/>
              <a:buNone/>
            </a:pPr>
            <a:endParaRPr lang="en-US" altLang="en-US" dirty="0" smtClean="0"/>
          </a:p>
          <a:p>
            <a:pPr eaLnBrk="1" hangingPunct="1">
              <a:buFont typeface="Wingdings 2" panose="05020102010507070707" pitchFamily="18" charset="2"/>
              <a:buNone/>
            </a:pPr>
            <a:endParaRPr lang="en-US" altLang="en-US" dirty="0" smtClean="0"/>
          </a:p>
          <a:p>
            <a:pPr eaLnBrk="1" hangingPunct="1"/>
            <a:r>
              <a:rPr lang="en-US" altLang="en-US" dirty="0" smtClean="0"/>
              <a:t>Where </a:t>
            </a:r>
            <a:r>
              <a:rPr lang="en-US" altLang="en-US" i="1" dirty="0" smtClean="0"/>
              <a:t>G</a:t>
            </a:r>
            <a:r>
              <a:rPr lang="en-US" altLang="en-US" dirty="0" smtClean="0"/>
              <a:t> is the multivariate normal </a:t>
            </a:r>
            <a:r>
              <a:rPr lang="en-US" altLang="en-US" dirty="0" err="1" smtClean="0"/>
              <a:t>cdf</a:t>
            </a:r>
            <a:r>
              <a:rPr lang="en-US" altLang="en-US" dirty="0" smtClean="0"/>
              <a:t> with zero mean, unit variance, and correlation matrix </a:t>
            </a:r>
            <a:r>
              <a:rPr lang="en-US" altLang="en-US" i="1" dirty="0" smtClean="0"/>
              <a:t>R</a:t>
            </a:r>
            <a:r>
              <a:rPr lang="en-US" altLang="en-US" dirty="0" smtClean="0"/>
              <a:t>.</a:t>
            </a:r>
          </a:p>
          <a:p>
            <a:pPr eaLnBrk="1" hangingPunct="1"/>
            <a:r>
              <a:rPr lang="en-US" altLang="en-US" dirty="0" smtClean="0"/>
              <a:t>Density of MVN Copula is </a:t>
            </a:r>
          </a:p>
          <a:p>
            <a:pPr eaLnBrk="1" hangingPunct="1">
              <a:buFont typeface="Wingdings 2" panose="05020102010507070707" pitchFamily="18" charset="2"/>
              <a:buNone/>
            </a:pPr>
            <a:endParaRPr lang="en-US" altLang="en-US" dirty="0" smtClean="0"/>
          </a:p>
          <a:p>
            <a:pPr eaLnBrk="1" hangingPunct="1">
              <a:buFont typeface="Wingdings 2" panose="05020102010507070707" pitchFamily="18" charset="2"/>
              <a:buNone/>
            </a:pPr>
            <a:endParaRPr lang="en-US" altLang="en-US" dirty="0" smtClean="0"/>
          </a:p>
          <a:p>
            <a:pPr eaLnBrk="1" hangingPunct="1">
              <a:buFont typeface="Wingdings 2" panose="05020102010507070707" pitchFamily="18" charset="2"/>
              <a:buNone/>
            </a:pPr>
            <a:r>
              <a:rPr lang="en-US" altLang="en-US" dirty="0" smtClean="0"/>
              <a:t>Where </a:t>
            </a:r>
            <a:r>
              <a:rPr lang="en-US" altLang="en-US" i="1" dirty="0" smtClean="0"/>
              <a:t>v</a:t>
            </a:r>
            <a:r>
              <a:rPr lang="en-US" altLang="en-US" dirty="0" smtClean="0"/>
              <a:t> is a vector with </a:t>
            </a:r>
            <a:r>
              <a:rPr lang="en-US" altLang="en-US" i="1" dirty="0" err="1" smtClean="0"/>
              <a:t>i</a:t>
            </a:r>
            <a:r>
              <a:rPr lang="en-US" altLang="en-US" dirty="0" err="1" smtClean="0"/>
              <a:t>th</a:t>
            </a:r>
            <a:r>
              <a:rPr lang="en-US" altLang="en-US" dirty="0" smtClean="0"/>
              <a:t> element</a:t>
            </a:r>
          </a:p>
          <a:p>
            <a:pPr eaLnBrk="1" hangingPunct="1">
              <a:buFont typeface="Wingdings 2" panose="05020102010507070707" pitchFamily="18" charset="2"/>
              <a:buNone/>
            </a:pPr>
            <a:endParaRPr lang="en-US" altLang="en-US" dirty="0" smtClean="0"/>
          </a:p>
        </p:txBody>
      </p:sp>
      <p:graphicFrame>
        <p:nvGraphicFramePr>
          <p:cNvPr id="5122" name="Object 2"/>
          <p:cNvGraphicFramePr>
            <a:graphicFrameLocks noChangeAspect="1"/>
          </p:cNvGraphicFramePr>
          <p:nvPr>
            <p:extLst>
              <p:ext uri="{D42A27DB-BD31-4B8C-83A1-F6EECF244321}">
                <p14:modId xmlns:p14="http://schemas.microsoft.com/office/powerpoint/2010/main" val="3200910138"/>
              </p:ext>
            </p:extLst>
          </p:nvPr>
        </p:nvGraphicFramePr>
        <p:xfrm>
          <a:off x="1495425" y="1828800"/>
          <a:ext cx="6837870" cy="1219200"/>
        </p:xfrm>
        <a:graphic>
          <a:graphicData uri="http://schemas.openxmlformats.org/presentationml/2006/ole">
            <mc:AlternateContent xmlns:mc="http://schemas.openxmlformats.org/markup-compatibility/2006">
              <mc:Choice xmlns:v="urn:schemas-microsoft-com:vml" Requires="v">
                <p:oleObj spid="_x0000_s1158" name="Equation" r:id="rId4" imgW="2425680" imgH="482400" progId="Equation.3">
                  <p:embed/>
                </p:oleObj>
              </mc:Choice>
              <mc:Fallback>
                <p:oleObj name="Equation" r:id="rId4" imgW="2425680" imgH="482400" progId="Equation.3">
                  <p:embed/>
                  <p:pic>
                    <p:nvPicPr>
                      <p:cNvPr id="5122" name="Object 2"/>
                      <p:cNvPicPr>
                        <a:picLocks noChangeAspect="1" noChangeArrowheads="1"/>
                      </p:cNvPicPr>
                      <p:nvPr/>
                    </p:nvPicPr>
                    <p:blipFill>
                      <a:blip r:embed="rId5"/>
                      <a:srcRect/>
                      <a:stretch>
                        <a:fillRect/>
                      </a:stretch>
                    </p:blipFill>
                    <p:spPr bwMode="auto">
                      <a:xfrm>
                        <a:off x="1495425" y="1828800"/>
                        <a:ext cx="6837870" cy="1219200"/>
                      </a:xfrm>
                      <a:prstGeom prst="rect">
                        <a:avLst/>
                      </a:prstGeom>
                      <a:noFill/>
                      <a:ln>
                        <a:noFill/>
                      </a:ln>
                      <a:effectLst/>
                    </p:spPr>
                  </p:pic>
                </p:oleObj>
              </mc:Fallback>
            </mc:AlternateContent>
          </a:graphicData>
        </a:graphic>
      </p:graphicFrame>
      <p:graphicFrame>
        <p:nvGraphicFramePr>
          <p:cNvPr id="5123" name="Object 3"/>
          <p:cNvGraphicFramePr>
            <a:graphicFrameLocks noChangeAspect="1"/>
          </p:cNvGraphicFramePr>
          <p:nvPr>
            <p:extLst>
              <p:ext uri="{D42A27DB-BD31-4B8C-83A1-F6EECF244321}">
                <p14:modId xmlns:p14="http://schemas.microsoft.com/office/powerpoint/2010/main" val="1761572684"/>
              </p:ext>
            </p:extLst>
          </p:nvPr>
        </p:nvGraphicFramePr>
        <p:xfrm>
          <a:off x="300038" y="4343400"/>
          <a:ext cx="7477125" cy="838200"/>
        </p:xfrm>
        <a:graphic>
          <a:graphicData uri="http://schemas.openxmlformats.org/presentationml/2006/ole">
            <mc:AlternateContent xmlns:mc="http://schemas.openxmlformats.org/markup-compatibility/2006">
              <mc:Choice xmlns:v="urn:schemas-microsoft-com:vml" Requires="v">
                <p:oleObj spid="_x0000_s1159" name="Equation" r:id="rId6" imgW="4114800" imgH="482400" progId="Equation.3">
                  <p:embed/>
                </p:oleObj>
              </mc:Choice>
              <mc:Fallback>
                <p:oleObj name="Equation" r:id="rId6" imgW="4114800" imgH="482400" progId="Equation.3">
                  <p:embed/>
                  <p:pic>
                    <p:nvPicPr>
                      <p:cNvPr id="5123" name="Object 3"/>
                      <p:cNvPicPr>
                        <a:picLocks noChangeAspect="1" noChangeArrowheads="1"/>
                      </p:cNvPicPr>
                      <p:nvPr/>
                    </p:nvPicPr>
                    <p:blipFill>
                      <a:blip r:embed="rId7"/>
                      <a:srcRect/>
                      <a:stretch>
                        <a:fillRect/>
                      </a:stretch>
                    </p:blipFill>
                    <p:spPr bwMode="auto">
                      <a:xfrm>
                        <a:off x="300038" y="4343400"/>
                        <a:ext cx="7477125"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5943600" y="5410200"/>
          <a:ext cx="2133600" cy="609600"/>
        </p:xfrm>
        <a:graphic>
          <a:graphicData uri="http://schemas.openxmlformats.org/presentationml/2006/ole">
            <mc:AlternateContent xmlns:mc="http://schemas.openxmlformats.org/markup-compatibility/2006">
              <mc:Choice xmlns:v="urn:schemas-microsoft-com:vml" Requires="v">
                <p:oleObj spid="_x0000_s1160" name="Equation" r:id="rId8" imgW="965160" imgH="241200" progId="Equation.3">
                  <p:embed/>
                </p:oleObj>
              </mc:Choice>
              <mc:Fallback>
                <p:oleObj name="Equation" r:id="rId8" imgW="965160" imgH="241200" progId="Equation.3">
                  <p:embed/>
                  <p:pic>
                    <p:nvPicPr>
                      <p:cNvPr id="512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5410200"/>
                        <a:ext cx="2133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72797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blinds(horizontal)">
                                      <p:cBhvr>
                                        <p:cTn id="7" dur="500"/>
                                        <p:tgtEl>
                                          <p:spTgt spid="51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6">
                                            <p:txEl>
                                              <p:pRg st="4" end="4"/>
                                            </p:txEl>
                                          </p:spTgt>
                                        </p:tgtEl>
                                        <p:attrNameLst>
                                          <p:attrName>style.visibility</p:attrName>
                                        </p:attrNameLst>
                                      </p:cBhvr>
                                      <p:to>
                                        <p:strVal val="visible"/>
                                      </p:to>
                                    </p:set>
                                    <p:animEffect transition="in" filter="blinds(horizontal)">
                                      <p:cBhvr>
                                        <p:cTn id="12" dur="500"/>
                                        <p:tgtEl>
                                          <p:spTgt spid="5126">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blinds(horizontal)">
                                      <p:cBhvr>
                                        <p:cTn id="17" dur="500"/>
                                        <p:tgtEl>
                                          <p:spTgt spid="51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126">
                                            <p:txEl>
                                              <p:pRg st="5" end="5"/>
                                            </p:txEl>
                                          </p:spTgt>
                                        </p:tgtEl>
                                        <p:attrNameLst>
                                          <p:attrName>style.visibility</p:attrName>
                                        </p:attrNameLst>
                                      </p:cBhvr>
                                      <p:to>
                                        <p:strVal val="visible"/>
                                      </p:to>
                                    </p:set>
                                    <p:animEffect transition="in" filter="blinds(horizontal)">
                                      <p:cBhvr>
                                        <p:cTn id="22" dur="500"/>
                                        <p:tgtEl>
                                          <p:spTgt spid="512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checkerboard(across)">
                                      <p:cBhvr>
                                        <p:cTn id="27" dur="500"/>
                                        <p:tgtEl>
                                          <p:spTgt spid="51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126">
                                            <p:txEl>
                                              <p:pRg st="8" end="8"/>
                                            </p:txEl>
                                          </p:spTgt>
                                        </p:tgtEl>
                                        <p:attrNameLst>
                                          <p:attrName>style.visibility</p:attrName>
                                        </p:attrNameLst>
                                      </p:cBhvr>
                                      <p:to>
                                        <p:strVal val="visible"/>
                                      </p:to>
                                    </p:set>
                                    <p:animEffect transition="in" filter="blinds(horizontal)">
                                      <p:cBhvr>
                                        <p:cTn id="32" dur="500"/>
                                        <p:tgtEl>
                                          <p:spTgt spid="5126">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blinds(horizontal)">
                                      <p:cBhvr>
                                        <p:cTn id="3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Dr. Rahul A. </a:t>
            </a:r>
            <a:r>
              <a:rPr lang="en-US" b="1" dirty="0" err="1" smtClean="0">
                <a:solidFill>
                  <a:srgbClr val="FF0000"/>
                </a:solidFill>
              </a:rPr>
              <a:t>Parsa</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Senior </a:t>
            </a:r>
            <a:r>
              <a:rPr lang="en-US" dirty="0"/>
              <a:t>Lecturer </a:t>
            </a:r>
            <a:r>
              <a:rPr lang="en-US" dirty="0" smtClean="0"/>
              <a:t>and Fellow of Des Moines Programs</a:t>
            </a:r>
            <a:endParaRPr lang="en-US" dirty="0"/>
          </a:p>
          <a:p>
            <a:pPr marL="0" indent="0">
              <a:buNone/>
            </a:pPr>
            <a:r>
              <a:rPr lang="en-US" b="1" dirty="0" smtClean="0"/>
              <a:t>Email</a:t>
            </a:r>
            <a:r>
              <a:rPr lang="en-US" b="1" dirty="0"/>
              <a:t>:</a:t>
            </a:r>
            <a:r>
              <a:rPr lang="en-US" dirty="0"/>
              <a:t> </a:t>
            </a:r>
            <a:r>
              <a:rPr lang="en-US" dirty="0">
                <a:hlinkClick r:id="rId3"/>
              </a:rPr>
              <a:t>raparsa@iastate.edu</a:t>
            </a:r>
            <a:endParaRPr lang="en-US" dirty="0"/>
          </a:p>
          <a:p>
            <a:pPr marL="0" indent="0">
              <a:buNone/>
            </a:pPr>
            <a:r>
              <a:rPr lang="en-US" b="1" dirty="0" smtClean="0"/>
              <a:t>Expertise</a:t>
            </a:r>
            <a:r>
              <a:rPr lang="en-US" dirty="0" smtClean="0"/>
              <a:t>:  Copulas, Statistics, Data </a:t>
            </a:r>
            <a:r>
              <a:rPr lang="en-US" dirty="0"/>
              <a:t>Analytics</a:t>
            </a:r>
          </a:p>
          <a:p>
            <a:endParaRPr lang="en-US" dirty="0"/>
          </a:p>
        </p:txBody>
      </p:sp>
    </p:spTree>
    <p:extLst>
      <p:ext uri="{BB962C8B-B14F-4D97-AF65-F5344CB8AC3E}">
        <p14:creationId xmlns:p14="http://schemas.microsoft.com/office/powerpoint/2010/main" val="2664740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758825"/>
          </a:xfrm>
        </p:spPr>
        <p:txBody>
          <a:bodyPr/>
          <a:lstStyle/>
          <a:p>
            <a:pPr>
              <a:defRPr/>
            </a:pPr>
            <a:r>
              <a:rPr lang="en-US" b="1" dirty="0" smtClean="0">
                <a:solidFill>
                  <a:srgbClr val="FF0000"/>
                </a:solidFill>
              </a:rPr>
              <a:t>Copula vs. Normal Density</a:t>
            </a:r>
            <a:endParaRPr lang="en-US" b="1" dirty="0">
              <a:solidFill>
                <a:srgbClr val="FF0000"/>
              </a:solidFill>
            </a:endParaRPr>
          </a:p>
        </p:txBody>
      </p:sp>
      <p:pic>
        <p:nvPicPr>
          <p:cNvPr id="31747" name="Content Placeholder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52400" y="1447800"/>
            <a:ext cx="4832350" cy="2819400"/>
          </a:xfrm>
        </p:spPr>
      </p:pic>
      <p:pic>
        <p:nvPicPr>
          <p:cNvPr id="31748"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47800"/>
            <a:ext cx="46974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5"/>
          <p:cNvSpPr txBox="1">
            <a:spLocks noChangeArrowheads="1"/>
          </p:cNvSpPr>
          <p:nvPr/>
        </p:nvSpPr>
        <p:spPr bwMode="auto">
          <a:xfrm>
            <a:off x="381000" y="44958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Bivariate Normal Copula with Beta and Gamma marginals</a:t>
            </a:r>
          </a:p>
        </p:txBody>
      </p:sp>
      <p:sp>
        <p:nvSpPr>
          <p:cNvPr id="31750" name="TextBox 6"/>
          <p:cNvSpPr txBox="1">
            <a:spLocks noChangeArrowheads="1"/>
          </p:cNvSpPr>
          <p:nvPr/>
        </p:nvSpPr>
        <p:spPr bwMode="auto">
          <a:xfrm>
            <a:off x="4876800" y="4495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Bivariate Normal Distribution</a:t>
            </a:r>
          </a:p>
        </p:txBody>
      </p:sp>
    </p:spTree>
    <p:extLst>
      <p:ext uri="{BB962C8B-B14F-4D97-AF65-F5344CB8AC3E}">
        <p14:creationId xmlns:p14="http://schemas.microsoft.com/office/powerpoint/2010/main" val="19654144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838200"/>
          </a:xfrm>
        </p:spPr>
        <p:txBody>
          <a:bodyPr/>
          <a:lstStyle/>
          <a:p>
            <a:pPr>
              <a:defRPr/>
            </a:pPr>
            <a:r>
              <a:rPr lang="en-US" b="1" dirty="0" smtClean="0">
                <a:solidFill>
                  <a:srgbClr val="FF0000"/>
                </a:solidFill>
              </a:rPr>
              <a:t>Copula vs. Normal</a:t>
            </a:r>
            <a:endParaRPr lang="en-US" b="1" dirty="0">
              <a:solidFill>
                <a:srgbClr val="FF0000"/>
              </a:solidFill>
            </a:endParaRPr>
          </a:p>
        </p:txBody>
      </p:sp>
      <p:pic>
        <p:nvPicPr>
          <p:cNvPr id="32771" name="Content Placeholder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 y="1600200"/>
            <a:ext cx="4110038" cy="2360613"/>
          </a:xfrm>
        </p:spPr>
      </p:pic>
      <p:pic>
        <p:nvPicPr>
          <p:cNvPr id="32772"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00200"/>
            <a:ext cx="4110038"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p:cNvSpPr txBox="1">
            <a:spLocks noChangeArrowheads="1"/>
          </p:cNvSpPr>
          <p:nvPr/>
        </p:nvSpPr>
        <p:spPr bwMode="auto">
          <a:xfrm>
            <a:off x="381000" y="4114800"/>
            <a:ext cx="373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Contour plot of the Bivariate Normal Copula with Beta and Gamma marginals</a:t>
            </a:r>
          </a:p>
        </p:txBody>
      </p:sp>
      <p:sp>
        <p:nvSpPr>
          <p:cNvPr id="32774" name="TextBox 6"/>
          <p:cNvSpPr txBox="1">
            <a:spLocks noChangeArrowheads="1"/>
          </p:cNvSpPr>
          <p:nvPr/>
        </p:nvSpPr>
        <p:spPr bwMode="auto">
          <a:xfrm>
            <a:off x="4495800" y="40386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Contour plot of the Bivariate Normal Distribution</a:t>
            </a:r>
          </a:p>
        </p:txBody>
      </p:sp>
    </p:spTree>
    <p:extLst>
      <p:ext uri="{BB962C8B-B14F-4D97-AF65-F5344CB8AC3E}">
        <p14:creationId xmlns:p14="http://schemas.microsoft.com/office/powerpoint/2010/main" val="3322083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solidFill>
                  <a:srgbClr val="FF0000"/>
                </a:solidFill>
              </a:rPr>
              <a:t>Conditional Distribution in </a:t>
            </a:r>
            <a:br>
              <a:rPr lang="en-US" b="1" dirty="0" smtClean="0">
                <a:solidFill>
                  <a:srgbClr val="FF0000"/>
                </a:solidFill>
              </a:rPr>
            </a:br>
            <a:r>
              <a:rPr lang="en-US" b="1" dirty="0" smtClean="0">
                <a:solidFill>
                  <a:srgbClr val="FF0000"/>
                </a:solidFill>
              </a:rPr>
              <a:t>MVN Copula</a:t>
            </a:r>
            <a:endParaRPr lang="en-US" b="1" dirty="0">
              <a:solidFill>
                <a:srgbClr val="FF0000"/>
              </a:solidFill>
            </a:endParaRPr>
          </a:p>
        </p:txBody>
      </p:sp>
      <p:sp>
        <p:nvSpPr>
          <p:cNvPr id="6150" name="Content Placeholder 2"/>
          <p:cNvSpPr>
            <a:spLocks noGrp="1"/>
          </p:cNvSpPr>
          <p:nvPr>
            <p:ph sz="quarter" idx="1"/>
          </p:nvPr>
        </p:nvSpPr>
        <p:spPr>
          <a:xfrm>
            <a:off x="301625" y="1527175"/>
            <a:ext cx="8504238" cy="4572000"/>
          </a:xfrm>
        </p:spPr>
        <p:txBody>
          <a:bodyPr/>
          <a:lstStyle/>
          <a:p>
            <a:pPr eaLnBrk="1" hangingPunct="1"/>
            <a:r>
              <a:rPr lang="en-US" altLang="en-US" dirty="0" smtClean="0"/>
              <a:t>The conditional distribution of y given x</a:t>
            </a:r>
            <a:r>
              <a:rPr lang="en-US" altLang="en-US" baseline="-25000" dirty="0" smtClean="0"/>
              <a:t>1</a:t>
            </a:r>
            <a:r>
              <a:rPr lang="en-US" altLang="en-US" dirty="0" smtClean="0"/>
              <a:t> ….x</a:t>
            </a:r>
            <a:r>
              <a:rPr lang="en-US" altLang="en-US" baseline="-25000" dirty="0" smtClean="0"/>
              <a:t>n-1</a:t>
            </a:r>
            <a:r>
              <a:rPr lang="en-US" altLang="en-US" dirty="0" smtClean="0"/>
              <a:t> is</a:t>
            </a:r>
          </a:p>
          <a:p>
            <a:pPr eaLnBrk="1" hangingPunct="1"/>
            <a:endParaRPr lang="en-US" altLang="en-US" dirty="0" smtClean="0"/>
          </a:p>
          <a:p>
            <a:pPr eaLnBrk="1" hangingPunct="1"/>
            <a:endParaRPr lang="en-US" altLang="en-US" dirty="0" smtClean="0"/>
          </a:p>
          <a:p>
            <a:pPr eaLnBrk="1" hangingPunct="1">
              <a:buFont typeface="Wingdings 2" panose="05020102010507070707" pitchFamily="18" charset="2"/>
              <a:buNone/>
            </a:pPr>
            <a:endParaRPr lang="en-US" altLang="en-US" dirty="0" smtClean="0"/>
          </a:p>
          <a:p>
            <a:pPr eaLnBrk="1" hangingPunct="1">
              <a:buFont typeface="Wingdings 2" panose="05020102010507070707" pitchFamily="18" charset="2"/>
              <a:buNone/>
            </a:pPr>
            <a:endParaRPr lang="en-US" altLang="en-US" dirty="0" smtClean="0"/>
          </a:p>
          <a:p>
            <a:pPr eaLnBrk="1" hangingPunct="1">
              <a:buFont typeface="Wingdings 2" panose="05020102010507070707" pitchFamily="18" charset="2"/>
              <a:buNone/>
            </a:pPr>
            <a:r>
              <a:rPr lang="en-US" altLang="en-US" dirty="0" smtClean="0"/>
              <a:t>Where </a:t>
            </a:r>
          </a:p>
        </p:txBody>
      </p:sp>
      <p:graphicFrame>
        <p:nvGraphicFramePr>
          <p:cNvPr id="6146" name="Object 2"/>
          <p:cNvGraphicFramePr>
            <a:graphicFrameLocks noChangeAspect="1"/>
          </p:cNvGraphicFramePr>
          <p:nvPr>
            <p:extLst>
              <p:ext uri="{D42A27DB-BD31-4B8C-83A1-F6EECF244321}">
                <p14:modId xmlns:p14="http://schemas.microsoft.com/office/powerpoint/2010/main" val="2404641313"/>
              </p:ext>
            </p:extLst>
          </p:nvPr>
        </p:nvGraphicFramePr>
        <p:xfrm>
          <a:off x="301625" y="3104508"/>
          <a:ext cx="7940675" cy="838200"/>
        </p:xfrm>
        <a:graphic>
          <a:graphicData uri="http://schemas.openxmlformats.org/presentationml/2006/ole">
            <mc:AlternateContent xmlns:mc="http://schemas.openxmlformats.org/markup-compatibility/2006">
              <mc:Choice xmlns:v="urn:schemas-microsoft-com:vml" Requires="v">
                <p:oleObj spid="_x0000_s2185" name="Equation" r:id="rId4" imgW="5600520" imgH="507960" progId="Equation.3">
                  <p:embed/>
                </p:oleObj>
              </mc:Choice>
              <mc:Fallback>
                <p:oleObj name="Equation" r:id="rId4" imgW="5600520" imgH="507960" progId="Equation.3">
                  <p:embed/>
                  <p:pic>
                    <p:nvPicPr>
                      <p:cNvPr id="6146" name="Object 2"/>
                      <p:cNvPicPr>
                        <a:picLocks noChangeAspect="1" noChangeArrowheads="1"/>
                      </p:cNvPicPr>
                      <p:nvPr/>
                    </p:nvPicPr>
                    <p:blipFill>
                      <a:blip r:embed="rId5"/>
                      <a:srcRect/>
                      <a:stretch>
                        <a:fillRect/>
                      </a:stretch>
                    </p:blipFill>
                    <p:spPr bwMode="auto">
                      <a:xfrm>
                        <a:off x="301625" y="3104508"/>
                        <a:ext cx="7940675"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extLst>
              <p:ext uri="{D42A27DB-BD31-4B8C-83A1-F6EECF244321}">
                <p14:modId xmlns:p14="http://schemas.microsoft.com/office/powerpoint/2010/main" val="129093360"/>
              </p:ext>
            </p:extLst>
          </p:nvPr>
        </p:nvGraphicFramePr>
        <p:xfrm>
          <a:off x="1752600" y="4953000"/>
          <a:ext cx="2590800" cy="609600"/>
        </p:xfrm>
        <a:graphic>
          <a:graphicData uri="http://schemas.openxmlformats.org/presentationml/2006/ole">
            <mc:AlternateContent xmlns:mc="http://schemas.openxmlformats.org/markup-compatibility/2006">
              <mc:Choice xmlns:v="urn:schemas-microsoft-com:vml" Requires="v">
                <p:oleObj spid="_x0000_s2186" name="Equation" r:id="rId6" imgW="1054080" imgH="228600" progId="Equation.3">
                  <p:embed/>
                </p:oleObj>
              </mc:Choice>
              <mc:Fallback>
                <p:oleObj name="Equation" r:id="rId6" imgW="1054080" imgH="228600" progId="Equation.3">
                  <p:embed/>
                  <p:pic>
                    <p:nvPicPr>
                      <p:cNvPr id="614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953000"/>
                        <a:ext cx="2590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749887104"/>
              </p:ext>
            </p:extLst>
          </p:nvPr>
        </p:nvGraphicFramePr>
        <p:xfrm>
          <a:off x="5199580" y="4724400"/>
          <a:ext cx="2209800" cy="1066800"/>
        </p:xfrm>
        <a:graphic>
          <a:graphicData uri="http://schemas.openxmlformats.org/presentationml/2006/ole">
            <mc:AlternateContent xmlns:mc="http://schemas.openxmlformats.org/markup-compatibility/2006">
              <mc:Choice xmlns:v="urn:schemas-microsoft-com:vml" Requires="v">
                <p:oleObj spid="_x0000_s2187" name="Equation" r:id="rId8" imgW="888840" imgH="457200" progId="Equation.3">
                  <p:embed/>
                </p:oleObj>
              </mc:Choice>
              <mc:Fallback>
                <p:oleObj name="Equation" r:id="rId8" imgW="888840" imgH="457200" progId="Equation.3">
                  <p:embed/>
                  <p:pic>
                    <p:nvPicPr>
                      <p:cNvPr id="614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9580" y="4724400"/>
                        <a:ext cx="22098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03204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blinds(horizontal)">
                                      <p:cBhvr>
                                        <p:cTn id="7" dur="500"/>
                                        <p:tgtEl>
                                          <p:spTgt spid="61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150">
                                            <p:txEl>
                                              <p:pRg st="5" end="5"/>
                                            </p:txEl>
                                          </p:spTgt>
                                        </p:tgtEl>
                                        <p:attrNameLst>
                                          <p:attrName>style.visibility</p:attrName>
                                        </p:attrNameLst>
                                      </p:cBhvr>
                                      <p:to>
                                        <p:strVal val="visible"/>
                                      </p:to>
                                    </p:set>
                                    <p:animEffect transition="in" filter="blinds(horizontal)">
                                      <p:cBhvr>
                                        <p:cTn id="18" dur="500"/>
                                        <p:tgtEl>
                                          <p:spTgt spid="6150">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box(in)">
                                      <p:cBhvr>
                                        <p:cTn id="23" dur="500"/>
                                        <p:tgtEl>
                                          <p:spTgt spid="61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checkerboard(across)">
                                      <p:cBhvr>
                                        <p:cTn id="2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Naïve Bayes Equation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C</a:t>
                </a:r>
                <a:r>
                  <a:rPr lang="en-US" baseline="-25000" dirty="0" smtClean="0"/>
                  <a:t>0</a:t>
                </a:r>
                <a:r>
                  <a:rPr lang="en-US" dirty="0" smtClean="0"/>
                  <a:t>=Cyber Attack and C</a:t>
                </a:r>
                <a:r>
                  <a:rPr lang="en-US" baseline="-25000" dirty="0" smtClean="0"/>
                  <a:t>1</a:t>
                </a:r>
                <a:r>
                  <a:rPr lang="en-US" dirty="0" smtClean="0"/>
                  <a:t>=no Attack</a:t>
                </a:r>
              </a:p>
              <a:p>
                <a:endParaRPr lang="en-US" dirty="0"/>
              </a:p>
              <a:p>
                <a:r>
                  <a:rPr lang="en-US" dirty="0" smtClean="0"/>
                  <a:t>P(c</a:t>
                </a:r>
                <a:r>
                  <a:rPr lang="en-US" baseline="-25000" dirty="0" smtClean="0"/>
                  <a:t>0</a:t>
                </a:r>
                <a:r>
                  <a:rPr lang="en-US" dirty="0" smtClean="0"/>
                  <a:t>|Y,X)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r>
                          <a:rPr lang="en-US" b="0" i="1" smtClean="0">
                            <a:latin typeface="Cambria Math" panose="02040503050406030204" pitchFamily="18" charset="0"/>
                          </a:rPr>
                          <m:t>)</m:t>
                        </m:r>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e>
                        </m:d>
                      </m:den>
                    </m:f>
                  </m:oMath>
                </a14:m>
                <a:endParaRPr lang="en-US" b="0" dirty="0" smtClean="0"/>
              </a:p>
              <a:p>
                <a:r>
                  <a:rPr lang="en-US" dirty="0" smtClean="0"/>
                  <a:t>How do we estimate P(Y,X)???</a:t>
                </a:r>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04" t="-1887"/>
                </a:stretch>
              </a:blipFill>
            </p:spPr>
            <p:txBody>
              <a:bodyPr/>
              <a:lstStyle/>
              <a:p>
                <a:r>
                  <a:rPr lang="en-US">
                    <a:noFill/>
                  </a:rPr>
                  <a:t> </a:t>
                </a:r>
              </a:p>
            </p:txBody>
          </p:sp>
        </mc:Fallback>
      </mc:AlternateContent>
    </p:spTree>
    <p:extLst>
      <p:ext uri="{BB962C8B-B14F-4D97-AF65-F5344CB8AC3E}">
        <p14:creationId xmlns:p14="http://schemas.microsoft.com/office/powerpoint/2010/main" val="1329596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Evidence of Lift</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0" i="1" dirty="0" smtClean="0">
                    <a:latin typeface="Cambria Math" panose="02040503050406030204" pitchFamily="18" charset="0"/>
                  </a:rPr>
                  <a:t>P(</a:t>
                </a:r>
                <a:r>
                  <a:rPr lang="en-US" b="0" i="1" dirty="0" err="1" smtClean="0">
                    <a:latin typeface="Cambria Math" panose="02040503050406030204" pitchFamily="18" charset="0"/>
                  </a:rPr>
                  <a:t>y,X</a:t>
                </a:r>
                <a:r>
                  <a:rPr lang="en-US" b="0" i="1" dirty="0" smtClean="0">
                    <a:latin typeface="Cambria Math" panose="02040503050406030204" pitchFamily="18" charset="0"/>
                  </a:rPr>
                  <a:t>) = p(y)*p(x</a:t>
                </a:r>
                <a:r>
                  <a:rPr lang="en-US" b="0" i="1" baseline="-25000" dirty="0" smtClean="0">
                    <a:latin typeface="Cambria Math" panose="02040503050406030204" pitchFamily="18" charset="0"/>
                  </a:rPr>
                  <a:t>1</a:t>
                </a:r>
                <a:r>
                  <a:rPr lang="en-US" b="0" i="1" dirty="0" smtClean="0">
                    <a:latin typeface="Cambria Math" panose="02040503050406030204" pitchFamily="18" charset="0"/>
                  </a:rPr>
                  <a:t>)*…..*p(</a:t>
                </a:r>
                <a:r>
                  <a:rPr lang="en-US" i="1" dirty="0" err="1" smtClean="0">
                    <a:latin typeface="Cambria Math" panose="02040503050406030204" pitchFamily="18" charset="0"/>
                  </a:rPr>
                  <a:t>x</a:t>
                </a:r>
                <a:r>
                  <a:rPr lang="en-US" b="0" i="1" baseline="-25000" dirty="0" err="1" smtClean="0">
                    <a:latin typeface="Cambria Math" panose="02040503050406030204" pitchFamily="18" charset="0"/>
                  </a:rPr>
                  <a:t>k</a:t>
                </a:r>
                <a:r>
                  <a:rPr lang="en-US" b="0" i="1" dirty="0" smtClean="0">
                    <a:latin typeface="Cambria Math" panose="02040503050406030204" pitchFamily="18" charset="0"/>
                  </a:rPr>
                  <a:t>)</a:t>
                </a:r>
              </a:p>
              <a:p>
                <a:r>
                  <a:rPr lang="en-US" b="0" dirty="0" smtClean="0"/>
                  <a:t>P</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e>
                      <m:e>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e>
                        </m:d>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0</m:t>
                            </m:r>
                          </m:sub>
                        </m:sSub>
                        <m:r>
                          <a:rPr lang="en-US" b="0" i="1" smtClean="0">
                            <a:latin typeface="Cambria Math" panose="02040503050406030204" pitchFamily="18" charset="0"/>
                          </a:rPr>
                          <m:t>)</m:t>
                        </m:r>
                      </m:num>
                      <m:den>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e>
                        </m:d>
                      </m:den>
                    </m:f>
                  </m:oMath>
                </a14:m>
                <a:endParaRPr lang="en-US" b="0" dirty="0" smtClean="0"/>
              </a:p>
              <a:p>
                <a:r>
                  <a:rPr lang="en-US" b="0" dirty="0" smtClean="0"/>
                  <a:t>P(c</a:t>
                </a:r>
                <a:r>
                  <a:rPr lang="en-US" b="0" baseline="-25000" dirty="0" smtClean="0"/>
                  <a:t>0</a:t>
                </a:r>
                <a:r>
                  <a:rPr lang="en-US" b="0" dirty="0" smtClean="0"/>
                  <a:t>|Y,X)=p(c</a:t>
                </a:r>
                <a:r>
                  <a:rPr lang="en-US" b="0" baseline="-25000" dirty="0" smtClean="0"/>
                  <a:t>0</a:t>
                </a:r>
                <a:r>
                  <a:rPr lang="en-US" b="0" dirty="0" smtClean="0"/>
                  <a:t> )*lift(y)*….*lift(</a:t>
                </a:r>
                <a:r>
                  <a:rPr lang="en-US" dirty="0" err="1"/>
                  <a:t>x</a:t>
                </a:r>
                <a:r>
                  <a:rPr lang="en-US" b="0" baseline="-25000" dirty="0" err="1" smtClean="0"/>
                  <a:t>k</a:t>
                </a:r>
                <a:r>
                  <a:rPr lang="en-US" b="0" dirty="0" smtClean="0"/>
                  <a:t>)</a:t>
                </a:r>
              </a:p>
              <a:p>
                <a:r>
                  <a:rPr lang="en-US" dirty="0" smtClean="0"/>
                  <a:t>Where</a:t>
                </a:r>
              </a:p>
              <a:p>
                <a:pPr lvl="1"/>
                <a:r>
                  <a:rPr lang="en-US" dirty="0" smtClean="0"/>
                  <a:t>Lift(x) = p(</a:t>
                </a:r>
                <a:r>
                  <a:rPr lang="en-US" dirty="0" err="1" smtClean="0"/>
                  <a:t>x|c</a:t>
                </a:r>
                <a:r>
                  <a:rPr lang="en-US" dirty="0" smtClean="0"/>
                  <a:t>) / P(x)</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2736022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Estimating the Loss</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Given the Probability of an attack, p:</a:t>
            </a:r>
          </a:p>
          <a:p>
            <a:pPr lvl="1"/>
            <a:r>
              <a:rPr lang="en-US" dirty="0" smtClean="0"/>
              <a:t>we will assume that an organization has N records. </a:t>
            </a:r>
          </a:p>
          <a:p>
            <a:pPr lvl="1"/>
            <a:r>
              <a:rPr lang="en-US" dirty="0" smtClean="0"/>
              <a:t>If a record is breached, the loss is given by U</a:t>
            </a:r>
          </a:p>
          <a:p>
            <a:r>
              <a:rPr lang="en-US" dirty="0" smtClean="0"/>
              <a:t>Let n = # of Records breached</a:t>
            </a:r>
          </a:p>
          <a:p>
            <a:r>
              <a:rPr lang="en-US" dirty="0" smtClean="0"/>
              <a:t>n~ Bin(N, p)</a:t>
            </a:r>
          </a:p>
          <a:p>
            <a:r>
              <a:rPr lang="en-US" dirty="0" smtClean="0"/>
              <a:t>Let U ~ f(u)</a:t>
            </a:r>
          </a:p>
          <a:p>
            <a:r>
              <a:rPr lang="en-US" dirty="0" smtClean="0"/>
              <a:t>E(Total Loss) = E(n) * E(U)</a:t>
            </a:r>
          </a:p>
          <a:p>
            <a:r>
              <a:rPr lang="en-US" dirty="0" err="1" smtClean="0"/>
              <a:t>Var</a:t>
            </a:r>
            <a:r>
              <a:rPr lang="en-US" dirty="0" smtClean="0"/>
              <a:t>(Total Loss) = E(n)*</a:t>
            </a:r>
            <a:r>
              <a:rPr lang="en-US" dirty="0" err="1" smtClean="0"/>
              <a:t>Var</a:t>
            </a:r>
            <a:r>
              <a:rPr lang="en-US" dirty="0" smtClean="0"/>
              <a:t>(u)+</a:t>
            </a:r>
            <a:r>
              <a:rPr lang="en-US" dirty="0" err="1" smtClean="0"/>
              <a:t>Var</a:t>
            </a:r>
            <a:r>
              <a:rPr lang="en-US" dirty="0" smtClean="0"/>
              <a:t>(n)*E(U)</a:t>
            </a:r>
            <a:r>
              <a:rPr lang="en-US" baseline="30000" dirty="0" smtClean="0"/>
              <a:t>2</a:t>
            </a:r>
            <a:endParaRPr lang="en-US" baseline="30000" dirty="0"/>
          </a:p>
        </p:txBody>
      </p:sp>
    </p:spTree>
    <p:extLst>
      <p:ext uri="{BB962C8B-B14F-4D97-AF65-F5344CB8AC3E}">
        <p14:creationId xmlns:p14="http://schemas.microsoft.com/office/powerpoint/2010/main" val="35012674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Example</a:t>
            </a: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b="1" dirty="0" smtClean="0">
                    <a:solidFill>
                      <a:srgbClr val="FF0000"/>
                    </a:solidFill>
                  </a:rPr>
                  <a:t>Three variables were generated</a:t>
                </a:r>
              </a:p>
              <a:p>
                <a:pPr lvl="1"/>
                <a:r>
                  <a:rPr lang="en-US" dirty="0" smtClean="0"/>
                  <a:t>X1 – Pareto (Theta = 100, Alpha = 3)</a:t>
                </a:r>
              </a:p>
              <a:p>
                <a:pPr lvl="1"/>
                <a:r>
                  <a:rPr lang="en-US" dirty="0" smtClean="0"/>
                  <a:t>X2 – Pareto (Theta = 300, Alpha = 4)</a:t>
                </a:r>
              </a:p>
              <a:p>
                <a:pPr lvl="1"/>
                <a:r>
                  <a:rPr lang="en-US" dirty="0" smtClean="0"/>
                  <a:t>Y – Gamma (Theta = 100, Alpha = 3)</a:t>
                </a:r>
              </a:p>
              <a:p>
                <a:pPr marL="457200" lvl="1" indent="0">
                  <a:buNone/>
                </a:pPr>
                <a:r>
                  <a:rPr lang="en-US" b="1" dirty="0" smtClean="0">
                    <a:solidFill>
                      <a:srgbClr val="FF0000"/>
                    </a:solidFill>
                  </a:rPr>
                  <a:t>Correlation Matrix:</a:t>
                </a: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0.7</m:t>
                                </m:r>
                              </m:e>
                              <m:e>
                                <m:r>
                                  <a:rPr lang="en-US" i="1">
                                    <a:latin typeface="Cambria Math" panose="02040503050406030204" pitchFamily="18" charset="0"/>
                                  </a:rPr>
                                  <m:t>0.7</m:t>
                                </m:r>
                              </m:e>
                            </m:mr>
                            <m:mr>
                              <m:e>
                                <m:r>
                                  <a:rPr lang="en-US" i="1">
                                    <a:latin typeface="Cambria Math" panose="02040503050406030204" pitchFamily="18" charset="0"/>
                                  </a:rPr>
                                  <m:t> 0.7</m:t>
                                </m:r>
                              </m:e>
                              <m:e>
                                <m:r>
                                  <a:rPr lang="en-US" i="1">
                                    <a:latin typeface="Cambria Math" panose="02040503050406030204" pitchFamily="18" charset="0"/>
                                  </a:rPr>
                                  <m:t>1</m:t>
                                </m:r>
                              </m:e>
                              <m:e>
                                <m:r>
                                  <a:rPr lang="en-US" i="1">
                                    <a:latin typeface="Cambria Math" panose="02040503050406030204" pitchFamily="18" charset="0"/>
                                  </a:rPr>
                                  <m:t>0.7</m:t>
                                </m:r>
                              </m:e>
                            </m:mr>
                            <m:mr>
                              <m:e>
                                <m:r>
                                  <a:rPr lang="en-US" i="1">
                                    <a:latin typeface="Cambria Math" panose="02040503050406030204" pitchFamily="18" charset="0"/>
                                  </a:rPr>
                                  <m:t>0.7</m:t>
                                </m:r>
                              </m:e>
                              <m:e>
                                <m:r>
                                  <a:rPr lang="en-US" i="1">
                                    <a:latin typeface="Cambria Math" panose="02040503050406030204" pitchFamily="18" charset="0"/>
                                  </a:rPr>
                                  <m:t>0.7</m:t>
                                </m:r>
                              </m:e>
                              <m:e>
                                <m:r>
                                  <a:rPr lang="en-US" i="1">
                                    <a:latin typeface="Cambria Math" panose="02040503050406030204" pitchFamily="18" charset="0"/>
                                  </a:rPr>
                                  <m:t>1</m:t>
                                </m:r>
                              </m:e>
                            </m:mr>
                          </m:m>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887"/>
                </a:stretch>
              </a:blipFill>
            </p:spPr>
            <p:txBody>
              <a:bodyPr/>
              <a:lstStyle/>
              <a:p>
                <a:r>
                  <a:rPr lang="en-US">
                    <a:noFill/>
                  </a:rPr>
                  <a:t> </a:t>
                </a:r>
              </a:p>
            </p:txBody>
          </p:sp>
        </mc:Fallback>
      </mc:AlternateContent>
    </p:spTree>
    <p:extLst>
      <p:ext uri="{BB962C8B-B14F-4D97-AF65-F5344CB8AC3E}">
        <p14:creationId xmlns:p14="http://schemas.microsoft.com/office/powerpoint/2010/main" val="1456567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MLE’s</a:t>
            </a:r>
            <a:r>
              <a:rPr lang="en-US" dirty="0" smtClean="0"/>
              <a:t>	</a:t>
            </a:r>
            <a:endParaRPr lang="en-US" dirty="0"/>
          </a:p>
        </p:txBody>
      </p:sp>
      <p:sp>
        <p:nvSpPr>
          <p:cNvPr id="3" name="Content Placeholder 2"/>
          <p:cNvSpPr>
            <a:spLocks noGrp="1"/>
          </p:cNvSpPr>
          <p:nvPr>
            <p:ph idx="1"/>
          </p:nvPr>
        </p:nvSpPr>
        <p:spPr>
          <a:xfrm>
            <a:off x="457200" y="1499839"/>
            <a:ext cx="8229600" cy="4525963"/>
          </a:xfrm>
        </p:spPr>
        <p:txBody>
          <a:bodyPr/>
          <a:lstStyle/>
          <a:p>
            <a:r>
              <a:rPr lang="en-US" dirty="0" smtClean="0"/>
              <a:t>X1:  Alpha = 3.44, Theta = 161.11</a:t>
            </a:r>
          </a:p>
          <a:p>
            <a:r>
              <a:rPr lang="en-US" dirty="0" smtClean="0"/>
              <a:t>X2:  Alpha = 1.04, Theta = 112</a:t>
            </a:r>
          </a:p>
          <a:p>
            <a:r>
              <a:rPr lang="en-US" dirty="0" smtClean="0"/>
              <a:t>Y:  Alpha = 3076, Theta = 85.93</a:t>
            </a:r>
          </a:p>
          <a:p>
            <a:r>
              <a:rPr lang="en-US" dirty="0" smtClean="0"/>
              <a:t>R:</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1616959"/>
              </p:ext>
            </p:extLst>
          </p:nvPr>
        </p:nvGraphicFramePr>
        <p:xfrm>
          <a:off x="1360448" y="3762820"/>
          <a:ext cx="6155476" cy="1857856"/>
        </p:xfrm>
        <a:graphic>
          <a:graphicData uri="http://schemas.openxmlformats.org/drawingml/2006/table">
            <a:tbl>
              <a:tblPr>
                <a:tableStyleId>{5C22544A-7EE6-4342-B048-85BDC9FD1C3A}</a:tableStyleId>
              </a:tblPr>
              <a:tblGrid>
                <a:gridCol w="1790551">
                  <a:extLst>
                    <a:ext uri="{9D8B030D-6E8A-4147-A177-3AD203B41FA5}">
                      <a16:colId xmlns:a16="http://schemas.microsoft.com/office/drawing/2014/main" val="1704487882"/>
                    </a:ext>
                  </a:extLst>
                </a:gridCol>
                <a:gridCol w="1790551">
                  <a:extLst>
                    <a:ext uri="{9D8B030D-6E8A-4147-A177-3AD203B41FA5}">
                      <a16:colId xmlns:a16="http://schemas.microsoft.com/office/drawing/2014/main" val="2321409650"/>
                    </a:ext>
                  </a:extLst>
                </a:gridCol>
                <a:gridCol w="2574374">
                  <a:extLst>
                    <a:ext uri="{9D8B030D-6E8A-4147-A177-3AD203B41FA5}">
                      <a16:colId xmlns:a16="http://schemas.microsoft.com/office/drawing/2014/main" val="3594790187"/>
                    </a:ext>
                  </a:extLst>
                </a:gridCol>
              </a:tblGrid>
              <a:tr h="283863">
                <a:tc>
                  <a:txBody>
                    <a:bodyPr/>
                    <a:lstStyle/>
                    <a:p>
                      <a:pPr algn="ctr" fontAlgn="t"/>
                      <a:r>
                        <a:rPr lang="en-US" sz="1800" b="1" u="none" strike="noStrike" dirty="0">
                          <a:solidFill>
                            <a:srgbClr val="FF0000"/>
                          </a:solidFill>
                          <a:effectLst/>
                        </a:rPr>
                        <a:t>R</a:t>
                      </a:r>
                      <a:endParaRPr lang="en-US" sz="1800" b="1" i="0" u="none" strike="noStrike" dirty="0">
                        <a:solidFill>
                          <a:srgbClr val="FF0000"/>
                        </a:solidFill>
                        <a:effectLst/>
                        <a:latin typeface="Trebuchet MS" panose="020B0603020202020204" pitchFamily="34" charset="0"/>
                      </a:endParaRPr>
                    </a:p>
                  </a:txBody>
                  <a:tcPr marL="6350" marR="6350" marT="6350" marB="0"/>
                </a:tc>
                <a:tc gridSpan="2">
                  <a:txBody>
                    <a:bodyPr/>
                    <a:lstStyle/>
                    <a:p>
                      <a:pPr algn="ctr" fontAlgn="t"/>
                      <a:r>
                        <a:rPr lang="en-US" sz="1100" u="none" strike="noStrike">
                          <a:effectLst/>
                        </a:rPr>
                        <a:t> </a:t>
                      </a:r>
                      <a:endParaRPr lang="en-US" sz="1100" b="1" i="0" u="none" strike="noStrike">
                        <a:solidFill>
                          <a:srgbClr val="31035E"/>
                        </a:solidFill>
                        <a:effectLst/>
                        <a:latin typeface="Trebuchet MS" panose="020B0603020202020204" pitchFamily="34" charset="0"/>
                      </a:endParaRPr>
                    </a:p>
                  </a:txBody>
                  <a:tcPr marL="6350" marR="6350" marT="6350" marB="0"/>
                </a:tc>
                <a:tc hMerge="1">
                  <a:txBody>
                    <a:bodyPr/>
                    <a:lstStyle/>
                    <a:p>
                      <a:endParaRPr lang="en-US"/>
                    </a:p>
                  </a:txBody>
                  <a:tcPr/>
                </a:tc>
                <a:extLst>
                  <a:ext uri="{0D108BD9-81ED-4DB2-BD59-A6C34878D82A}">
                    <a16:rowId xmlns:a16="http://schemas.microsoft.com/office/drawing/2014/main" val="1930516472"/>
                  </a:ext>
                </a:extLst>
              </a:tr>
              <a:tr h="585933">
                <a:tc>
                  <a:txBody>
                    <a:bodyPr/>
                    <a:lstStyle/>
                    <a:p>
                      <a:pPr algn="ctr" fontAlgn="t"/>
                      <a:r>
                        <a:rPr lang="en-US" sz="3200" u="none" strike="noStrike" dirty="0">
                          <a:effectLst/>
                        </a:rPr>
                        <a:t>1.000</a:t>
                      </a:r>
                      <a:endParaRPr lang="en-US" sz="3200" b="0"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3200" u="none" strike="noStrike" dirty="0">
                          <a:effectLst/>
                        </a:rPr>
                        <a:t>0.711</a:t>
                      </a:r>
                      <a:endParaRPr lang="en-US" sz="3200" b="0"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3200" u="none" strike="noStrike" dirty="0">
                          <a:effectLst/>
                        </a:rPr>
                        <a:t>0.699</a:t>
                      </a:r>
                      <a:endParaRPr lang="en-US" sz="3200" b="0"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3794933300"/>
                  </a:ext>
                </a:extLst>
              </a:tr>
              <a:tr h="422192">
                <a:tc>
                  <a:txBody>
                    <a:bodyPr/>
                    <a:lstStyle/>
                    <a:p>
                      <a:pPr algn="ctr" fontAlgn="t"/>
                      <a:r>
                        <a:rPr lang="en-US" sz="3200" u="none" strike="noStrike">
                          <a:effectLst/>
                        </a:rPr>
                        <a:t>0.711</a:t>
                      </a:r>
                      <a:endParaRPr lang="en-US" sz="3200" b="0"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3200" u="none" strike="noStrike" dirty="0">
                          <a:effectLst/>
                        </a:rPr>
                        <a:t>1.000</a:t>
                      </a:r>
                      <a:endParaRPr lang="en-US" sz="3200" b="0"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3200" u="none" strike="noStrike" dirty="0">
                          <a:effectLst/>
                        </a:rPr>
                        <a:t>0.713</a:t>
                      </a:r>
                      <a:endParaRPr lang="en-US" sz="3200" b="0"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1231964182"/>
                  </a:ext>
                </a:extLst>
              </a:tr>
              <a:tr h="422192">
                <a:tc>
                  <a:txBody>
                    <a:bodyPr/>
                    <a:lstStyle/>
                    <a:p>
                      <a:pPr algn="ctr" fontAlgn="t"/>
                      <a:r>
                        <a:rPr lang="en-US" sz="3200" u="none" strike="noStrike">
                          <a:effectLst/>
                        </a:rPr>
                        <a:t>0.699</a:t>
                      </a:r>
                      <a:endParaRPr lang="en-US" sz="3200" b="0"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3200" u="none" strike="noStrike">
                          <a:effectLst/>
                        </a:rPr>
                        <a:t>0.713</a:t>
                      </a:r>
                      <a:endParaRPr lang="en-US" sz="3200" b="0"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3200" u="none" strike="noStrike" dirty="0">
                          <a:effectLst/>
                        </a:rPr>
                        <a:t>1.000</a:t>
                      </a:r>
                      <a:endParaRPr lang="en-US" sz="3200" b="0"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3183202452"/>
                  </a:ext>
                </a:extLst>
              </a:tr>
            </a:tbl>
          </a:graphicData>
        </a:graphic>
      </p:graphicFrame>
    </p:spTree>
    <p:extLst>
      <p:ext uri="{BB962C8B-B14F-4D97-AF65-F5344CB8AC3E}">
        <p14:creationId xmlns:p14="http://schemas.microsoft.com/office/powerpoint/2010/main" val="4224055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Probabilities</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1834463"/>
              </p:ext>
            </p:extLst>
          </p:nvPr>
        </p:nvGraphicFramePr>
        <p:xfrm>
          <a:off x="1427356" y="1717287"/>
          <a:ext cx="6255835" cy="4148255"/>
        </p:xfrm>
        <a:graphic>
          <a:graphicData uri="http://schemas.openxmlformats.org/drawingml/2006/table">
            <a:tbl>
              <a:tblPr>
                <a:tableStyleId>{5C22544A-7EE6-4342-B048-85BDC9FD1C3A}</a:tableStyleId>
              </a:tblPr>
              <a:tblGrid>
                <a:gridCol w="1436747">
                  <a:extLst>
                    <a:ext uri="{9D8B030D-6E8A-4147-A177-3AD203B41FA5}">
                      <a16:colId xmlns:a16="http://schemas.microsoft.com/office/drawing/2014/main" val="637330586"/>
                    </a:ext>
                  </a:extLst>
                </a:gridCol>
                <a:gridCol w="1436747">
                  <a:extLst>
                    <a:ext uri="{9D8B030D-6E8A-4147-A177-3AD203B41FA5}">
                      <a16:colId xmlns:a16="http://schemas.microsoft.com/office/drawing/2014/main" val="1259735563"/>
                    </a:ext>
                  </a:extLst>
                </a:gridCol>
                <a:gridCol w="1436747">
                  <a:extLst>
                    <a:ext uri="{9D8B030D-6E8A-4147-A177-3AD203B41FA5}">
                      <a16:colId xmlns:a16="http://schemas.microsoft.com/office/drawing/2014/main" val="3082669490"/>
                    </a:ext>
                  </a:extLst>
                </a:gridCol>
                <a:gridCol w="1945594">
                  <a:extLst>
                    <a:ext uri="{9D8B030D-6E8A-4147-A177-3AD203B41FA5}">
                      <a16:colId xmlns:a16="http://schemas.microsoft.com/office/drawing/2014/main" val="3296839230"/>
                    </a:ext>
                  </a:extLst>
                </a:gridCol>
              </a:tblGrid>
              <a:tr h="428695">
                <a:tc>
                  <a:txBody>
                    <a:bodyPr/>
                    <a:lstStyle/>
                    <a:p>
                      <a:pPr algn="ctr" fontAlgn="t"/>
                      <a:r>
                        <a:rPr lang="en-US" sz="2000" b="1" u="none" strike="noStrike" dirty="0">
                          <a:solidFill>
                            <a:srgbClr val="FF0000"/>
                          </a:solidFill>
                          <a:effectLst/>
                        </a:rPr>
                        <a:t>X1</a:t>
                      </a:r>
                      <a:endParaRPr lang="en-US" sz="2000" b="1" i="0" u="none" strike="noStrike" dirty="0">
                        <a:solidFill>
                          <a:srgbClr val="FF0000"/>
                        </a:solidFill>
                        <a:effectLst/>
                        <a:latin typeface="Trebuchet MS" panose="020B0603020202020204" pitchFamily="34" charset="0"/>
                      </a:endParaRPr>
                    </a:p>
                  </a:txBody>
                  <a:tcPr marL="6350" marR="6350" marT="6350" marB="0">
                    <a:solidFill>
                      <a:schemeClr val="accent5">
                        <a:lumMod val="40000"/>
                        <a:lumOff val="60000"/>
                      </a:schemeClr>
                    </a:solidFill>
                  </a:tcPr>
                </a:tc>
                <a:tc>
                  <a:txBody>
                    <a:bodyPr/>
                    <a:lstStyle/>
                    <a:p>
                      <a:pPr algn="ctr" fontAlgn="t"/>
                      <a:r>
                        <a:rPr lang="en-US" sz="2000" b="1" u="none" strike="noStrike" dirty="0">
                          <a:solidFill>
                            <a:srgbClr val="FF0000"/>
                          </a:solidFill>
                          <a:effectLst/>
                        </a:rPr>
                        <a:t>X2</a:t>
                      </a:r>
                      <a:endParaRPr lang="en-US" sz="2000" b="1" i="0" u="none" strike="noStrike" dirty="0">
                        <a:solidFill>
                          <a:srgbClr val="FF0000"/>
                        </a:solidFill>
                        <a:effectLst/>
                        <a:latin typeface="Trebuchet MS" panose="020B0603020202020204" pitchFamily="34" charset="0"/>
                      </a:endParaRPr>
                    </a:p>
                  </a:txBody>
                  <a:tcPr marL="6350" marR="6350" marT="6350" marB="0">
                    <a:solidFill>
                      <a:schemeClr val="accent5">
                        <a:lumMod val="40000"/>
                        <a:lumOff val="60000"/>
                      </a:schemeClr>
                    </a:solidFill>
                  </a:tcPr>
                </a:tc>
                <a:tc>
                  <a:txBody>
                    <a:bodyPr/>
                    <a:lstStyle/>
                    <a:p>
                      <a:pPr algn="ctr" fontAlgn="t"/>
                      <a:r>
                        <a:rPr lang="en-US" sz="2000" b="1" u="none" strike="noStrike">
                          <a:solidFill>
                            <a:srgbClr val="FF0000"/>
                          </a:solidFill>
                          <a:effectLst/>
                        </a:rPr>
                        <a:t>X3</a:t>
                      </a:r>
                      <a:endParaRPr lang="en-US" sz="2000" b="1" i="0" u="none" strike="noStrike">
                        <a:solidFill>
                          <a:srgbClr val="FF0000"/>
                        </a:solidFill>
                        <a:effectLst/>
                        <a:latin typeface="Trebuchet MS" panose="020B0603020202020204" pitchFamily="34" charset="0"/>
                      </a:endParaRPr>
                    </a:p>
                  </a:txBody>
                  <a:tcPr marL="6350" marR="6350" marT="6350" marB="0">
                    <a:solidFill>
                      <a:schemeClr val="accent5">
                        <a:lumMod val="40000"/>
                        <a:lumOff val="60000"/>
                      </a:schemeClr>
                    </a:solidFill>
                  </a:tcPr>
                </a:tc>
                <a:tc>
                  <a:txBody>
                    <a:bodyPr/>
                    <a:lstStyle/>
                    <a:p>
                      <a:pPr algn="ctr" fontAlgn="t"/>
                      <a:r>
                        <a:rPr lang="en-US" sz="2000" b="1" u="none" strike="noStrike" dirty="0">
                          <a:solidFill>
                            <a:srgbClr val="FF0000"/>
                          </a:solidFill>
                          <a:effectLst/>
                        </a:rPr>
                        <a:t>F(X3/X1,X2)</a:t>
                      </a:r>
                      <a:endParaRPr lang="en-US" sz="2000" b="1" i="0" u="none" strike="noStrike" dirty="0">
                        <a:solidFill>
                          <a:srgbClr val="FF0000"/>
                        </a:solidFill>
                        <a:effectLst/>
                        <a:latin typeface="Trebuchet MS" panose="020B0603020202020204" pitchFamily="34" charset="0"/>
                      </a:endParaRPr>
                    </a:p>
                  </a:txBody>
                  <a:tcPr marL="6350" marR="6350" marT="6350" marB="0">
                    <a:solidFill>
                      <a:schemeClr val="accent5">
                        <a:lumMod val="40000"/>
                        <a:lumOff val="60000"/>
                      </a:schemeClr>
                    </a:solidFill>
                  </a:tcPr>
                </a:tc>
                <a:extLst>
                  <a:ext uri="{0D108BD9-81ED-4DB2-BD59-A6C34878D82A}">
                    <a16:rowId xmlns:a16="http://schemas.microsoft.com/office/drawing/2014/main" val="2828601402"/>
                  </a:ext>
                </a:extLst>
              </a:tr>
              <a:tr h="378260">
                <a:tc>
                  <a:txBody>
                    <a:bodyPr/>
                    <a:lstStyle/>
                    <a:p>
                      <a:pPr algn="ctr" fontAlgn="t"/>
                      <a:r>
                        <a:rPr lang="en-US" sz="1800" b="1" u="none" strike="noStrike">
                          <a:effectLst/>
                        </a:rPr>
                        <a:t>441.92</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265.29</a:t>
                      </a:r>
                      <a:endParaRPr lang="en-US" sz="18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696.59</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0.74</a:t>
                      </a:r>
                      <a:endParaRPr lang="en-US" sz="18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121974020"/>
                  </a:ext>
                </a:extLst>
              </a:tr>
              <a:tr h="378260">
                <a:tc>
                  <a:txBody>
                    <a:bodyPr/>
                    <a:lstStyle/>
                    <a:p>
                      <a:pPr algn="ctr" fontAlgn="t"/>
                      <a:r>
                        <a:rPr lang="en-US" sz="1800" b="1" u="none" strike="noStrike">
                          <a:effectLst/>
                        </a:rPr>
                        <a:t>69.33</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428.01</a:t>
                      </a:r>
                      <a:endParaRPr lang="en-US" sz="18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507.18</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0.52</a:t>
                      </a:r>
                      <a:endParaRPr lang="en-US" sz="18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2690550423"/>
                  </a:ext>
                </a:extLst>
              </a:tr>
              <a:tr h="378260">
                <a:tc>
                  <a:txBody>
                    <a:bodyPr/>
                    <a:lstStyle/>
                    <a:p>
                      <a:pPr algn="ctr" fontAlgn="t"/>
                      <a:r>
                        <a:rPr lang="en-US" sz="1800" b="1" u="none" strike="noStrike">
                          <a:effectLst/>
                        </a:rPr>
                        <a:t>66.54</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168.36</a:t>
                      </a:r>
                      <a:endParaRPr lang="en-US" sz="18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752.37</a:t>
                      </a:r>
                      <a:endParaRPr lang="en-US" sz="18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0.99</a:t>
                      </a:r>
                      <a:endParaRPr lang="en-US" sz="18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1362804359"/>
                  </a:ext>
                </a:extLst>
              </a:tr>
              <a:tr h="378260">
                <a:tc>
                  <a:txBody>
                    <a:bodyPr/>
                    <a:lstStyle/>
                    <a:p>
                      <a:pPr algn="ctr" fontAlgn="t"/>
                      <a:r>
                        <a:rPr lang="en-US" sz="1800" b="1" u="none" strike="noStrike">
                          <a:effectLst/>
                        </a:rPr>
                        <a:t>1.08</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7.64</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150.11</a:t>
                      </a:r>
                      <a:endParaRPr lang="en-US" sz="18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0.69</a:t>
                      </a:r>
                      <a:endParaRPr lang="en-US" sz="18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2898819319"/>
                  </a:ext>
                </a:extLst>
              </a:tr>
              <a:tr h="378260">
                <a:tc>
                  <a:txBody>
                    <a:bodyPr/>
                    <a:lstStyle/>
                    <a:p>
                      <a:pPr algn="ctr" fontAlgn="t"/>
                      <a:r>
                        <a:rPr lang="en-US" sz="1800" b="1" u="none" strike="noStrike">
                          <a:effectLst/>
                        </a:rPr>
                        <a:t>3.75</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3.00</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191.93</a:t>
                      </a:r>
                      <a:endParaRPr lang="en-US" sz="18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0.85</a:t>
                      </a:r>
                      <a:endParaRPr lang="en-US" sz="1800" b="1"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2066371529"/>
                  </a:ext>
                </a:extLst>
              </a:tr>
              <a:tr h="365652">
                <a:tc>
                  <a:txBody>
                    <a:bodyPr/>
                    <a:lstStyle/>
                    <a:p>
                      <a:pPr algn="ctr" fontAlgn="t"/>
                      <a:r>
                        <a:rPr lang="en-US" sz="1800" b="1" u="none" strike="noStrike">
                          <a:effectLst/>
                        </a:rPr>
                        <a:t>1.97</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9.09</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90.27</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0.20</a:t>
                      </a:r>
                      <a:endParaRPr lang="en-US" sz="1800" b="1"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2256805763"/>
                  </a:ext>
                </a:extLst>
              </a:tr>
              <a:tr h="365652">
                <a:tc>
                  <a:txBody>
                    <a:bodyPr/>
                    <a:lstStyle/>
                    <a:p>
                      <a:pPr algn="ctr" fontAlgn="t"/>
                      <a:r>
                        <a:rPr lang="en-US" sz="1800" b="1" u="none" strike="noStrike">
                          <a:effectLst/>
                        </a:rPr>
                        <a:t>50.55</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122.41</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161.87</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0.02</a:t>
                      </a:r>
                      <a:endParaRPr lang="en-US" sz="1800" b="1"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4012028474"/>
                  </a:ext>
                </a:extLst>
              </a:tr>
              <a:tr h="365652">
                <a:tc>
                  <a:txBody>
                    <a:bodyPr/>
                    <a:lstStyle/>
                    <a:p>
                      <a:pPr algn="ctr" fontAlgn="t"/>
                      <a:r>
                        <a:rPr lang="en-US" sz="1800" b="1" u="none" strike="noStrike">
                          <a:effectLst/>
                        </a:rPr>
                        <a:t>351.55</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405.24</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672.62</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0.59</a:t>
                      </a:r>
                      <a:endParaRPr lang="en-US" sz="1800" b="1"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1125026151"/>
                  </a:ext>
                </a:extLst>
              </a:tr>
              <a:tr h="365652">
                <a:tc>
                  <a:txBody>
                    <a:bodyPr/>
                    <a:lstStyle/>
                    <a:p>
                      <a:pPr algn="ctr" fontAlgn="t"/>
                      <a:r>
                        <a:rPr lang="en-US" sz="1800" b="1" u="none" strike="noStrike">
                          <a:effectLst/>
                        </a:rPr>
                        <a:t>1.81</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46.72</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215.61</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0.70</a:t>
                      </a:r>
                      <a:endParaRPr lang="en-US" sz="1800" b="1"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1041255635"/>
                  </a:ext>
                </a:extLst>
              </a:tr>
              <a:tr h="365652">
                <a:tc>
                  <a:txBody>
                    <a:bodyPr/>
                    <a:lstStyle/>
                    <a:p>
                      <a:pPr algn="ctr" fontAlgn="t"/>
                      <a:r>
                        <a:rPr lang="en-US" sz="1800" b="1" u="none" strike="noStrike">
                          <a:effectLst/>
                        </a:rPr>
                        <a:t>21.82</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26.63</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a:effectLst/>
                        </a:rPr>
                        <a:t>232.22</a:t>
                      </a:r>
                      <a:endParaRPr lang="en-US" sz="18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800" b="1" u="none" strike="noStrike" dirty="0">
                          <a:effectLst/>
                        </a:rPr>
                        <a:t>0.55</a:t>
                      </a:r>
                      <a:endParaRPr lang="en-US" sz="1800" b="1"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930524439"/>
                  </a:ext>
                </a:extLst>
              </a:tr>
            </a:tbl>
          </a:graphicData>
        </a:graphic>
      </p:graphicFrame>
    </p:spTree>
    <p:extLst>
      <p:ext uri="{BB962C8B-B14F-4D97-AF65-F5344CB8AC3E}">
        <p14:creationId xmlns:p14="http://schemas.microsoft.com/office/powerpoint/2010/main" val="380292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Example Cont.</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5103117"/>
              </p:ext>
            </p:extLst>
          </p:nvPr>
        </p:nvGraphicFramePr>
        <p:xfrm>
          <a:off x="1354873" y="2308303"/>
          <a:ext cx="6434253" cy="2832410"/>
        </p:xfrm>
        <a:graphic>
          <a:graphicData uri="http://schemas.openxmlformats.org/drawingml/2006/table">
            <a:tbl>
              <a:tblPr>
                <a:tableStyleId>{5C22544A-7EE6-4342-B048-85BDC9FD1C3A}</a:tableStyleId>
              </a:tblPr>
              <a:tblGrid>
                <a:gridCol w="1477723">
                  <a:extLst>
                    <a:ext uri="{9D8B030D-6E8A-4147-A177-3AD203B41FA5}">
                      <a16:colId xmlns:a16="http://schemas.microsoft.com/office/drawing/2014/main" val="3234066049"/>
                    </a:ext>
                  </a:extLst>
                </a:gridCol>
                <a:gridCol w="1477723">
                  <a:extLst>
                    <a:ext uri="{9D8B030D-6E8A-4147-A177-3AD203B41FA5}">
                      <a16:colId xmlns:a16="http://schemas.microsoft.com/office/drawing/2014/main" val="1506241935"/>
                    </a:ext>
                  </a:extLst>
                </a:gridCol>
                <a:gridCol w="1477723">
                  <a:extLst>
                    <a:ext uri="{9D8B030D-6E8A-4147-A177-3AD203B41FA5}">
                      <a16:colId xmlns:a16="http://schemas.microsoft.com/office/drawing/2014/main" val="3633004982"/>
                    </a:ext>
                  </a:extLst>
                </a:gridCol>
                <a:gridCol w="2001084">
                  <a:extLst>
                    <a:ext uri="{9D8B030D-6E8A-4147-A177-3AD203B41FA5}">
                      <a16:colId xmlns:a16="http://schemas.microsoft.com/office/drawing/2014/main" val="1546054435"/>
                    </a:ext>
                  </a:extLst>
                </a:gridCol>
              </a:tblGrid>
              <a:tr h="1046760">
                <a:tc>
                  <a:txBody>
                    <a:bodyPr/>
                    <a:lstStyle/>
                    <a:p>
                      <a:pPr algn="ctr" fontAlgn="b"/>
                      <a:r>
                        <a:rPr lang="en-US" sz="2400" b="1" u="none" strike="noStrike" dirty="0" smtClean="0">
                          <a:solidFill>
                            <a:srgbClr val="FF0000"/>
                          </a:solidFill>
                          <a:effectLst/>
                        </a:rPr>
                        <a:t>Let N </a:t>
                      </a:r>
                      <a:r>
                        <a:rPr lang="en-US" sz="2400" b="1" u="none" strike="noStrike" dirty="0">
                          <a:solidFill>
                            <a:srgbClr val="FF0000"/>
                          </a:solidFill>
                          <a:effectLst/>
                        </a:rPr>
                        <a:t>=</a:t>
                      </a:r>
                      <a:endParaRPr lang="en-US" sz="24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smtClean="0">
                          <a:effectLst/>
                        </a:rPr>
                        <a:t>10,000</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4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65804626"/>
                  </a:ext>
                </a:extLst>
              </a:tr>
              <a:tr h="892825">
                <a:tc gridSpan="2">
                  <a:txBody>
                    <a:bodyPr/>
                    <a:lstStyle/>
                    <a:p>
                      <a:pPr algn="ctr" fontAlgn="b"/>
                      <a:r>
                        <a:rPr lang="en-US" sz="2400" b="1" u="none" strike="noStrike" dirty="0" smtClean="0">
                          <a:solidFill>
                            <a:srgbClr val="FF0000"/>
                          </a:solidFill>
                          <a:effectLst/>
                        </a:rPr>
                        <a:t>Let U </a:t>
                      </a:r>
                      <a:r>
                        <a:rPr lang="en-US" sz="2400" b="1" u="none" strike="noStrike" dirty="0">
                          <a:solidFill>
                            <a:srgbClr val="FF0000"/>
                          </a:solidFill>
                          <a:effectLst/>
                        </a:rPr>
                        <a:t>~ Gamma (3,100)</a:t>
                      </a:r>
                      <a:endParaRPr lang="en-US" sz="2400" b="1" i="0" u="none" strike="noStrike" dirty="0">
                        <a:solidFill>
                          <a:srgbClr val="FF0000"/>
                        </a:solidFill>
                        <a:effectLst/>
                        <a:latin typeface="Calibri" panose="020F0502020204030204" pitchFamily="34" charset="0"/>
                      </a:endParaRPr>
                    </a:p>
                  </a:txBody>
                  <a:tcPr marL="6350" marR="6350" marT="6350" marB="0" anchor="b"/>
                </a:tc>
                <a:tc hMerge="1">
                  <a:txBody>
                    <a:bodyPr/>
                    <a:lstStyle/>
                    <a:p>
                      <a:endParaRPr lang="en-US"/>
                    </a:p>
                  </a:txBody>
                  <a:tcPr/>
                </a:tc>
                <a:tc>
                  <a:txBody>
                    <a:bodyPr/>
                    <a:lstStyle/>
                    <a:p>
                      <a:pPr algn="ctr" fontAlgn="b"/>
                      <a:r>
                        <a:rPr lang="en-US" sz="2400" b="1" u="none" strike="noStrike" dirty="0">
                          <a:effectLst/>
                        </a:rPr>
                        <a:t>E(U)</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300</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87745462"/>
                  </a:ext>
                </a:extLst>
              </a:tr>
              <a:tr h="892825">
                <a:tc>
                  <a:txBody>
                    <a:bodyPr/>
                    <a:lstStyle/>
                    <a:p>
                      <a:pPr algn="ctr" fontAlgn="b"/>
                      <a:endParaRPr lang="en-US" sz="24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err="1">
                          <a:effectLst/>
                        </a:rPr>
                        <a:t>Var</a:t>
                      </a:r>
                      <a:r>
                        <a:rPr lang="en-US" sz="2400" b="1" u="none" strike="noStrike" dirty="0">
                          <a:effectLst/>
                        </a:rPr>
                        <a:t>(U)</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b="1" u="none" strike="noStrike" dirty="0">
                          <a:effectLst/>
                        </a:rPr>
                        <a:t>30000</a:t>
                      </a:r>
                      <a:endParaRPr lang="en-US" sz="2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82328827"/>
                  </a:ext>
                </a:extLst>
              </a:tr>
            </a:tbl>
          </a:graphicData>
        </a:graphic>
      </p:graphicFrame>
    </p:spTree>
    <p:extLst>
      <p:ext uri="{BB962C8B-B14F-4D97-AF65-F5344CB8AC3E}">
        <p14:creationId xmlns:p14="http://schemas.microsoft.com/office/powerpoint/2010/main" val="196590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Ramona Lee, ACAS</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en-US" sz="5100" dirty="0"/>
              <a:t>Actuarial Administrator at Iowa Insurance Division</a:t>
            </a:r>
          </a:p>
          <a:p>
            <a:pPr marL="0" indent="0">
              <a:buNone/>
            </a:pPr>
            <a:endParaRPr lang="en-US" dirty="0" smtClean="0"/>
          </a:p>
          <a:p>
            <a:pPr marL="0" indent="0">
              <a:buNone/>
            </a:pPr>
            <a:r>
              <a:rPr lang="en-US" dirty="0" smtClean="0"/>
              <a:t>e-mail</a:t>
            </a:r>
            <a:r>
              <a:rPr lang="en-US" dirty="0"/>
              <a:t>: </a:t>
            </a:r>
            <a:r>
              <a:rPr lang="en-US" u="sng" dirty="0">
                <a:hlinkClick r:id="rId3"/>
              </a:rPr>
              <a:t>LeeRamona783@gmail.com</a:t>
            </a:r>
            <a:r>
              <a:rPr lang="en-US" dirty="0"/>
              <a:t> </a:t>
            </a:r>
            <a:r>
              <a:rPr lang="en-US" dirty="0" smtClean="0"/>
              <a:t>–</a:t>
            </a:r>
          </a:p>
          <a:p>
            <a:pPr marL="0" indent="0">
              <a:buNone/>
            </a:pPr>
            <a:r>
              <a:rPr lang="en-US" dirty="0" smtClean="0"/>
              <a:t>  </a:t>
            </a:r>
            <a:r>
              <a:rPr lang="en-US" u="sng" dirty="0" smtClean="0">
                <a:hlinkClick r:id="rId4"/>
              </a:rPr>
              <a:t>www.linkedin.com/in/ramonalee</a:t>
            </a:r>
            <a:r>
              <a:rPr lang="en-US" u="sng" dirty="0">
                <a:hlinkClick r:id="rId4"/>
              </a:rPr>
              <a:t>/</a:t>
            </a:r>
            <a:endParaRPr lang="en-US" dirty="0"/>
          </a:p>
          <a:p>
            <a:pPr marL="0" indent="0">
              <a:buNone/>
            </a:pPr>
            <a:r>
              <a:rPr lang="en-US" dirty="0"/>
              <a:t> </a:t>
            </a:r>
          </a:p>
          <a:p>
            <a:pPr marL="0" indent="0">
              <a:buNone/>
            </a:pPr>
            <a:r>
              <a:rPr lang="en-US" dirty="0"/>
              <a:t> </a:t>
            </a:r>
          </a:p>
          <a:p>
            <a:pPr marL="0" indent="0">
              <a:buNone/>
            </a:pPr>
            <a:r>
              <a:rPr lang="en-US" sz="4400" b="1" dirty="0"/>
              <a:t>Property &amp; Casualty (P&amp;C) Actuary and Professional Risk Manager, Regulator</a:t>
            </a:r>
          </a:p>
          <a:p>
            <a:pPr marL="0" indent="0">
              <a:buNone/>
            </a:pPr>
            <a:r>
              <a:rPr lang="en-US" dirty="0"/>
              <a:t> </a:t>
            </a:r>
          </a:p>
          <a:p>
            <a:pPr marL="0" indent="0">
              <a:buNone/>
            </a:pPr>
            <a:r>
              <a:rPr lang="en-US" dirty="0"/>
              <a:t>Enjoy working with insurance companies in a positive, instructive manner, to ensure compliance with state laws and regulations, and sharing technical actuarial information with consumers clearly, concisely, yet thoroughly, such that they are able to better understand the products they purchase. Enjoy improving processes and actuarial problem-solving, testing methods to better understand and estimate future outcomes. </a:t>
            </a:r>
          </a:p>
          <a:p>
            <a:endParaRPr lang="en-US" dirty="0"/>
          </a:p>
        </p:txBody>
      </p:sp>
    </p:spTree>
    <p:extLst>
      <p:ext uri="{BB962C8B-B14F-4D97-AF65-F5344CB8AC3E}">
        <p14:creationId xmlns:p14="http://schemas.microsoft.com/office/powerpoint/2010/main" val="3147907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Example Cont.</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7802019"/>
              </p:ext>
            </p:extLst>
          </p:nvPr>
        </p:nvGraphicFramePr>
        <p:xfrm>
          <a:off x="457200" y="1340829"/>
          <a:ext cx="8229600" cy="4524714"/>
        </p:xfrm>
        <a:graphic>
          <a:graphicData uri="http://schemas.openxmlformats.org/drawingml/2006/table">
            <a:tbl>
              <a:tblPr>
                <a:tableStyleId>{5C22544A-7EE6-4342-B048-85BDC9FD1C3A}</a:tableStyleId>
              </a:tblPr>
              <a:tblGrid>
                <a:gridCol w="1789044">
                  <a:extLst>
                    <a:ext uri="{9D8B030D-6E8A-4147-A177-3AD203B41FA5}">
                      <a16:colId xmlns:a16="http://schemas.microsoft.com/office/drawing/2014/main" val="2309854832"/>
                    </a:ext>
                  </a:extLst>
                </a:gridCol>
                <a:gridCol w="1321139">
                  <a:extLst>
                    <a:ext uri="{9D8B030D-6E8A-4147-A177-3AD203B41FA5}">
                      <a16:colId xmlns:a16="http://schemas.microsoft.com/office/drawing/2014/main" val="1100694539"/>
                    </a:ext>
                  </a:extLst>
                </a:gridCol>
                <a:gridCol w="1321139">
                  <a:extLst>
                    <a:ext uri="{9D8B030D-6E8A-4147-A177-3AD203B41FA5}">
                      <a16:colId xmlns:a16="http://schemas.microsoft.com/office/drawing/2014/main" val="3249693679"/>
                    </a:ext>
                  </a:extLst>
                </a:gridCol>
                <a:gridCol w="1733996">
                  <a:extLst>
                    <a:ext uri="{9D8B030D-6E8A-4147-A177-3AD203B41FA5}">
                      <a16:colId xmlns:a16="http://schemas.microsoft.com/office/drawing/2014/main" val="1958002963"/>
                    </a:ext>
                  </a:extLst>
                </a:gridCol>
                <a:gridCol w="2064282">
                  <a:extLst>
                    <a:ext uri="{9D8B030D-6E8A-4147-A177-3AD203B41FA5}">
                      <a16:colId xmlns:a16="http://schemas.microsoft.com/office/drawing/2014/main" val="3630616567"/>
                    </a:ext>
                  </a:extLst>
                </a:gridCol>
              </a:tblGrid>
              <a:tr h="412588">
                <a:tc>
                  <a:txBody>
                    <a:bodyPr/>
                    <a:lstStyle/>
                    <a:p>
                      <a:pPr algn="ctr" fontAlgn="t"/>
                      <a:r>
                        <a:rPr lang="en-US" sz="1800" b="1" u="none" strike="noStrike" dirty="0">
                          <a:solidFill>
                            <a:srgbClr val="FF0000"/>
                          </a:solidFill>
                          <a:effectLst/>
                        </a:rPr>
                        <a:t>F(X3/X1,X2)</a:t>
                      </a:r>
                      <a:endParaRPr lang="en-US" sz="1800" b="1" i="0" u="none" strike="noStrike" dirty="0">
                        <a:solidFill>
                          <a:srgbClr val="FF0000"/>
                        </a:solidFill>
                        <a:effectLst/>
                        <a:latin typeface="Trebuchet MS" panose="020B0603020202020204" pitchFamily="34" charset="0"/>
                      </a:endParaRPr>
                    </a:p>
                  </a:txBody>
                  <a:tcPr marL="6350" marR="6350" marT="6350" marB="0">
                    <a:solidFill>
                      <a:schemeClr val="accent5">
                        <a:lumMod val="60000"/>
                        <a:lumOff val="40000"/>
                      </a:schemeClr>
                    </a:solidFill>
                  </a:tcPr>
                </a:tc>
                <a:tc>
                  <a:txBody>
                    <a:bodyPr/>
                    <a:lstStyle/>
                    <a:p>
                      <a:pPr algn="ctr" fontAlgn="t"/>
                      <a:r>
                        <a:rPr lang="en-US" sz="1800" b="1" u="none" strike="noStrike" dirty="0">
                          <a:solidFill>
                            <a:srgbClr val="FF0000"/>
                          </a:solidFill>
                          <a:effectLst/>
                        </a:rPr>
                        <a:t>E(n)</a:t>
                      </a:r>
                      <a:endParaRPr lang="en-US" sz="1800" b="1" i="0" u="none" strike="noStrike" dirty="0">
                        <a:solidFill>
                          <a:srgbClr val="FF0000"/>
                        </a:solidFill>
                        <a:effectLst/>
                        <a:latin typeface="Trebuchet MS" panose="020B0603020202020204" pitchFamily="34" charset="0"/>
                      </a:endParaRPr>
                    </a:p>
                  </a:txBody>
                  <a:tcPr marL="6350" marR="6350" marT="6350" marB="0">
                    <a:solidFill>
                      <a:schemeClr val="accent5">
                        <a:lumMod val="60000"/>
                        <a:lumOff val="40000"/>
                      </a:schemeClr>
                    </a:solidFill>
                  </a:tcPr>
                </a:tc>
                <a:tc>
                  <a:txBody>
                    <a:bodyPr/>
                    <a:lstStyle/>
                    <a:p>
                      <a:pPr algn="ctr" fontAlgn="t"/>
                      <a:r>
                        <a:rPr lang="en-US" sz="1800" b="1" u="none" strike="noStrike" dirty="0" err="1">
                          <a:solidFill>
                            <a:srgbClr val="FF0000"/>
                          </a:solidFill>
                          <a:effectLst/>
                        </a:rPr>
                        <a:t>Var</a:t>
                      </a:r>
                      <a:r>
                        <a:rPr lang="en-US" sz="1800" b="1" u="none" strike="noStrike" dirty="0">
                          <a:solidFill>
                            <a:srgbClr val="FF0000"/>
                          </a:solidFill>
                          <a:effectLst/>
                        </a:rPr>
                        <a:t>(n)</a:t>
                      </a:r>
                      <a:endParaRPr lang="en-US" sz="1800" b="1" i="0" u="none" strike="noStrike" dirty="0">
                        <a:solidFill>
                          <a:srgbClr val="FF0000"/>
                        </a:solidFill>
                        <a:effectLst/>
                        <a:latin typeface="Trebuchet MS" panose="020B0603020202020204" pitchFamily="34" charset="0"/>
                      </a:endParaRPr>
                    </a:p>
                  </a:txBody>
                  <a:tcPr marL="6350" marR="6350" marT="6350" marB="0">
                    <a:solidFill>
                      <a:schemeClr val="accent5">
                        <a:lumMod val="60000"/>
                        <a:lumOff val="40000"/>
                      </a:schemeClr>
                    </a:solidFill>
                  </a:tcPr>
                </a:tc>
                <a:tc>
                  <a:txBody>
                    <a:bodyPr/>
                    <a:lstStyle/>
                    <a:p>
                      <a:pPr algn="ctr" fontAlgn="t"/>
                      <a:r>
                        <a:rPr lang="en-US" sz="1800" b="1" u="none" strike="noStrike" dirty="0">
                          <a:solidFill>
                            <a:srgbClr val="FF0000"/>
                          </a:solidFill>
                          <a:effectLst/>
                        </a:rPr>
                        <a:t>E(Loss)</a:t>
                      </a:r>
                      <a:endParaRPr lang="en-US" sz="1800" b="1" i="0" u="none" strike="noStrike" dirty="0">
                        <a:solidFill>
                          <a:srgbClr val="FF0000"/>
                        </a:solidFill>
                        <a:effectLst/>
                        <a:latin typeface="Trebuchet MS" panose="020B0603020202020204" pitchFamily="34" charset="0"/>
                      </a:endParaRPr>
                    </a:p>
                  </a:txBody>
                  <a:tcPr marL="6350" marR="6350" marT="6350" marB="0">
                    <a:solidFill>
                      <a:schemeClr val="accent5">
                        <a:lumMod val="60000"/>
                        <a:lumOff val="40000"/>
                      </a:schemeClr>
                    </a:solidFill>
                  </a:tcPr>
                </a:tc>
                <a:tc>
                  <a:txBody>
                    <a:bodyPr/>
                    <a:lstStyle/>
                    <a:p>
                      <a:pPr algn="ctr" fontAlgn="t"/>
                      <a:r>
                        <a:rPr lang="en-US" sz="1800" b="1" u="none" strike="noStrike" dirty="0" err="1">
                          <a:solidFill>
                            <a:srgbClr val="FF0000"/>
                          </a:solidFill>
                          <a:effectLst/>
                        </a:rPr>
                        <a:t>Var</a:t>
                      </a:r>
                      <a:r>
                        <a:rPr lang="en-US" sz="1800" b="1" u="none" strike="noStrike" dirty="0">
                          <a:solidFill>
                            <a:srgbClr val="FF0000"/>
                          </a:solidFill>
                          <a:effectLst/>
                        </a:rPr>
                        <a:t>(loss)</a:t>
                      </a:r>
                      <a:endParaRPr lang="en-US" sz="1800" b="1" i="0" u="none" strike="noStrike" dirty="0">
                        <a:solidFill>
                          <a:srgbClr val="FF0000"/>
                        </a:solidFill>
                        <a:effectLst/>
                        <a:latin typeface="Trebuchet MS" panose="020B0603020202020204" pitchFamily="34" charset="0"/>
                      </a:endParaRPr>
                    </a:p>
                  </a:txBody>
                  <a:tcPr marL="6350" marR="6350" marT="6350" marB="0">
                    <a:solidFill>
                      <a:schemeClr val="accent5">
                        <a:lumMod val="60000"/>
                        <a:lumOff val="40000"/>
                      </a:schemeClr>
                    </a:solidFill>
                  </a:tcPr>
                </a:tc>
                <a:extLst>
                  <a:ext uri="{0D108BD9-81ED-4DB2-BD59-A6C34878D82A}">
                    <a16:rowId xmlns:a16="http://schemas.microsoft.com/office/drawing/2014/main" val="2700787973"/>
                  </a:ext>
                </a:extLst>
              </a:tr>
              <a:tr h="412588">
                <a:tc>
                  <a:txBody>
                    <a:bodyPr/>
                    <a:lstStyle/>
                    <a:p>
                      <a:pPr algn="ctr" fontAlgn="t"/>
                      <a:r>
                        <a:rPr lang="en-US" sz="1600" b="1" u="none" strike="noStrike">
                          <a:effectLst/>
                        </a:rPr>
                        <a:t>0.74</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2617.51</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1932.38</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785253.60</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252439118.37</a:t>
                      </a:r>
                      <a:endParaRPr lang="en-US" sz="16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1332528199"/>
                  </a:ext>
                </a:extLst>
              </a:tr>
              <a:tr h="412588">
                <a:tc>
                  <a:txBody>
                    <a:bodyPr/>
                    <a:lstStyle/>
                    <a:p>
                      <a:pPr algn="ctr" fontAlgn="t"/>
                      <a:r>
                        <a:rPr lang="en-US" sz="1600" b="1" u="none" strike="noStrike">
                          <a:effectLst/>
                        </a:rPr>
                        <a:t>0.52</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4793.89</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2495.75</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1438167.60</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368434435.43</a:t>
                      </a:r>
                      <a:endParaRPr lang="en-US" sz="16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2109608047"/>
                  </a:ext>
                </a:extLst>
              </a:tr>
              <a:tr h="412588">
                <a:tc>
                  <a:txBody>
                    <a:bodyPr/>
                    <a:lstStyle/>
                    <a:p>
                      <a:pPr algn="ctr" fontAlgn="t"/>
                      <a:r>
                        <a:rPr lang="en-US" sz="1600" b="1" u="none" strike="noStrike">
                          <a:effectLst/>
                        </a:rPr>
                        <a:t>0.99</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81.76</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81.09</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24527.10</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9750682.14</a:t>
                      </a:r>
                      <a:endParaRPr lang="en-US" sz="16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2234368271"/>
                  </a:ext>
                </a:extLst>
              </a:tr>
              <a:tr h="412588">
                <a:tc>
                  <a:txBody>
                    <a:bodyPr/>
                    <a:lstStyle/>
                    <a:p>
                      <a:pPr algn="ctr" fontAlgn="t"/>
                      <a:r>
                        <a:rPr lang="en-US" sz="1600" b="1" u="none" strike="noStrike">
                          <a:effectLst/>
                        </a:rPr>
                        <a:t>0.69</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3070.05</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2127.53</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921014.10</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283578942.76</a:t>
                      </a:r>
                      <a:endParaRPr lang="en-US" sz="16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249726431"/>
                  </a:ext>
                </a:extLst>
              </a:tr>
              <a:tr h="412588">
                <a:tc>
                  <a:txBody>
                    <a:bodyPr/>
                    <a:lstStyle/>
                    <a:p>
                      <a:pPr algn="ctr" fontAlgn="t"/>
                      <a:r>
                        <a:rPr lang="en-US" sz="1600" b="1" u="none" strike="noStrike">
                          <a:effectLst/>
                        </a:rPr>
                        <a:t>0.85</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1463.46</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1249.29</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439037.10</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156339482.48</a:t>
                      </a:r>
                      <a:endParaRPr lang="en-US" sz="16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1955773190"/>
                  </a:ext>
                </a:extLst>
              </a:tr>
              <a:tr h="412588">
                <a:tc>
                  <a:txBody>
                    <a:bodyPr/>
                    <a:lstStyle/>
                    <a:p>
                      <a:pPr algn="ctr" fontAlgn="t"/>
                      <a:r>
                        <a:rPr lang="en-US" sz="1600" b="1" u="none" strike="noStrike">
                          <a:effectLst/>
                        </a:rPr>
                        <a:t>0.20</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7964.43</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1621.21</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2389329.60</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384842246.26</a:t>
                      </a:r>
                      <a:endParaRPr lang="en-US" sz="16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859717730"/>
                  </a:ext>
                </a:extLst>
              </a:tr>
              <a:tr h="412588">
                <a:tc>
                  <a:txBody>
                    <a:bodyPr/>
                    <a:lstStyle/>
                    <a:p>
                      <a:pPr algn="ctr" fontAlgn="t"/>
                      <a:r>
                        <a:rPr lang="en-US" sz="1600" b="1" u="none" strike="noStrike">
                          <a:effectLst/>
                        </a:rPr>
                        <a:t>0.02</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9776.82</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218.20</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2933046.90</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312942348.24</a:t>
                      </a:r>
                      <a:endParaRPr lang="en-US" sz="16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31363466"/>
                  </a:ext>
                </a:extLst>
              </a:tr>
              <a:tr h="412588">
                <a:tc>
                  <a:txBody>
                    <a:bodyPr/>
                    <a:lstStyle/>
                    <a:p>
                      <a:pPr algn="ctr" fontAlgn="t"/>
                      <a:r>
                        <a:rPr lang="en-US" sz="1600" b="1" u="none" strike="noStrike">
                          <a:effectLst/>
                        </a:rPr>
                        <a:t>0.59</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4128.57</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2424.06</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1238571.60</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342022679.17</a:t>
                      </a:r>
                      <a:endParaRPr lang="en-US" sz="1600" b="1" i="0" u="none" strike="noStrike">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415911742"/>
                  </a:ext>
                </a:extLst>
              </a:tr>
              <a:tr h="412588">
                <a:tc>
                  <a:txBody>
                    <a:bodyPr/>
                    <a:lstStyle/>
                    <a:p>
                      <a:pPr algn="ctr" fontAlgn="t"/>
                      <a:r>
                        <a:rPr lang="en-US" sz="1600" b="1" u="none" strike="noStrike">
                          <a:effectLst/>
                        </a:rPr>
                        <a:t>0.70</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3018.57</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2107.39</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905571.90</a:t>
                      </a:r>
                      <a:endParaRPr lang="en-US" sz="1600" b="1" i="0" u="none" strike="noStrike" dirty="0">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280222713.39</a:t>
                      </a:r>
                      <a:endParaRPr lang="en-US" sz="1600" b="1"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90336897"/>
                  </a:ext>
                </a:extLst>
              </a:tr>
              <a:tr h="398834">
                <a:tc>
                  <a:txBody>
                    <a:bodyPr/>
                    <a:lstStyle/>
                    <a:p>
                      <a:pPr algn="ctr" fontAlgn="t"/>
                      <a:r>
                        <a:rPr lang="en-US" sz="1600" b="1" u="none" strike="noStrike">
                          <a:effectLst/>
                        </a:rPr>
                        <a:t>0.55</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4463.06</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2471.17</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a:effectLst/>
                        </a:rPr>
                        <a:t>1338919.20</a:t>
                      </a:r>
                      <a:endParaRPr lang="en-US" sz="1600" b="1" i="0" u="none" strike="noStrike">
                        <a:solidFill>
                          <a:srgbClr val="31035E"/>
                        </a:solidFill>
                        <a:effectLst/>
                        <a:latin typeface="Trebuchet MS" panose="020B0603020202020204" pitchFamily="34" charset="0"/>
                      </a:endParaRPr>
                    </a:p>
                  </a:txBody>
                  <a:tcPr marL="6350" marR="6350" marT="6350" marB="0"/>
                </a:tc>
                <a:tc>
                  <a:txBody>
                    <a:bodyPr/>
                    <a:lstStyle/>
                    <a:p>
                      <a:pPr algn="ctr" fontAlgn="t"/>
                      <a:r>
                        <a:rPr lang="en-US" sz="1600" b="1" u="none" strike="noStrike" dirty="0">
                          <a:effectLst/>
                        </a:rPr>
                        <a:t>356297217.59</a:t>
                      </a:r>
                      <a:endParaRPr lang="en-US" sz="1600" b="1" i="0" u="none" strike="noStrike" dirty="0">
                        <a:solidFill>
                          <a:srgbClr val="31035E"/>
                        </a:solidFill>
                        <a:effectLst/>
                        <a:latin typeface="Trebuchet MS" panose="020B0603020202020204" pitchFamily="34" charset="0"/>
                      </a:endParaRPr>
                    </a:p>
                  </a:txBody>
                  <a:tcPr marL="6350" marR="6350" marT="6350" marB="0"/>
                </a:tc>
                <a:extLst>
                  <a:ext uri="{0D108BD9-81ED-4DB2-BD59-A6C34878D82A}">
                    <a16:rowId xmlns:a16="http://schemas.microsoft.com/office/drawing/2014/main" val="2900561086"/>
                  </a:ext>
                </a:extLst>
              </a:tr>
            </a:tbl>
          </a:graphicData>
        </a:graphic>
      </p:graphicFrame>
    </p:spTree>
    <p:extLst>
      <p:ext uri="{BB962C8B-B14F-4D97-AF65-F5344CB8AC3E}">
        <p14:creationId xmlns:p14="http://schemas.microsoft.com/office/powerpoint/2010/main" val="2573508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Questions to Ponder</a:t>
            </a:r>
            <a:endParaRPr lang="en-US" b="1" dirty="0">
              <a:solidFill>
                <a:srgbClr val="FF0000"/>
              </a:solidFill>
            </a:endParaRPr>
          </a:p>
        </p:txBody>
      </p:sp>
      <p:sp>
        <p:nvSpPr>
          <p:cNvPr id="3" name="Content Placeholder 2"/>
          <p:cNvSpPr>
            <a:spLocks noGrp="1"/>
          </p:cNvSpPr>
          <p:nvPr>
            <p:ph idx="1"/>
          </p:nvPr>
        </p:nvSpPr>
        <p:spPr/>
        <p:txBody>
          <a:bodyPr/>
          <a:lstStyle/>
          <a:p>
            <a:r>
              <a:rPr lang="en-US" dirty="0"/>
              <a:t>On Demand </a:t>
            </a:r>
            <a:r>
              <a:rPr lang="en-US" dirty="0" smtClean="0"/>
              <a:t>Insurance</a:t>
            </a:r>
          </a:p>
          <a:p>
            <a:r>
              <a:rPr lang="en-US" dirty="0" err="1" smtClean="0"/>
              <a:t>Blockchain</a:t>
            </a:r>
            <a:endParaRPr lang="en-US" dirty="0" smtClean="0"/>
          </a:p>
          <a:p>
            <a:r>
              <a:rPr lang="en-US" dirty="0" smtClean="0"/>
              <a:t>Artificial Intelligence</a:t>
            </a:r>
          </a:p>
          <a:p>
            <a:r>
              <a:rPr lang="en-US" dirty="0" smtClean="0"/>
              <a:t>    ?</a:t>
            </a:r>
          </a:p>
          <a:p>
            <a:r>
              <a:rPr lang="en-US" dirty="0"/>
              <a:t> </a:t>
            </a:r>
            <a:r>
              <a:rPr lang="en-US" dirty="0" smtClean="0"/>
              <a:t>   ?</a:t>
            </a:r>
          </a:p>
          <a:p>
            <a:endParaRPr lang="en-US" dirty="0"/>
          </a:p>
        </p:txBody>
      </p:sp>
    </p:spTree>
    <p:extLst>
      <p:ext uri="{BB962C8B-B14F-4D97-AF65-F5344CB8AC3E}">
        <p14:creationId xmlns:p14="http://schemas.microsoft.com/office/powerpoint/2010/main" val="1063111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11" y="274638"/>
            <a:ext cx="8229600" cy="954674"/>
          </a:xfrm>
        </p:spPr>
        <p:txBody>
          <a:bodyPr/>
          <a:lstStyle/>
          <a:p>
            <a:r>
              <a:rPr lang="en-US" b="1" dirty="0" smtClean="0">
                <a:solidFill>
                  <a:srgbClr val="FF0000"/>
                </a:solidFill>
              </a:rPr>
              <a:t>Gracias</a:t>
            </a:r>
            <a:endParaRPr lang="en-US" b="1"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14" y="8844"/>
            <a:ext cx="4578269" cy="244093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851" y="3924728"/>
            <a:ext cx="3203150" cy="2104597"/>
          </a:xfrm>
          <a:prstGeom prst="rect">
            <a:avLst/>
          </a:prstGeom>
        </p:spPr>
      </p:pic>
      <p:sp>
        <p:nvSpPr>
          <p:cNvPr id="7" name="AutoShape 4" descr="Image result for thanks in spanish"/>
          <p:cNvSpPr>
            <a:spLocks noChangeAspect="1" noChangeArrowheads="1"/>
          </p:cNvSpPr>
          <p:nvPr/>
        </p:nvSpPr>
        <p:spPr bwMode="auto">
          <a:xfrm>
            <a:off x="1491216" y="14891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thanks in spanish"/>
          <p:cNvSpPr>
            <a:spLocks noChangeAspect="1" noChangeArrowheads="1"/>
          </p:cNvSpPr>
          <p:nvPr/>
        </p:nvSpPr>
        <p:spPr bwMode="auto">
          <a:xfrm>
            <a:off x="472611" y="22054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thanks in spanish"/>
          <p:cNvSpPr>
            <a:spLocks noChangeAspect="1" noChangeArrowheads="1"/>
          </p:cNvSpPr>
          <p:nvPr/>
        </p:nvSpPr>
        <p:spPr bwMode="auto">
          <a:xfrm>
            <a:off x="1984375" y="4057667"/>
            <a:ext cx="697180" cy="69718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stretch>
            <a:fillRect/>
          </a:stretch>
        </p:blipFill>
        <p:spPr>
          <a:xfrm>
            <a:off x="2535436" y="2078755"/>
            <a:ext cx="3405415" cy="33562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5010" y="8844"/>
            <a:ext cx="4605682" cy="2302841"/>
          </a:xfrm>
          <a:prstGeom prst="rect">
            <a:avLst/>
          </a:prstGeom>
        </p:spPr>
      </p:pic>
    </p:spTree>
    <p:extLst>
      <p:ext uri="{BB962C8B-B14F-4D97-AF65-F5344CB8AC3E}">
        <p14:creationId xmlns:p14="http://schemas.microsoft.com/office/powerpoint/2010/main" val="35400056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94" y="274635"/>
            <a:ext cx="8229600" cy="954674"/>
          </a:xfrm>
        </p:spPr>
        <p:txBody>
          <a:bodyPr/>
          <a:lstStyle/>
          <a:p>
            <a:r>
              <a:rPr lang="en-US" b="1" dirty="0" smtClean="0">
                <a:solidFill>
                  <a:srgbClr val="FF0000"/>
                </a:solidFill>
              </a:rPr>
              <a:t>Pixie</a:t>
            </a:r>
            <a:endParaRPr lang="en-US" b="1" dirty="0">
              <a:solidFill>
                <a:srgbClr val="FF00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138702" y="1368011"/>
            <a:ext cx="4808306" cy="4530903"/>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903" y="1229309"/>
            <a:ext cx="4613096" cy="5707294"/>
          </a:xfrm>
          <a:prstGeom prst="rect">
            <a:avLst/>
          </a:prstGeom>
        </p:spPr>
      </p:pic>
    </p:spTree>
    <p:extLst>
      <p:ext uri="{BB962C8B-B14F-4D97-AF65-F5344CB8AC3E}">
        <p14:creationId xmlns:p14="http://schemas.microsoft.com/office/powerpoint/2010/main" val="1144134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Outline</a:t>
            </a:r>
          </a:p>
        </p:txBody>
      </p:sp>
      <p:sp>
        <p:nvSpPr>
          <p:cNvPr id="3" name="Content Placeholder 2"/>
          <p:cNvSpPr>
            <a:spLocks noGrp="1"/>
          </p:cNvSpPr>
          <p:nvPr>
            <p:ph idx="1"/>
          </p:nvPr>
        </p:nvSpPr>
        <p:spPr>
          <a:xfrm>
            <a:off x="297950" y="1571945"/>
            <a:ext cx="9144000" cy="4525963"/>
          </a:xfrm>
        </p:spPr>
        <p:txBody>
          <a:bodyPr>
            <a:normAutofit/>
          </a:bodyPr>
          <a:lstStyle/>
          <a:p>
            <a:r>
              <a:rPr lang="en-US" dirty="0"/>
              <a:t>Cyber Security – The </a:t>
            </a:r>
            <a:r>
              <a:rPr lang="en-US" dirty="0" smtClean="0"/>
              <a:t>problem</a:t>
            </a:r>
          </a:p>
          <a:p>
            <a:r>
              <a:rPr lang="en-US" dirty="0" smtClean="0"/>
              <a:t>Cyber </a:t>
            </a:r>
            <a:r>
              <a:rPr lang="en-US" dirty="0"/>
              <a:t>Insurance Concerns</a:t>
            </a:r>
          </a:p>
          <a:p>
            <a:r>
              <a:rPr lang="en-US" dirty="0" smtClean="0"/>
              <a:t>Notation</a:t>
            </a:r>
            <a:endParaRPr lang="en-US" dirty="0"/>
          </a:p>
          <a:p>
            <a:r>
              <a:rPr lang="en-US" dirty="0"/>
              <a:t>Description of the problem</a:t>
            </a:r>
          </a:p>
          <a:p>
            <a:r>
              <a:rPr lang="en-US" dirty="0"/>
              <a:t>MVN Copula Method</a:t>
            </a:r>
          </a:p>
          <a:p>
            <a:r>
              <a:rPr lang="en-US" dirty="0"/>
              <a:t>Naïve Bayes Method</a:t>
            </a:r>
          </a:p>
          <a:p>
            <a:r>
              <a:rPr lang="en-US" dirty="0"/>
              <a:t>Estimation of the </a:t>
            </a:r>
            <a:r>
              <a:rPr lang="en-US" dirty="0" smtClean="0"/>
              <a:t>Cost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222161" y="2936161"/>
            <a:ext cx="4797389" cy="3046289"/>
          </a:xfrm>
          <a:prstGeom prst="rect">
            <a:avLst/>
          </a:prstGeom>
        </p:spPr>
      </p:pic>
    </p:spTree>
    <p:extLst>
      <p:ext uri="{BB962C8B-B14F-4D97-AF65-F5344CB8AC3E}">
        <p14:creationId xmlns:p14="http://schemas.microsoft.com/office/powerpoint/2010/main" val="3548629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a:t>
            </a:r>
            <a:endParaRPr lang="en-US" b="1" dirty="0">
              <a:solidFill>
                <a:srgbClr val="FF0000"/>
              </a:solidFill>
            </a:endParaRPr>
          </a:p>
        </p:txBody>
      </p:sp>
      <p:sp>
        <p:nvSpPr>
          <p:cNvPr id="3" name="Content Placeholder 2"/>
          <p:cNvSpPr>
            <a:spLocks noGrp="1"/>
          </p:cNvSpPr>
          <p:nvPr>
            <p:ph idx="1"/>
          </p:nvPr>
        </p:nvSpPr>
        <p:spPr>
          <a:xfrm>
            <a:off x="457200" y="1600200"/>
            <a:ext cx="4265629" cy="4525963"/>
          </a:xfrm>
        </p:spPr>
        <p:txBody>
          <a:bodyPr>
            <a:normAutofit fontScale="92500" lnSpcReduction="10000"/>
          </a:bodyPr>
          <a:lstStyle/>
          <a:p>
            <a:r>
              <a:rPr lang="en-US" dirty="0" smtClean="0"/>
              <a:t>Cybercrime costs expected at $2.1T world-wide by 2019 for data breaches alone (Morgan, 2016)</a:t>
            </a:r>
          </a:p>
          <a:p>
            <a:r>
              <a:rPr lang="en-US" dirty="0" smtClean="0"/>
              <a:t>Doesn’t take into account ransomware or other attacks, such as loss of intellectual property</a:t>
            </a:r>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828" y="1229312"/>
            <a:ext cx="4421172" cy="4813269"/>
          </a:xfrm>
          <a:prstGeom prst="rect">
            <a:avLst/>
          </a:prstGeom>
        </p:spPr>
      </p:pic>
    </p:spTree>
    <p:extLst>
      <p:ext uri="{BB962C8B-B14F-4D97-AF65-F5344CB8AC3E}">
        <p14:creationId xmlns:p14="http://schemas.microsoft.com/office/powerpoint/2010/main" val="166219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 - Context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Cyber Security previously not strategic concern </a:t>
            </a:r>
            <a:r>
              <a:rPr lang="en-US" dirty="0"/>
              <a:t>by companies</a:t>
            </a:r>
          </a:p>
          <a:p>
            <a:pPr lvl="2"/>
            <a:r>
              <a:rPr lang="en-US" dirty="0"/>
              <a:t>Cyber Security “ROI” difficult to calculate</a:t>
            </a:r>
          </a:p>
          <a:p>
            <a:pPr lvl="2"/>
            <a:r>
              <a:rPr lang="en-US" dirty="0"/>
              <a:t>Chief Information Security Officer (CISO) way down the chain of command (if exists at all</a:t>
            </a:r>
            <a:r>
              <a:rPr lang="en-US" dirty="0" smtClean="0"/>
              <a:t>!)</a:t>
            </a:r>
          </a:p>
          <a:p>
            <a:pPr lvl="2"/>
            <a:r>
              <a:rPr lang="en-US" dirty="0" smtClean="0"/>
              <a:t>Problem complexity – let the techies fix it!</a:t>
            </a:r>
          </a:p>
          <a:p>
            <a:pPr lvl="2"/>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065" y="4386950"/>
            <a:ext cx="2847975" cy="1609725"/>
          </a:xfrm>
          <a:prstGeom prst="rect">
            <a:avLst/>
          </a:prstGeom>
        </p:spPr>
      </p:pic>
    </p:spTree>
    <p:extLst>
      <p:ext uri="{BB962C8B-B14F-4D97-AF65-F5344CB8AC3E}">
        <p14:creationId xmlns:p14="http://schemas.microsoft.com/office/powerpoint/2010/main" val="3324480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Problem - Context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Cyber Security was </a:t>
            </a:r>
            <a:r>
              <a:rPr lang="en-US" dirty="0"/>
              <a:t>“just</a:t>
            </a:r>
            <a:r>
              <a:rPr lang="en-US" dirty="0" smtClean="0"/>
              <a:t>” an </a:t>
            </a:r>
            <a:r>
              <a:rPr lang="en-US" dirty="0"/>
              <a:t>IT </a:t>
            </a:r>
            <a:r>
              <a:rPr lang="en-US" dirty="0" smtClean="0"/>
              <a:t>issue</a:t>
            </a:r>
          </a:p>
          <a:p>
            <a:pPr lvl="1"/>
            <a:r>
              <a:rPr lang="en-US" dirty="0" smtClean="0"/>
              <a:t>Responsible personnel </a:t>
            </a:r>
            <a:r>
              <a:rPr lang="en-US" dirty="0"/>
              <a:t>traditionally at lower levels of IT organization</a:t>
            </a:r>
          </a:p>
          <a:p>
            <a:pPr lvl="2"/>
            <a:r>
              <a:rPr lang="en-US" dirty="0"/>
              <a:t>Firewall, antivirus management</a:t>
            </a:r>
          </a:p>
          <a:p>
            <a:pPr lvl="2"/>
            <a:r>
              <a:rPr lang="en-US" dirty="0"/>
              <a:t>Little to no authority of infrastructure/architecture </a:t>
            </a:r>
            <a:r>
              <a:rPr lang="en-US" dirty="0" smtClean="0"/>
              <a:t>decisions</a:t>
            </a:r>
          </a:p>
          <a:p>
            <a:pPr lvl="2"/>
            <a:r>
              <a:rPr lang="en-US" dirty="0"/>
              <a:t>“Fire-fighting” mentality</a:t>
            </a:r>
          </a:p>
          <a:p>
            <a:pPr lvl="2"/>
            <a:r>
              <a:rPr lang="en-US" dirty="0" smtClean="0"/>
              <a:t>Funding Model:</a:t>
            </a:r>
          </a:p>
          <a:p>
            <a:pPr lvl="3"/>
            <a:r>
              <a:rPr lang="en-US" dirty="0" smtClean="0"/>
              <a:t>Fear, Uncertainty, &amp; Doubt (FUD)</a:t>
            </a:r>
          </a:p>
          <a:p>
            <a:endParaRPr lang="en-US" dirty="0"/>
          </a:p>
          <a:p>
            <a:endParaRPr lang="en-US" dirty="0"/>
          </a:p>
        </p:txBody>
      </p:sp>
    </p:spTree>
    <p:extLst>
      <p:ext uri="{BB962C8B-B14F-4D97-AF65-F5344CB8AC3E}">
        <p14:creationId xmlns:p14="http://schemas.microsoft.com/office/powerpoint/2010/main" val="432467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b-khaki" id="{DA435F57-C22F-44E9-BD62-A67AA36314A5}" vid="{EC37B101-5192-4705-B9C3-37334FE7A5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13148</TotalTime>
  <Words>1412</Words>
  <Application>Microsoft Office PowerPoint</Application>
  <PresentationFormat>On-screen Show (4:3)</PresentationFormat>
  <Paragraphs>447</Paragraphs>
  <Slides>53</Slides>
  <Notes>47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Calibri</vt:lpstr>
      <vt:lpstr>Cambria Math</vt:lpstr>
      <vt:lpstr>Times New Roman</vt:lpstr>
      <vt:lpstr>Trebuchet MS</vt:lpstr>
      <vt:lpstr>Wingdings 2</vt:lpstr>
      <vt:lpstr>Office Theme</vt:lpstr>
      <vt:lpstr>Equation</vt:lpstr>
      <vt:lpstr>ASTIN AFIR/ERM 2017 Colloquium</vt:lpstr>
      <vt:lpstr>Pricing  Cyber Security Insurance using Copulas  Dr. Jacquelyn Rees-Ulmer,  Dr. Rahul A. Parsa,  and  Ramona Lee, ACAS </vt:lpstr>
      <vt:lpstr>Dr. Jacquelyn Rees-Ulmer</vt:lpstr>
      <vt:lpstr>Dr. Rahul A. Parsa</vt:lpstr>
      <vt:lpstr>Ramona Lee, ACAS</vt:lpstr>
      <vt:lpstr>Outline</vt:lpstr>
      <vt:lpstr>The Problem</vt:lpstr>
      <vt:lpstr>The Problem - Context</vt:lpstr>
      <vt:lpstr>The Problem - Context</vt:lpstr>
      <vt:lpstr>The Problem - Context</vt:lpstr>
      <vt:lpstr>The Problem - Context</vt:lpstr>
      <vt:lpstr>The Problem - Context</vt:lpstr>
      <vt:lpstr>The Problem - Context</vt:lpstr>
      <vt:lpstr>The Problem - Context</vt:lpstr>
      <vt:lpstr>The Problem - Context</vt:lpstr>
      <vt:lpstr>The Problem - Context</vt:lpstr>
      <vt:lpstr>The Problem</vt:lpstr>
      <vt:lpstr>CyberInsurance</vt:lpstr>
      <vt:lpstr>CyberInsurance</vt:lpstr>
      <vt:lpstr>Cyber Insurance - Lessons Learned from  Other Insurance Coverages</vt:lpstr>
      <vt:lpstr>Cyber Insurance Concerns</vt:lpstr>
      <vt:lpstr>Cyber Insurance Concerns</vt:lpstr>
      <vt:lpstr>Catastrophes </vt:lpstr>
      <vt:lpstr>Cyber Insurance Concerns</vt:lpstr>
      <vt:lpstr>Catastrophes – Capacity</vt:lpstr>
      <vt:lpstr>Terrorism – Close?</vt:lpstr>
      <vt:lpstr>PowerPoint Presentation</vt:lpstr>
      <vt:lpstr>Cyber Insurance Concerns</vt:lpstr>
      <vt:lpstr>Concerns - Catastrophes</vt:lpstr>
      <vt:lpstr>Concerns - Exposures</vt:lpstr>
      <vt:lpstr>Pandemics</vt:lpstr>
      <vt:lpstr>The Cyber Pricing Problem</vt:lpstr>
      <vt:lpstr>Research Question</vt:lpstr>
      <vt:lpstr>Notation</vt:lpstr>
      <vt:lpstr>Assumption</vt:lpstr>
      <vt:lpstr>Assumption Cont.</vt:lpstr>
      <vt:lpstr>Estimating the Probability of an Attack</vt:lpstr>
      <vt:lpstr>Copula</vt:lpstr>
      <vt:lpstr>MVN Copula</vt:lpstr>
      <vt:lpstr>Copula vs. Normal Density</vt:lpstr>
      <vt:lpstr>Copula vs. Normal</vt:lpstr>
      <vt:lpstr>Conditional Distribution in  MVN Copula</vt:lpstr>
      <vt:lpstr>Naïve Bayes Equation</vt:lpstr>
      <vt:lpstr>Evidence of Lift</vt:lpstr>
      <vt:lpstr>Estimating the Loss</vt:lpstr>
      <vt:lpstr>Example</vt:lpstr>
      <vt:lpstr>MLE’s </vt:lpstr>
      <vt:lpstr>Probabilities</vt:lpstr>
      <vt:lpstr>Example Cont.</vt:lpstr>
      <vt:lpstr>Example Cont.</vt:lpstr>
      <vt:lpstr>Questions to Ponder</vt:lpstr>
      <vt:lpstr>Gracias</vt:lpstr>
      <vt:lpstr>Pixie</vt:lpstr>
    </vt:vector>
  </TitlesOfParts>
  <Company>Iowa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Raymon</dc:creator>
  <cp:lastModifiedBy>Parsa, Rahul A [SCIS]</cp:lastModifiedBy>
  <cp:revision>91</cp:revision>
  <cp:lastPrinted>2017-08-14T18:14:42Z</cp:lastPrinted>
  <dcterms:created xsi:type="dcterms:W3CDTF">2013-08-12T21:13:36Z</dcterms:created>
  <dcterms:modified xsi:type="dcterms:W3CDTF">2017-08-19T21:54:51Z</dcterms:modified>
</cp:coreProperties>
</file>