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256" r:id="rId6"/>
    <p:sldId id="333" r:id="rId7"/>
    <p:sldId id="275" r:id="rId8"/>
    <p:sldId id="325" r:id="rId9"/>
    <p:sldId id="273" r:id="rId10"/>
    <p:sldId id="290" r:id="rId11"/>
    <p:sldId id="292" r:id="rId12"/>
    <p:sldId id="294" r:id="rId13"/>
    <p:sldId id="326" r:id="rId14"/>
    <p:sldId id="289" r:id="rId15"/>
    <p:sldId id="295" r:id="rId16"/>
    <p:sldId id="296" r:id="rId17"/>
    <p:sldId id="297" r:id="rId18"/>
    <p:sldId id="299" r:id="rId19"/>
    <p:sldId id="327" r:id="rId20"/>
    <p:sldId id="298" r:id="rId21"/>
    <p:sldId id="303" r:id="rId22"/>
    <p:sldId id="304" r:id="rId23"/>
    <p:sldId id="328" r:id="rId24"/>
    <p:sldId id="305" r:id="rId25"/>
    <p:sldId id="306" r:id="rId26"/>
    <p:sldId id="307" r:id="rId27"/>
    <p:sldId id="312" r:id="rId28"/>
    <p:sldId id="329" r:id="rId29"/>
    <p:sldId id="310" r:id="rId30"/>
    <p:sldId id="311" r:id="rId31"/>
    <p:sldId id="330" r:id="rId32"/>
    <p:sldId id="315" r:id="rId33"/>
    <p:sldId id="331" r:id="rId34"/>
    <p:sldId id="317" r:id="rId35"/>
    <p:sldId id="318" r:id="rId36"/>
    <p:sldId id="320" r:id="rId37"/>
    <p:sldId id="319" r:id="rId38"/>
    <p:sldId id="321" r:id="rId39"/>
    <p:sldId id="322" r:id="rId40"/>
    <p:sldId id="323" r:id="rId41"/>
    <p:sldId id="332" r:id="rId42"/>
    <p:sldId id="288" r:id="rId43"/>
    <p:sldId id="274" r:id="rId44"/>
    <p:sldId id="272" r:id="rId4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Taylor" initials="GT" lastIdx="13" clrIdx="0">
    <p:extLst>
      <p:ext uri="{19B8F6BF-5375-455C-9EA6-DF929625EA0E}">
        <p15:presenceInfo xmlns:p15="http://schemas.microsoft.com/office/powerpoint/2012/main" userId="3116cecbfb52aa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58" autoAdjust="0"/>
  </p:normalViewPr>
  <p:slideViewPr>
    <p:cSldViewPr>
      <p:cViewPr varScale="1">
        <p:scale>
          <a:sx n="86" d="100"/>
          <a:sy n="86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4" d="100"/>
          <a:sy n="134" d="100"/>
        </p:scale>
        <p:origin x="-43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6F48C4-BF76-44A2-B6D1-741D2D936B12}" type="datetime1">
              <a:rPr lang="en-AU" altLang="en-US"/>
              <a:pPr/>
              <a:t>20/08/2017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98CCD-17BE-485B-909C-78C9ADABCB1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804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734C6C-E21F-46B0-A666-BDE80B1E4043}" type="datetime1">
              <a:rPr lang="en-AU" altLang="en-US"/>
              <a:pPr/>
              <a:t>20/08/2017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4B2E2BB-3DB5-4FB7-A1FB-08CAAE65764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2285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81589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18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047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21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046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27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9872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28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4979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30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464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33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6043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445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778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740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188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7952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174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14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E2BB-3DB5-4FB7-A1FB-08CAAE65764F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7106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aylorfry.com.au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41488" y="609600"/>
            <a:ext cx="5688012" cy="8382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972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accent1"/>
                </a:solidFill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2800" baseline="0">
                <a:latin typeface="+mj-lt"/>
                <a:cs typeface="Microsoft Sans Serif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dirty="0"/>
              <a:t>First line</a:t>
            </a:r>
          </a:p>
          <a:p>
            <a:pPr lvl="1"/>
            <a:r>
              <a:rPr lang="en-US" dirty="0"/>
              <a:t>Second line</a:t>
            </a:r>
          </a:p>
          <a:p>
            <a:pPr lvl="2"/>
            <a:r>
              <a:rPr lang="en-US" dirty="0"/>
              <a:t>Third line</a:t>
            </a:r>
          </a:p>
          <a:p>
            <a:pPr lvl="3"/>
            <a:r>
              <a:rPr lang="en-US" dirty="0"/>
              <a:t>Fourth line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6024" y="6381328"/>
            <a:ext cx="68356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C76FC873-E874-47F1-8EDA-92409D97A519}" type="slidenum">
              <a:rPr kumimoji="0" lang="en-A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‹#›</a:t>
            </a:fld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7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68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Microsoft Sans Serif" pitchFamily="34" charset="0"/>
              </a:defRPr>
            </a:lvl1pPr>
            <a:lvl2pPr>
              <a:defRPr sz="1800">
                <a:latin typeface="+mj-lt"/>
                <a:cs typeface="Microsoft Sans Serif" pitchFamily="34" charset="0"/>
              </a:defRPr>
            </a:lvl2pPr>
            <a:lvl3pPr>
              <a:defRPr sz="1600">
                <a:latin typeface="+mj-lt"/>
                <a:cs typeface="Microsoft Sans Serif" pitchFamily="34" charset="0"/>
              </a:defRPr>
            </a:lvl3pPr>
            <a:lvl4pPr>
              <a:defRPr sz="1400">
                <a:latin typeface="+mj-lt"/>
                <a:cs typeface="Microsoft Sans Serif" pitchFamily="34" charset="0"/>
              </a:defRPr>
            </a:lvl4pPr>
            <a:lvl5pPr>
              <a:defRPr sz="1400">
                <a:latin typeface="+mj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Microsoft Sans Serif" pitchFamily="34" charset="0"/>
              </a:defRPr>
            </a:lvl1pPr>
            <a:lvl2pPr>
              <a:defRPr sz="1800">
                <a:latin typeface="+mj-lt"/>
                <a:cs typeface="Microsoft Sans Serif" pitchFamily="34" charset="0"/>
              </a:defRPr>
            </a:lvl2pPr>
            <a:lvl3pPr>
              <a:defRPr sz="1600">
                <a:latin typeface="+mj-lt"/>
                <a:cs typeface="Microsoft Sans Serif" pitchFamily="34" charset="0"/>
              </a:defRPr>
            </a:lvl3pPr>
            <a:lvl4pPr>
              <a:defRPr sz="1400">
                <a:latin typeface="+mj-lt"/>
                <a:cs typeface="Microsoft Sans Serif" pitchFamily="34" charset="0"/>
              </a:defRPr>
            </a:lvl4pPr>
            <a:lvl5pPr>
              <a:defRPr sz="1400">
                <a:latin typeface="+mj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AU" sz="3000" b="1" kern="1200" baseline="0" dirty="0">
                <a:solidFill>
                  <a:schemeClr val="accent1"/>
                </a:solidFill>
                <a:latin typeface="+mj-lt"/>
                <a:ea typeface="ＭＳ Ｐゴシック" charset="-128"/>
                <a:cs typeface="Microsoft Sans Serif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63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430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79356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4" descr="Taylor Fry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50272"/>
            <a:ext cx="1656184" cy="4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9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6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+mj-lt"/>
                <a:cs typeface="Microsoft Sans Serif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j-lt"/>
                <a:cs typeface="Microsoft Sans Serif" pitchFamily="34" charset="0"/>
              </a:defRPr>
            </a:lvl1pPr>
            <a:lvl2pPr>
              <a:defRPr sz="2000">
                <a:latin typeface="+mj-lt"/>
                <a:cs typeface="Microsoft Sans Serif" pitchFamily="34" charset="0"/>
              </a:defRPr>
            </a:lvl2pPr>
            <a:lvl3pPr>
              <a:defRPr sz="1800">
                <a:latin typeface="+mj-lt"/>
                <a:cs typeface="Microsoft Sans Serif" pitchFamily="34" charset="0"/>
              </a:defRPr>
            </a:lvl3pPr>
            <a:lvl4pPr>
              <a:defRPr sz="1600">
                <a:latin typeface="+mj-lt"/>
                <a:cs typeface="Microsoft Sans Serif" pitchFamily="34" charset="0"/>
              </a:defRPr>
            </a:lvl4pPr>
            <a:lvl5pPr>
              <a:defRPr sz="1600">
                <a:latin typeface="+mj-lt"/>
                <a:cs typeface="Microsoft Sans Serif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90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+mj-lt"/>
                <a:cs typeface="Microsoft Sans Serif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7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 txBox="1">
            <a:spLocks/>
          </p:cNvSpPr>
          <p:nvPr/>
        </p:nvSpPr>
        <p:spPr bwMode="auto">
          <a:xfrm>
            <a:off x="457200" y="120650"/>
            <a:ext cx="8229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900">
              <a:cs typeface="Microsoft Sans Serif" charset="0"/>
            </a:endParaRPr>
          </a:p>
        </p:txBody>
      </p:sp>
      <p:sp>
        <p:nvSpPr>
          <p:cNvPr id="1027" name="Title 1"/>
          <p:cNvSpPr txBox="1">
            <a:spLocks/>
          </p:cNvSpPr>
          <p:nvPr userDrawn="1"/>
        </p:nvSpPr>
        <p:spPr bwMode="auto">
          <a:xfrm>
            <a:off x="468313" y="258763"/>
            <a:ext cx="87122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00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4" eaLnBrk="1" hangingPunct="1">
              <a:defRPr/>
            </a:pPr>
            <a:endParaRPr lang="en-US" sz="1600" b="1">
              <a:latin typeface="Arial Bold" charset="0"/>
              <a:cs typeface="Microsoft Sans Serif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741488" y="549275"/>
            <a:ext cx="6790952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AU" altLang="en-US" dirty="0">
                <a:latin typeface="Arial" panose="020B0604020202020204" pitchFamily="34" charset="0"/>
                <a:ea typeface="Microsoft Sans Serif" panose="020B0604020202020204" pitchFamily="34" charset="0"/>
              </a:rPr>
              <a:t>Business School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AU" altLang="en-US" dirty="0">
              <a:latin typeface="Arial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115616" y="2420307"/>
            <a:ext cx="6192838" cy="33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77744" bIns="7617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AU" sz="2000" b="1" dirty="0"/>
              <a:t>Evolutionary hierarchical credibility</a:t>
            </a:r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r>
              <a:rPr lang="en-AU" sz="1400" dirty="0"/>
              <a:t>Greg Taylor</a:t>
            </a:r>
          </a:p>
          <a:p>
            <a:pPr algn="ctr"/>
            <a:r>
              <a:rPr lang="en-AU" sz="1400" dirty="0"/>
              <a:t>School of Risk and Actuarial Studies</a:t>
            </a:r>
          </a:p>
          <a:p>
            <a:pPr algn="ctr"/>
            <a:r>
              <a:rPr lang="en-AU" sz="1400" dirty="0"/>
              <a:t>University of New South Wales</a:t>
            </a:r>
          </a:p>
          <a:p>
            <a:pPr algn="ctr"/>
            <a:r>
              <a:rPr lang="en-AU" sz="1400" dirty="0"/>
              <a:t>Sydney, Australia</a:t>
            </a:r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endParaRPr lang="en-AU" sz="1400" dirty="0"/>
          </a:p>
          <a:p>
            <a:pPr algn="ctr"/>
            <a:r>
              <a:rPr lang="en-AU" sz="1400" dirty="0"/>
              <a:t>ASTIN and AFIR/ERM Colloquia, 20-24 August 2017, Panama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1263" y="722313"/>
            <a:ext cx="185737" cy="269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150" b="1" dirty="0">
              <a:latin typeface="Sommet bold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602B-7ECB-4166-843F-BB8126E8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 theory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C878F-4752-45AB-B14D-6E6E89AA38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5626968" cy="4320480"/>
              </a:xfrm>
            </p:spPr>
            <p:txBody>
              <a:bodyPr/>
              <a:lstStyle/>
              <a:p>
                <a:r>
                  <a:rPr lang="en-AU" dirty="0"/>
                  <a:t>A </a:t>
                </a:r>
                <a:r>
                  <a:rPr lang="en-AU" b="1" dirty="0">
                    <a:solidFill>
                      <a:srgbClr val="FF0000"/>
                    </a:solidFill>
                  </a:rPr>
                  <a:t>graph</a:t>
                </a:r>
                <a:r>
                  <a:rPr lang="en-A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AU" dirty="0"/>
                  <a:t> is an ordered pair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AU" dirty="0"/>
                  <a:t> consisting of a set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AU" dirty="0"/>
                  <a:t> of </a:t>
                </a:r>
                <a:r>
                  <a:rPr lang="en-AU" b="1" dirty="0">
                    <a:solidFill>
                      <a:srgbClr val="FF0000"/>
                    </a:solidFill>
                  </a:rPr>
                  <a:t>vertices</a:t>
                </a:r>
                <a:r>
                  <a:rPr lang="en-AU" dirty="0"/>
                  <a:t>, or </a:t>
                </a:r>
                <a:r>
                  <a:rPr lang="en-AU" b="1" dirty="0">
                    <a:solidFill>
                      <a:srgbClr val="FF0000"/>
                    </a:solidFill>
                  </a:rPr>
                  <a:t>nodes</a:t>
                </a:r>
                <a:r>
                  <a:rPr lang="en-AU" dirty="0"/>
                  <a:t>, and a set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AU" dirty="0"/>
                  <a:t>, disjoint from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AU" dirty="0"/>
                  <a:t>, of </a:t>
                </a:r>
                <a:r>
                  <a:rPr lang="en-AU" b="1" dirty="0">
                    <a:solidFill>
                      <a:srgbClr val="FF0000"/>
                    </a:solidFill>
                  </a:rPr>
                  <a:t>edges</a:t>
                </a:r>
                <a:r>
                  <a:rPr lang="en-AU" dirty="0"/>
                  <a:t>, together with an </a:t>
                </a:r>
                <a:r>
                  <a:rPr lang="en-AU" b="1" dirty="0">
                    <a:solidFill>
                      <a:srgbClr val="FF0000"/>
                    </a:solidFill>
                  </a:rPr>
                  <a:t>incidence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AU" dirty="0"/>
                  <a:t> that associates with each edge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AU" dirty="0"/>
                  <a:t> an unordered pair of (not necessarily distinct) nodes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C878F-4752-45AB-B14D-6E6E89AA38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5626968" cy="4320480"/>
              </a:xfrm>
              <a:blipFill>
                <a:blip r:embed="rId4"/>
                <a:stretch>
                  <a:fillRect l="-1950" t="-1554" r="-3359" b="-49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DBD498-C594-47D1-8901-16A651815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72954"/>
              </p:ext>
            </p:extLst>
          </p:nvPr>
        </p:nvGraphicFramePr>
        <p:xfrm>
          <a:off x="4355975" y="2015033"/>
          <a:ext cx="6346153" cy="263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Document" r:id="rId5" imgW="5480253" imgH="2278162" progId="Word.Document.12">
                  <p:embed/>
                </p:oleObj>
              </mc:Choice>
              <mc:Fallback>
                <p:oleObj name="Document" r:id="rId5" imgW="5480253" imgH="2278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5" y="2015033"/>
                        <a:ext cx="6346153" cy="263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7C7B7C-7194-4955-8CA8-71ABECEEFBAB}"/>
              </a:ext>
            </a:extLst>
          </p:cNvPr>
          <p:cNvSpPr txBox="1"/>
          <p:nvPr/>
        </p:nvSpPr>
        <p:spPr>
          <a:xfrm>
            <a:off x="6444208" y="1671191"/>
            <a:ext cx="216024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4E9F6-8067-4F95-90D4-6760C5A5678C}"/>
              </a:ext>
            </a:extLst>
          </p:cNvPr>
          <p:cNvSpPr txBox="1"/>
          <p:nvPr/>
        </p:nvSpPr>
        <p:spPr>
          <a:xfrm>
            <a:off x="8172400" y="3140968"/>
            <a:ext cx="9361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37FCA-6BB0-4D8F-BE7C-B73C007AB2D3}"/>
              </a:ext>
            </a:extLst>
          </p:cNvPr>
          <p:cNvSpPr txBox="1"/>
          <p:nvPr/>
        </p:nvSpPr>
        <p:spPr>
          <a:xfrm>
            <a:off x="7668344" y="4705399"/>
            <a:ext cx="9361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Edge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7E8CA8-2D79-4B53-BAAC-CF92D7AFB2F8}"/>
              </a:ext>
            </a:extLst>
          </p:cNvPr>
          <p:cNvCxnSpPr>
            <a:cxnSpLocks/>
          </p:cNvCxnSpPr>
          <p:nvPr/>
        </p:nvCxnSpPr>
        <p:spPr>
          <a:xfrm flipH="1">
            <a:off x="7812360" y="328498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50E644-7BBD-46A1-BBA9-AF841554F36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136396" y="4293096"/>
            <a:ext cx="0" cy="412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602B-7ECB-4166-843F-BB8126E8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 theory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878F-4752-45AB-B14D-6E6E89AA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5626968" cy="4320480"/>
          </a:xfrm>
        </p:spPr>
        <p:txBody>
          <a:bodyPr/>
          <a:lstStyle/>
          <a:p>
            <a:r>
              <a:rPr lang="en-AU" dirty="0"/>
              <a:t>Incidence matrix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sz="2400" dirty="0"/>
              <a:t>Edge 1 is incident with nodes 1 and 2</a:t>
            </a:r>
          </a:p>
          <a:p>
            <a:pPr lvl="1"/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DBD498-C594-47D1-8901-16A651815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173286"/>
              </p:ext>
            </p:extLst>
          </p:nvPr>
        </p:nvGraphicFramePr>
        <p:xfrm>
          <a:off x="4355975" y="2015033"/>
          <a:ext cx="6346153" cy="263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Document" r:id="rId4" imgW="5480253" imgH="2278162" progId="Word.Document.12">
                  <p:embed/>
                </p:oleObj>
              </mc:Choice>
              <mc:Fallback>
                <p:oleObj name="Document" r:id="rId4" imgW="5480253" imgH="2278162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DBD498-C594-47D1-8901-16A651815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975" y="2015033"/>
                        <a:ext cx="6346153" cy="263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7C7B7C-7194-4955-8CA8-71ABECEEFBAB}"/>
              </a:ext>
            </a:extLst>
          </p:cNvPr>
          <p:cNvSpPr txBox="1"/>
          <p:nvPr/>
        </p:nvSpPr>
        <p:spPr>
          <a:xfrm>
            <a:off x="6444208" y="1671191"/>
            <a:ext cx="216024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4E9F6-8067-4F95-90D4-6760C5A5678C}"/>
              </a:ext>
            </a:extLst>
          </p:cNvPr>
          <p:cNvSpPr txBox="1"/>
          <p:nvPr/>
        </p:nvSpPr>
        <p:spPr>
          <a:xfrm>
            <a:off x="8172400" y="3140968"/>
            <a:ext cx="9361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37FCA-6BB0-4D8F-BE7C-B73C007AB2D3}"/>
              </a:ext>
            </a:extLst>
          </p:cNvPr>
          <p:cNvSpPr txBox="1"/>
          <p:nvPr/>
        </p:nvSpPr>
        <p:spPr>
          <a:xfrm>
            <a:off x="7668344" y="4705399"/>
            <a:ext cx="9361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Edge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7E8CA8-2D79-4B53-BAAC-CF92D7AFB2F8}"/>
              </a:ext>
            </a:extLst>
          </p:cNvPr>
          <p:cNvCxnSpPr>
            <a:cxnSpLocks/>
          </p:cNvCxnSpPr>
          <p:nvPr/>
        </p:nvCxnSpPr>
        <p:spPr>
          <a:xfrm flipH="1">
            <a:off x="7812360" y="328498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50E644-7BBD-46A1-BBA9-AF841554F36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136396" y="4293096"/>
            <a:ext cx="0" cy="412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438A1D-344E-49E8-B32D-5042E45A8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93181"/>
              </p:ext>
            </p:extLst>
          </p:nvPr>
        </p:nvGraphicFramePr>
        <p:xfrm>
          <a:off x="222684" y="2060848"/>
          <a:ext cx="5334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55378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222464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413643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796292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135612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553437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5438974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Node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Edge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804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4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2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9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34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671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10B1165-0178-4AD2-A278-0070326F3BA3}"/>
              </a:ext>
            </a:extLst>
          </p:cNvPr>
          <p:cNvSpPr txBox="1"/>
          <p:nvPr/>
        </p:nvSpPr>
        <p:spPr>
          <a:xfrm>
            <a:off x="6984268" y="2571352"/>
            <a:ext cx="28803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12C86F-4F95-4AF0-A402-D84A2BB6F2D4}"/>
              </a:ext>
            </a:extLst>
          </p:cNvPr>
          <p:cNvSpPr txBox="1"/>
          <p:nvPr/>
        </p:nvSpPr>
        <p:spPr>
          <a:xfrm>
            <a:off x="7393097" y="2833191"/>
            <a:ext cx="2752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DD9A9-7566-44C0-948B-FCDD571812E5}"/>
              </a:ext>
            </a:extLst>
          </p:cNvPr>
          <p:cNvSpPr txBox="1"/>
          <p:nvPr/>
        </p:nvSpPr>
        <p:spPr>
          <a:xfrm>
            <a:off x="6947266" y="3085218"/>
            <a:ext cx="2752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15CCF-5FF0-4976-9DF2-AD29FD882977}"/>
              </a:ext>
            </a:extLst>
          </p:cNvPr>
          <p:cNvSpPr txBox="1"/>
          <p:nvPr/>
        </p:nvSpPr>
        <p:spPr>
          <a:xfrm>
            <a:off x="6984268" y="3448745"/>
            <a:ext cx="2752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884A1-2B63-4E1E-9E5D-5EBCA967E196}"/>
              </a:ext>
            </a:extLst>
          </p:cNvPr>
          <p:cNvSpPr txBox="1"/>
          <p:nvPr/>
        </p:nvSpPr>
        <p:spPr>
          <a:xfrm>
            <a:off x="7367289" y="3637226"/>
            <a:ext cx="2752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BE741-FD72-4E56-AFDD-419B049AAA1B}"/>
              </a:ext>
            </a:extLst>
          </p:cNvPr>
          <p:cNvSpPr txBox="1"/>
          <p:nvPr/>
        </p:nvSpPr>
        <p:spPr>
          <a:xfrm>
            <a:off x="8028384" y="4041129"/>
            <a:ext cx="2752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5524B1-A705-4EB4-81CA-0A2B025DCA9A}"/>
              </a:ext>
            </a:extLst>
          </p:cNvPr>
          <p:cNvSpPr/>
          <p:nvPr/>
        </p:nvSpPr>
        <p:spPr>
          <a:xfrm>
            <a:off x="1187624" y="2723312"/>
            <a:ext cx="360040" cy="831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6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602B-7ECB-4166-843F-BB8126E8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 theory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878F-4752-45AB-B14D-6E6E89AA3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4320480"/>
          </a:xfrm>
        </p:spPr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Adjacency matrix</a:t>
            </a:r>
          </a:p>
          <a:p>
            <a:pPr lvl="1"/>
            <a:r>
              <a:rPr lang="en-AU" dirty="0"/>
              <a:t>Indicates, for each node, which nodes are adjacent, i.e. related by a single edge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DBD498-C594-47D1-8901-16A651815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5975" y="2015033"/>
          <a:ext cx="6346153" cy="263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Document" r:id="rId4" imgW="5480253" imgH="2278162" progId="Word.Document.12">
                  <p:embed/>
                </p:oleObj>
              </mc:Choice>
              <mc:Fallback>
                <p:oleObj name="Document" r:id="rId4" imgW="5480253" imgH="2278162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DBD498-C594-47D1-8901-16A651815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975" y="2015033"/>
                        <a:ext cx="6346153" cy="263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7C7B7C-7194-4955-8CA8-71ABECEEFBAB}"/>
              </a:ext>
            </a:extLst>
          </p:cNvPr>
          <p:cNvSpPr txBox="1"/>
          <p:nvPr/>
        </p:nvSpPr>
        <p:spPr>
          <a:xfrm>
            <a:off x="6444208" y="1671191"/>
            <a:ext cx="216024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4E9F6-8067-4F95-90D4-6760C5A5678C}"/>
              </a:ext>
            </a:extLst>
          </p:cNvPr>
          <p:cNvSpPr txBox="1"/>
          <p:nvPr/>
        </p:nvSpPr>
        <p:spPr>
          <a:xfrm>
            <a:off x="8172400" y="3140968"/>
            <a:ext cx="9361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37FCA-6BB0-4D8F-BE7C-B73C007AB2D3}"/>
              </a:ext>
            </a:extLst>
          </p:cNvPr>
          <p:cNvSpPr txBox="1"/>
          <p:nvPr/>
        </p:nvSpPr>
        <p:spPr>
          <a:xfrm>
            <a:off x="7668344" y="4705399"/>
            <a:ext cx="93610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Edge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7E8CA8-2D79-4B53-BAAC-CF92D7AFB2F8}"/>
              </a:ext>
            </a:extLst>
          </p:cNvPr>
          <p:cNvCxnSpPr>
            <a:cxnSpLocks/>
          </p:cNvCxnSpPr>
          <p:nvPr/>
        </p:nvCxnSpPr>
        <p:spPr>
          <a:xfrm flipH="1">
            <a:off x="7812360" y="328498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50E644-7BBD-46A1-BBA9-AF841554F36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136396" y="4293096"/>
            <a:ext cx="0" cy="412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438A1D-344E-49E8-B32D-5042E45A8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53680"/>
              </p:ext>
            </p:extLst>
          </p:nvPr>
        </p:nvGraphicFramePr>
        <p:xfrm>
          <a:off x="222684" y="3054568"/>
          <a:ext cx="5334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455378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222464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413643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796292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135612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553437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5438974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Node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804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4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2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9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6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34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6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28D684-0F91-4522-9B1B-DAC533DB3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92215"/>
              </p:ext>
            </p:extLst>
          </p:nvPr>
        </p:nvGraphicFramePr>
        <p:xfrm>
          <a:off x="2915816" y="1902023"/>
          <a:ext cx="895535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Document" r:id="rId4" imgW="5480253" imgH="1630499" progId="Word.Document.12">
                  <p:embed/>
                </p:oleObj>
              </mc:Choice>
              <mc:Fallback>
                <p:oleObj name="Document" r:id="rId4" imgW="5480253" imgH="163049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C28D684-0F91-4522-9B1B-DAC533DB3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816" y="1902023"/>
                        <a:ext cx="8955352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 theory: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050904" cy="4320480"/>
          </a:xfrm>
        </p:spPr>
        <p:txBody>
          <a:bodyPr/>
          <a:lstStyle/>
          <a:p>
            <a:r>
              <a:rPr lang="en-AU" dirty="0"/>
              <a:t>A </a:t>
            </a:r>
            <a:r>
              <a:rPr lang="en-AU" b="1" dirty="0">
                <a:solidFill>
                  <a:srgbClr val="FF0000"/>
                </a:solidFill>
              </a:rPr>
              <a:t>tree </a:t>
            </a:r>
            <a:r>
              <a:rPr lang="en-AU" dirty="0"/>
              <a:t>is special case of a graph in which any two nodes are connected by exactly one path</a:t>
            </a:r>
          </a:p>
          <a:p>
            <a:r>
              <a:rPr lang="en-AU" dirty="0"/>
              <a:t>A </a:t>
            </a:r>
            <a:r>
              <a:rPr lang="en-AU" b="1" dirty="0">
                <a:solidFill>
                  <a:srgbClr val="FF0000"/>
                </a:solidFill>
              </a:rPr>
              <a:t>hierarchy </a:t>
            </a:r>
            <a:r>
              <a:rPr lang="en-AU" dirty="0"/>
              <a:t>is the same as a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291C3-7296-471B-BB1F-6734F4FFDB35}"/>
              </a:ext>
            </a:extLst>
          </p:cNvPr>
          <p:cNvSpPr txBox="1"/>
          <p:nvPr/>
        </p:nvSpPr>
        <p:spPr>
          <a:xfrm>
            <a:off x="6156176" y="1196752"/>
            <a:ext cx="216024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5600D-1295-4CA6-B861-872E91F2C523}"/>
              </a:ext>
            </a:extLst>
          </p:cNvPr>
          <p:cNvSpPr txBox="1"/>
          <p:nvPr/>
        </p:nvSpPr>
        <p:spPr>
          <a:xfrm>
            <a:off x="6876256" y="1902023"/>
            <a:ext cx="64807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Root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17168-B71C-4553-B0E0-BE369681CEA4}"/>
              </a:ext>
            </a:extLst>
          </p:cNvPr>
          <p:cNvSpPr txBox="1"/>
          <p:nvPr/>
        </p:nvSpPr>
        <p:spPr>
          <a:xfrm>
            <a:off x="6853445" y="5157192"/>
            <a:ext cx="73076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Leaves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875904-89FE-4508-A32D-1AC4BC40D1D8}"/>
              </a:ext>
            </a:extLst>
          </p:cNvPr>
          <p:cNvCxnSpPr/>
          <p:nvPr/>
        </p:nvCxnSpPr>
        <p:spPr>
          <a:xfrm flipH="1" flipV="1">
            <a:off x="5724128" y="4566319"/>
            <a:ext cx="1152128" cy="59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181F27-775F-4B95-8F4B-89DDCD92A77B}"/>
              </a:ext>
            </a:extLst>
          </p:cNvPr>
          <p:cNvCxnSpPr/>
          <p:nvPr/>
        </p:nvCxnSpPr>
        <p:spPr>
          <a:xfrm flipH="1" flipV="1">
            <a:off x="6516216" y="4566319"/>
            <a:ext cx="576064" cy="59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089460-B9A9-4512-AB68-5493864981F4}"/>
              </a:ext>
            </a:extLst>
          </p:cNvPr>
          <p:cNvCxnSpPr>
            <a:stCxn id="12" idx="0"/>
          </p:cNvCxnSpPr>
          <p:nvPr/>
        </p:nvCxnSpPr>
        <p:spPr>
          <a:xfrm flipV="1">
            <a:off x="7218825" y="4437112"/>
            <a:ext cx="881567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F884A9-952C-4044-B0C4-1B6E427E7D45}"/>
              </a:ext>
            </a:extLst>
          </p:cNvPr>
          <p:cNvCxnSpPr/>
          <p:nvPr/>
        </p:nvCxnSpPr>
        <p:spPr>
          <a:xfrm flipV="1">
            <a:off x="7393492" y="4501716"/>
            <a:ext cx="1044129" cy="697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8D6F0D-758E-42E7-819C-B110DDD3629D}"/>
              </a:ext>
            </a:extLst>
          </p:cNvPr>
          <p:cNvCxnSpPr/>
          <p:nvPr/>
        </p:nvCxnSpPr>
        <p:spPr>
          <a:xfrm flipV="1">
            <a:off x="7524328" y="4437112"/>
            <a:ext cx="1405218" cy="762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3A94-1BC5-4BC4-8672-46905CCC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Larger hierarchies (trees): labelling of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39AED-0840-4E1A-9977-98B10CCBAE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4042792" cy="4320480"/>
              </a:xfrm>
            </p:spPr>
            <p:txBody>
              <a:bodyPr/>
              <a:lstStyle/>
              <a:p>
                <a:r>
                  <a:rPr lang="en-AU" dirty="0"/>
                  <a:t>This hierarchy consists of a root (labelled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dirty="0"/>
                  <a:t>) and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AU" dirty="0"/>
                  <a:t> </a:t>
                </a:r>
                <a:r>
                  <a:rPr lang="en-AU" b="1" dirty="0">
                    <a:solidFill>
                      <a:srgbClr val="FF0000"/>
                    </a:solidFill>
                  </a:rPr>
                  <a:t>levels</a:t>
                </a:r>
              </a:p>
              <a:p>
                <a:pPr lvl="1"/>
                <a:r>
                  <a:rPr lang="en-AU" dirty="0">
                    <a:latin typeface="+mj-lt"/>
                    <a:cs typeface="Microsoft Sans Serif" pitchFamily="34" charset="0"/>
                  </a:rPr>
                  <a:t>This a </a:t>
                </a:r>
                <a14:m>
                  <m:oMath xmlns:m="http://schemas.openxmlformats.org/officeDocument/2006/math">
                    <m:r>
                      <a:rPr lang="en-A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icrosoft Sans Serif" pitchFamily="34" charset="0"/>
                      </a:rPr>
                      <m:t>𝒒</m:t>
                    </m:r>
                  </m:oMath>
                </a14:m>
                <a:r>
                  <a:rPr lang="en-AU" b="1" dirty="0">
                    <a:solidFill>
                      <a:srgbClr val="FF0000"/>
                    </a:solidFill>
                    <a:latin typeface="+mj-lt"/>
                    <a:cs typeface="Microsoft Sans Serif" pitchFamily="34" charset="0"/>
                  </a:rPr>
                  <a:t>-hierarchy</a:t>
                </a:r>
                <a:endParaRPr lang="en-AU" b="1" dirty="0">
                  <a:latin typeface="+mj-lt"/>
                  <a:cs typeface="Microsoft Sans Serif" pitchFamily="34" charset="0"/>
                </a:endParaRPr>
              </a:p>
              <a:p>
                <a:r>
                  <a:rPr lang="en-AU" dirty="0"/>
                  <a:t>Nodes at level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dirty="0"/>
                  <a:t> are labelled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=1,2,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39AED-0840-4E1A-9977-98B10CCBA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4042792" cy="4320480"/>
              </a:xfrm>
              <a:blipFill>
                <a:blip r:embed="rId4"/>
                <a:stretch>
                  <a:fillRect l="-2715" t="-15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699F76-3339-4F07-AD70-6DB408681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16754"/>
              </p:ext>
            </p:extLst>
          </p:nvPr>
        </p:nvGraphicFramePr>
        <p:xfrm>
          <a:off x="5004048" y="836712"/>
          <a:ext cx="5480050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Document" r:id="rId5" imgW="5480253" imgH="5186346" progId="Word.Document.12">
                  <p:embed/>
                </p:oleObj>
              </mc:Choice>
              <mc:Fallback>
                <p:oleObj name="Document" r:id="rId5" imgW="5480253" imgH="5186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4048" y="836712"/>
                        <a:ext cx="5480050" cy="518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5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Hierarchical models</a:t>
            </a:r>
          </a:p>
          <a:p>
            <a:pPr lvl="1"/>
            <a:r>
              <a:rPr lang="en-AU" sz="2000" b="1" dirty="0">
                <a:solidFill>
                  <a:srgbClr val="FF0000"/>
                </a:solidFill>
              </a:rPr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29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9EAC-ABA0-4AED-BF6E-4E74BC68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Hierarchical model: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5E009-F9A0-4AB0-8A98-A233F9129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6203032" cy="4320480"/>
              </a:xfrm>
            </p:spPr>
            <p:txBody>
              <a:bodyPr/>
              <a:lstStyle/>
              <a:p>
                <a:r>
                  <a:rPr lang="en-AU" sz="2000" dirty="0"/>
                  <a:t>Associate a parameter vector with each node</a:t>
                </a:r>
              </a:p>
              <a:p>
                <a:pPr lvl="1"/>
                <a:r>
                  <a:rPr lang="en-AU" sz="2000" dirty="0"/>
                  <a:t>Parameter vector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AU" sz="2000" dirty="0"/>
                  <a:t>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AU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000" dirty="0"/>
                  <a:t> denotes vector of all parameters at level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AU" sz="2000" dirty="0"/>
                  <a:t> denotes vector of all parameters at all levels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5E009-F9A0-4AB0-8A98-A233F9129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6203032" cy="4320480"/>
              </a:xfrm>
              <a:blipFill>
                <a:blip r:embed="rId3"/>
                <a:stretch>
                  <a:fillRect l="-884" t="-706" b="-49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50D6B9-35FF-48E9-82FF-E9FA80CD7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9348"/>
              </p:ext>
            </p:extLst>
          </p:nvPr>
        </p:nvGraphicFramePr>
        <p:xfrm>
          <a:off x="5284638" y="836613"/>
          <a:ext cx="5480050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Document" r:id="rId4" imgW="5480253" imgH="5186346" progId="Word.Document.12">
                  <p:embed/>
                </p:oleObj>
              </mc:Choice>
              <mc:Fallback>
                <p:oleObj name="Document" r:id="rId4" imgW="5480253" imgH="5186346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3699F76-3339-4F07-AD70-6DB408681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4638" y="836613"/>
                        <a:ext cx="5480050" cy="518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6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9EAC-ABA0-4AED-BF6E-4E74BC68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Static hierarchical model: formal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5E009-F9A0-4AB0-8A98-A233F9129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4320480"/>
              </a:xfrm>
            </p:spPr>
            <p:txBody>
              <a:bodyPr/>
              <a:lstStyle/>
              <a:p>
                <a:r>
                  <a:rPr lang="en-AU" sz="2400" dirty="0"/>
                  <a:t>Simplified version of </a:t>
                </a:r>
                <a:r>
                  <a:rPr lang="en-AU" sz="2400" dirty="0" err="1"/>
                  <a:t>Sundt’s</a:t>
                </a:r>
                <a:r>
                  <a:rPr lang="en-AU" sz="2400" dirty="0"/>
                  <a:t> (1980) model</a:t>
                </a:r>
              </a:p>
              <a:p>
                <a:pPr lvl="1"/>
                <a:r>
                  <a:rPr lang="en-AU" sz="2400" dirty="0"/>
                  <a:t>A parameter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sz="2400" dirty="0"/>
                  <a:t> is associated with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AU" sz="2400" dirty="0"/>
                  <a:t> of the hierarchy</a:t>
                </a:r>
              </a:p>
              <a:p>
                <a:pPr lvl="1"/>
                <a:r>
                  <a:rPr lang="en-AU" sz="2400" dirty="0"/>
                  <a:t>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sz="2400" dirty="0"/>
                  <a:t> at the root of the tree is fixed</a:t>
                </a:r>
              </a:p>
              <a:p>
                <a:pPr lvl="1"/>
                <a:r>
                  <a:rPr lang="en-AU" sz="2400" dirty="0"/>
                  <a:t>For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sz="2400" dirty="0"/>
                  <a:t>, the parameter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sz="2400" dirty="0"/>
                  <a:t> is a random drawing from some distribution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AU" sz="2400" dirty="0"/>
              </a:p>
              <a:p>
                <a:pPr lvl="1"/>
                <a:r>
                  <a:rPr lang="en-AU" sz="2400" dirty="0"/>
                  <a:t>At each of the hierarchy’s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AU" sz="2400" dirty="0"/>
                  <a:t> there exists a sample of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r>
                  <a:rPr lang="en-AU" sz="2400" dirty="0"/>
                  <a:t> drawn from some distribution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5E009-F9A0-4AB0-8A98-A233F9129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4320480"/>
              </a:xfrm>
              <a:blipFill>
                <a:blip r:embed="rId2"/>
                <a:stretch>
                  <a:fillRect l="-963" t="-989" r="-593" b="-26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7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1495-1145-4A2D-B0EF-BD6DBD9C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Static hierarchical model: formal statement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359C5-DDC0-49AF-A7A4-5C3895617B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320480"/>
              </a:xfrm>
            </p:spPr>
            <p:txBody>
              <a:bodyPr/>
              <a:lstStyle/>
              <a:p>
                <a:pPr lvl="1"/>
                <a:r>
                  <a:rPr lang="en-AU" sz="2400" dirty="0"/>
                  <a:t>The random parameters and observations are subject to the following dependency structure: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AU" sz="2000" dirty="0"/>
                  <a:t>;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000" dirty="0"/>
                  <a:t>;</a:t>
                </a:r>
              </a:p>
              <a:p>
                <a:pPr marL="457200" lvl="1" indent="0">
                  <a:buNone/>
                </a:pPr>
                <a:r>
                  <a:rPr lang="en-AU" sz="2400" dirty="0"/>
                  <a:t>where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2400" dirty="0"/>
                  <a:t> is a design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AU" sz="2400" dirty="0"/>
                  <a:t> is some matrix (called a </a:t>
                </a:r>
                <a:r>
                  <a:rPr lang="en-AU" sz="2400" b="1" dirty="0">
                    <a:solidFill>
                      <a:srgbClr val="FF0000"/>
                    </a:solidFill>
                  </a:rPr>
                  <a:t>transmission matrix</a:t>
                </a:r>
                <a:r>
                  <a:rPr lang="en-AU" sz="2400" dirty="0"/>
                  <a:t>) compatible with the dimensions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AU" sz="2400" dirty="0"/>
                  <a:t>,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400" dirty="0"/>
                  <a:t> are random vectors, with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sz="2400" dirty="0"/>
                  <a:t> independent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AU" sz="2400" dirty="0"/>
                  <a:t>, and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000" dirty="0"/>
                  <a:t>;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AU" sz="2000" dirty="0"/>
                  <a:t>;</a:t>
                </a:r>
              </a:p>
              <a:p>
                <a:pPr marL="457200" lvl="1" indent="0">
                  <a:buNone/>
                </a:pPr>
                <a:r>
                  <a:rPr lang="en-AU" sz="2400" dirty="0"/>
                  <a:t>where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AU" sz="2400" dirty="0"/>
                  <a:t> is the vector obtained by stacking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AU" sz="2400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4359C5-DDC0-49AF-A7A4-5C3895617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320480"/>
              </a:xfrm>
              <a:blipFill>
                <a:blip r:embed="rId3"/>
                <a:stretch>
                  <a:fillRect t="-987" r="-1556" b="-145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9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b="1" dirty="0">
                <a:solidFill>
                  <a:srgbClr val="FF0000"/>
                </a:solidFill>
              </a:rPr>
              <a:t>Evolutionary</a:t>
            </a:r>
            <a:r>
              <a:rPr lang="en-AU" sz="2000" dirty="0"/>
              <a:t>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15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913B-3824-4608-81AC-D61719F8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 </a:t>
            </a:r>
            <a:r>
              <a:rPr lang="en-AU"/>
              <a:t>and disclaimers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D19EC-B307-4749-8986-9B4645E0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Principal financial support for this research provided by a grant from the Australian Actuaries Institute</a:t>
            </a:r>
          </a:p>
          <a:p>
            <a:r>
              <a:rPr lang="en-AU" dirty="0"/>
              <a:t>Also supported under Australian Research Council’s Linkage Projects funding scheme (project number LP130100723)</a:t>
            </a:r>
          </a:p>
          <a:p>
            <a:r>
              <a:rPr lang="en-AU" dirty="0"/>
              <a:t>The views expressed herein are those of the author and are not necessarily those of either supporting body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701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9E64-D40A-4E86-BA85-DC5EE021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Evolutionary hierarchical model: formal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A120A-C9EB-4130-8ED6-49FD345A0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507288" cy="4320480"/>
              </a:xfrm>
            </p:spPr>
            <p:txBody>
              <a:bodyPr/>
              <a:lstStyle/>
              <a:p>
                <a:r>
                  <a:rPr lang="en-AU" sz="2400" dirty="0"/>
                  <a:t>Consider a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AU" sz="2400" dirty="0"/>
                  <a:t>-hierarchy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AU" sz="2400" dirty="0"/>
                  <a:t>, supplemented by parameters and observations that satisfy the following conditions.  </a:t>
                </a:r>
                <a:r>
                  <a:rPr lang="en-AU" sz="2400" dirty="0">
                    <a:solidFill>
                      <a:schemeClr val="accent6">
                        <a:lumMod val="75000"/>
                      </a:schemeClr>
                    </a:solidFill>
                  </a:rPr>
                  <a:t>At each time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=0,1,…</m:t>
                    </m:r>
                  </m:oMath>
                </a14:m>
                <a:r>
                  <a:rPr lang="en-AU" sz="2400" dirty="0"/>
                  <a:t>:</a:t>
                </a:r>
              </a:p>
              <a:p>
                <a:pPr lvl="1"/>
                <a:r>
                  <a:rPr lang="en-AU" sz="2400" dirty="0"/>
                  <a:t>A parameter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400" dirty="0"/>
                  <a:t> is associated with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AU" sz="2400" dirty="0"/>
                  <a:t> of the hierarchy.</a:t>
                </a:r>
              </a:p>
              <a:p>
                <a:pPr lvl="1"/>
                <a:r>
                  <a:rPr lang="en-AU" sz="2400" dirty="0"/>
                  <a:t>For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sz="2400" dirty="0"/>
                  <a:t>, the parameter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400" dirty="0"/>
                  <a:t> is a random drawing from some distribution determined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400" dirty="0"/>
                  <a:t>.</a:t>
                </a:r>
              </a:p>
              <a:p>
                <a:pPr lvl="1"/>
                <a:r>
                  <a:rPr lang="en-AU" sz="2400" dirty="0"/>
                  <a:t>At each of the hierarchy’s terminal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AU" sz="2400" dirty="0"/>
                  <a:t> there exists a sample of observations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r>
                  <a:rPr lang="en-AU" sz="2400" dirty="0"/>
                  <a:t> drawn from some distribution determined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400" dirty="0"/>
                  <a:t>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A120A-C9EB-4130-8ED6-49FD345A0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507288" cy="4320480"/>
              </a:xfrm>
              <a:blipFill>
                <a:blip r:embed="rId2"/>
                <a:stretch>
                  <a:fillRect l="-931" t="-987" r="-501" b="-118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0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9E64-D40A-4E86-BA85-DC5EE021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Evolutionary hierarchical model: formal statement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A120A-C9EB-4130-8ED6-49FD345A0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28800"/>
                <a:ext cx="8507288" cy="4320480"/>
              </a:xfrm>
            </p:spPr>
            <p:txBody>
              <a:bodyPr/>
              <a:lstStyle/>
              <a:p>
                <a:pPr lvl="1"/>
                <a:r>
                  <a:rPr lang="en-AU" sz="2400" dirty="0"/>
                  <a:t>The observations are subject to the following dependency on parameters: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400" dirty="0"/>
                  <a:t>,</a:t>
                </a:r>
              </a:p>
              <a:p>
                <a:pPr marL="457200" lvl="1" indent="0">
                  <a:buNone/>
                </a:pPr>
                <a:r>
                  <a:rPr lang="en-AU" sz="24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400" dirty="0"/>
                  <a:t> is a design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400" dirty="0"/>
                  <a:t> is a random vector, and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AU" sz="2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AU" sz="24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AU" sz="2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400" dirty="0"/>
                  <a:t>.</a:t>
                </a:r>
              </a:p>
              <a:p>
                <a:pPr lvl="1"/>
                <a:r>
                  <a:rPr lang="en-AU" sz="2400" dirty="0">
                    <a:solidFill>
                      <a:schemeClr val="accent6">
                        <a:lumMod val="75000"/>
                      </a:schemeClr>
                    </a:solidFill>
                  </a:rPr>
                  <a:t>The parameter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400" dirty="0">
                    <a:solidFill>
                      <a:schemeClr val="accent6">
                        <a:lumMod val="75000"/>
                      </a:schemeClr>
                    </a:solidFill>
                  </a:rPr>
                  <a:t> evolves over time as follows.  Define square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sz="2400" dirty="0">
                    <a:solidFill>
                      <a:schemeClr val="accent6">
                        <a:lumMod val="75000"/>
                      </a:schemeClr>
                    </a:solidFill>
                  </a:rPr>
                  <a:t> with number of rows equal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sSubSup>
                          <m:sSubSupPr>
                            <m:ctrlP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AU" sz="2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AU" sz="2400" dirty="0">
                    <a:solidFill>
                      <a:schemeClr val="accent6">
                        <a:lumMod val="75000"/>
                      </a:schemeClr>
                    </a:solidFill>
                  </a:rPr>
                  <a:t>, assumed constant over time, and then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400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d>
                          <m:dPr>
                            <m:ctrlP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sSubSup>
                      <m:sSubSupPr>
                        <m:ctrlP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d>
                          <m:dPr>
                            <m:ctrlP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A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  <m:sup>
                        <m:r>
                          <a:rPr lang="en-A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AU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AU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A120A-C9EB-4130-8ED6-49FD345A0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8507288" cy="4320480"/>
              </a:xfrm>
              <a:blipFill>
                <a:blip r:embed="rId3"/>
                <a:stretch>
                  <a:fillRect t="-987" b="-14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9E64-D40A-4E86-BA85-DC5EE021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Evolutionary hierarchical model: formal statement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A120A-C9EB-4130-8ED6-49FD345A0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28800"/>
                <a:ext cx="8507288" cy="4320480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en-AU" sz="2400" dirty="0">
                    <a:solidFill>
                      <a:schemeClr val="accent6">
                        <a:lumMod val="75000"/>
                      </a:schemeClr>
                    </a:solidFill>
                  </a:rPr>
                  <a:t>Assume that:</a:t>
                </a:r>
              </a:p>
              <a:p>
                <a:pPr lvl="1"/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The parameter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 is random with known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AU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The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 evolve according to: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=0,…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,</a:t>
                </a:r>
              </a:p>
              <a:p>
                <a:pPr marL="457200" lvl="1" indent="0">
                  <a:buNone/>
                </a:pPr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 is a random vector, and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AU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,</a:t>
                </a:r>
              </a:p>
              <a:p>
                <a:pPr marL="457200" lvl="1" indent="0">
                  <a:buNone/>
                </a:pPr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and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 is the vector obtained by stacking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 and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AU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=0,1,2,…</m:t>
                    </m:r>
                  </m:oMath>
                </a14:m>
                <a:r>
                  <a:rPr lang="en-AU" sz="2000" dirty="0">
                    <a:solidFill>
                      <a:schemeClr val="accent6">
                        <a:lumMod val="75000"/>
                      </a:schemeClr>
                    </a:solidFill>
                  </a:rPr>
                  <a:t> are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A120A-C9EB-4130-8ED6-49FD345A0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8507288" cy="4320480"/>
              </a:xfrm>
              <a:blipFill>
                <a:blip r:embed="rId2"/>
                <a:stretch>
                  <a:fillRect t="-987" b="-1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24C7-EC7B-4E86-9C21-6C61F65A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Alternative form of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E5D52-752B-4C6D-BF6B-70E20FBC3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4042792" cy="432048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AU" b="1" u="sng" dirty="0">
                    <a:solidFill>
                      <a:srgbClr val="FF0000"/>
                    </a:solidFill>
                  </a:rPr>
                  <a:t>Original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A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A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E5D52-752B-4C6D-BF6B-70E20FBC3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4042792" cy="4320480"/>
              </a:xfrm>
              <a:blipFill>
                <a:blip r:embed="rId2"/>
                <a:stretch>
                  <a:fillRect t="-15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8A7D8D6-885A-4437-AB5E-439856FC15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5976" y="1484784"/>
                <a:ext cx="4042792" cy="427770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j-lt"/>
                    <a:ea typeface="ＭＳ Ｐゴシック" charset="-128"/>
                    <a:cs typeface="Microsoft Sans Serif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ヒラギノ角ゴ Pro W3" pitchFamily="-60" charset="-128"/>
                    <a:cs typeface="ヒラギノ角ゴ Pro W3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ヒラギノ角ゴ Pro W3" pitchFamily="-60" charset="-128"/>
                    <a:cs typeface="ヒラギノ角ゴ Pro W3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ヒラギノ角ゴ Pro W3" pitchFamily="-60" charset="-128"/>
                    <a:cs typeface="ヒラギノ角ゴ Pro W3" charset="-128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AU" b="1" u="sng" dirty="0">
                    <a:solidFill>
                      <a:srgbClr val="FF0000"/>
                    </a:solidFill>
                  </a:rPr>
                  <a:t>Alternative statement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dirty="0"/>
                  <a:t>	</a:t>
                </a:r>
              </a:p>
              <a:p>
                <a:pPr marL="0" indent="0">
                  <a:buNone/>
                </a:pPr>
                <a:r>
                  <a:rPr lang="en-AU" dirty="0"/>
                  <a:t>where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A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A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</m:oMath>
                </a14:m>
                <a:r>
                  <a:rPr lang="en-AU" dirty="0"/>
                  <a:t>…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</m:oMath>
                </a14:m>
                <a:r>
                  <a:rPr lang="en-AU" dirty="0"/>
                  <a:t>]</a:t>
                </a:r>
              </a:p>
              <a:p>
                <a:pPr marL="0" indent="0">
                  <a:buNone/>
                </a:pPr>
                <a:r>
                  <a:rPr lang="en-AU" dirty="0"/>
                  <a:t>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8A7D8D6-885A-4437-AB5E-439856FC1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484784"/>
                <a:ext cx="4042792" cy="4277703"/>
              </a:xfrm>
              <a:prstGeom prst="rect">
                <a:avLst/>
              </a:prstGeom>
              <a:blipFill>
                <a:blip r:embed="rId3"/>
                <a:stretch>
                  <a:fillRect l="-3167" t="-1569" r="-85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Kalman filter</a:t>
            </a:r>
          </a:p>
          <a:p>
            <a:pPr lvl="1"/>
            <a:r>
              <a:rPr lang="en-AU" sz="2000" b="1" dirty="0">
                <a:solidFill>
                  <a:srgbClr val="FF0000"/>
                </a:solidFill>
              </a:rPr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39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F25-0211-47EC-B593-5285496B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Kalman filter (slightly simplified): model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51A6C-2E76-47FE-A3B4-B813428A0A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At each t=0,1,…</a:t>
                </a:r>
              </a:p>
              <a:p>
                <a:pPr lvl="1"/>
                <a:r>
                  <a:rPr lang="en-AU" b="1" dirty="0">
                    <a:solidFill>
                      <a:srgbClr val="FF0000"/>
                    </a:solidFill>
                  </a:rPr>
                  <a:t>Observation (</a:t>
                </a:r>
                <a:r>
                  <a:rPr lang="en-AU" dirty="0">
                    <a:latin typeface="+mj-lt"/>
                    <a:cs typeface="Microsoft Sans Serif" pitchFamily="34" charset="0"/>
                  </a:rPr>
                  <a:t>or</a:t>
                </a:r>
                <a:r>
                  <a:rPr lang="en-AU" b="1" dirty="0">
                    <a:solidFill>
                      <a:srgbClr val="FF0000"/>
                    </a:solidFill>
                  </a:rPr>
                  <a:t> measurement)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  <a:p>
                <a:pPr lvl="1"/>
                <a:r>
                  <a:rPr lang="en-AU" b="1" dirty="0">
                    <a:solidFill>
                      <a:srgbClr val="FF0000"/>
                    </a:solidFill>
                  </a:rPr>
                  <a:t>System (</a:t>
                </a:r>
                <a:r>
                  <a:rPr lang="en-AU" dirty="0">
                    <a:latin typeface="+mj-lt"/>
                    <a:cs typeface="Microsoft Sans Serif" pitchFamily="34" charset="0"/>
                  </a:rPr>
                  <a:t>or</a:t>
                </a:r>
                <a:r>
                  <a:rPr lang="en-AU" b="1" dirty="0">
                    <a:solidFill>
                      <a:srgbClr val="FF0000"/>
                    </a:solidFill>
                  </a:rPr>
                  <a:t> transition) equation</a:t>
                </a: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AU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=0,…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=1,2,…</m:t>
                      </m:r>
                    </m:oMath>
                  </m:oMathPara>
                </a14:m>
                <a:endParaRPr lang="en-AU" dirty="0"/>
              </a:p>
              <a:p>
                <a:pPr lvl="0"/>
                <a:r>
                  <a:rPr lang="en-AU" dirty="0"/>
                  <a:t>The parameter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AU" dirty="0"/>
                  <a:t> at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dirty="0"/>
                  <a:t> is random with known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dirty="0"/>
                  <a:t>, with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=0,1,2,…</m:t>
                    </m:r>
                  </m:oMath>
                </a14:m>
                <a:r>
                  <a:rPr lang="en-AU" dirty="0"/>
                  <a:t> are mutually independent</a:t>
                </a:r>
              </a:p>
              <a:p>
                <a:pPr lvl="1"/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51A6C-2E76-47FE-A3B4-B813428A0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554" r="-1037" b="-66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8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02AB-22DD-4656-B2FE-B7A512B2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792088"/>
          </a:xfrm>
        </p:spPr>
        <p:txBody>
          <a:bodyPr/>
          <a:lstStyle/>
          <a:p>
            <a:r>
              <a:rPr lang="en-AU" dirty="0"/>
              <a:t>Kalman filter: parameter estimation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5C103-9C84-481F-9946-E92B422F1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320480"/>
              </a:xfrm>
            </p:spPr>
            <p:txBody>
              <a:bodyPr/>
              <a:lstStyle/>
              <a:p>
                <a:r>
                  <a:rPr lang="en-AU" sz="2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AU" sz="2000" dirty="0"/>
                  <a:t> denote the estimators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000" dirty="0"/>
                  <a:t> given data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000" dirty="0"/>
                  <a:t>.  The filter comprises the following procedure for each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r>
                  <a:rPr lang="en-AU" sz="2000" dirty="0"/>
                  <a:t>: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AU" sz="2000" dirty="0"/>
                  <a:t>Commence with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000" dirty="0"/>
                  <a:t> and covariance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000" dirty="0"/>
                  <a:t> of the same dimension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AU" sz="2000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AU" sz="2000" dirty="0"/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AU" sz="2000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000" dirty="0"/>
                  <a:t>, called the </a:t>
                </a:r>
                <a:r>
                  <a:rPr lang="en-AU" sz="2000" b="1" dirty="0">
                    <a:solidFill>
                      <a:srgbClr val="FF0000"/>
                    </a:solidFill>
                  </a:rPr>
                  <a:t>Kalman gain matrix</a:t>
                </a:r>
                <a:endParaRPr lang="en-AU" sz="2000" dirty="0">
                  <a:solidFill>
                    <a:srgbClr val="FF0000"/>
                  </a:solidFill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AU" sz="2000" dirty="0"/>
                  <a:t>Update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000" dirty="0"/>
                  <a:t> as follows: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000" dirty="0"/>
                  <a:t>	</a:t>
                </a:r>
              </a:p>
              <a:p>
                <a:pPr marL="914400" lvl="1" indent="-457200">
                  <a:buFont typeface="+mj-lt"/>
                  <a:buAutoNum type="arabicParenR" startAt="5"/>
                </a:pPr>
                <a:r>
                  <a:rPr lang="en-AU" sz="2000" dirty="0"/>
                  <a:t>Update the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sz="2000" dirty="0"/>
                  <a:t> as follows: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AU" sz="2000" dirty="0"/>
              </a:p>
              <a:p>
                <a:pPr marL="914400" lvl="1" indent="-457200">
                  <a:buFont typeface="+mj-lt"/>
                  <a:buAutoNum type="arabicParenR" startAt="5"/>
                </a:pPr>
                <a:r>
                  <a:rPr lang="en-AU" sz="2000" dirty="0"/>
                  <a:t>Further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000" dirty="0"/>
                  <a:t> as follows: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5C103-9C84-481F-9946-E92B422F1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320480"/>
              </a:xfrm>
              <a:blipFill>
                <a:blip r:embed="rId2"/>
                <a:stretch>
                  <a:fillRect l="-667" t="-423" r="-1185" b="-102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2A600AA-6FB8-4E80-9C8C-0D1D607BA098}"/>
              </a:ext>
            </a:extLst>
          </p:cNvPr>
          <p:cNvSpPr txBox="1"/>
          <p:nvPr/>
        </p:nvSpPr>
        <p:spPr>
          <a:xfrm>
            <a:off x="7020272" y="5301208"/>
            <a:ext cx="201622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Credibility type of estimator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B017DE-0663-480D-B160-B6D475BFD051}"/>
              </a:ext>
            </a:extLst>
          </p:cNvPr>
          <p:cNvCxnSpPr>
            <a:cxnSpLocks/>
          </p:cNvCxnSpPr>
          <p:nvPr/>
        </p:nvCxnSpPr>
        <p:spPr>
          <a:xfrm flipH="1" flipV="1">
            <a:off x="3635896" y="5373216"/>
            <a:ext cx="3384376" cy="21602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2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b="1" dirty="0">
                <a:solidFill>
                  <a:srgbClr val="FF0000"/>
                </a:solidFill>
              </a:rPr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678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29DD-71FC-4129-B924-9A56E0D8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of evolutionary hierarchical and Kalman filter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4BF15C47-9105-46E0-B8F1-57D73EB010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95325"/>
                <a:ext cx="4038600" cy="121359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AU" sz="2000" b="1" u="sng" dirty="0">
                    <a:solidFill>
                      <a:srgbClr val="FF0000"/>
                    </a:solidFill>
                  </a:rPr>
                  <a:t>Evolutionary hierarchical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AU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4BF15C47-9105-46E0-B8F1-57D73EB01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95325"/>
                <a:ext cx="4038600" cy="1213595"/>
              </a:xfrm>
              <a:blipFill>
                <a:blip r:embed="rId3"/>
                <a:stretch>
                  <a:fillRect l="-1508" t="-2010" r="-13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6C10D57-965F-4B14-AA11-F7EB3FFBA9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8200" y="1484784"/>
                <a:ext cx="4038600" cy="122413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ヒラギノ角ゴ Pro W3" pitchFamily="-60" charset="-128"/>
                    <a:cs typeface="ヒラギノ角ゴ Pro W3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ヒラギノ角ゴ Pro W3" pitchFamily="-60" charset="-128"/>
                    <a:cs typeface="ヒラギノ角ゴ Pro W3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ヒラギノ角ゴ Pro W3" pitchFamily="-60" charset="-128"/>
                    <a:cs typeface="ヒラギノ角ゴ Pro W3" charset="-128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sz="2000" b="1" u="sng" dirty="0">
                    <a:solidFill>
                      <a:srgbClr val="FF0000"/>
                    </a:solidFill>
                    <a:latin typeface="+mj-lt"/>
                    <a:cs typeface="Microsoft Sans Serif" pitchFamily="34" charset="0"/>
                  </a:rPr>
                  <a:t>Kalman filter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  <a:cs typeface="Microsoft Sans Serif" pitchFamily="34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𝑈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𝛾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  <a:cs typeface="Microsoft Sans Serif" pitchFamily="34" charset="0"/>
                        </a:rPr>
                        <m:t>+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𝜀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𝑡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  <a:cs typeface="Microsoft Sans Serif" pitchFamily="34" charset="0"/>
                        </a:rPr>
                        <m:t> </m:t>
                      </m:r>
                    </m:oMath>
                  </m:oMathPara>
                </a14:m>
                <a:endParaRPr lang="en-AU" sz="2000" i="1" dirty="0">
                  <a:latin typeface="Cambria Math" panose="02040503050406030204" pitchFamily="18" charset="0"/>
                  <a:cs typeface="Microsoft Sans Serif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</m:ctrlPr>
                        </m:sSub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𝑚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)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𝑡</m:t>
                          </m:r>
                        </m:sup>
                      </m:sSubSup>
                      <m:r>
                        <a:rPr lang="en-AU" sz="2000" i="1">
                          <a:latin typeface="Cambria Math" panose="02040503050406030204" pitchFamily="18" charset="0"/>
                          <a:cs typeface="Microsoft Sans Serif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</m:ctrlPr>
                        </m:sSub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𝑚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)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𝑡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</m:ctrlPr>
                        </m:sSub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+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𝜁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𝑚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)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  <a:cs typeface="Microsoft Sans Serif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AU" sz="2000" i="1" dirty="0">
                  <a:latin typeface="Cambria Math" panose="02040503050406030204" pitchFamily="18" charset="0"/>
                  <a:cs typeface="Microsoft Sans Serif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6C10D57-965F-4B14-AA11-F7EB3FFBA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84784"/>
                <a:ext cx="4038600" cy="1224136"/>
              </a:xfrm>
              <a:prstGeom prst="rect">
                <a:avLst/>
              </a:prstGeom>
              <a:blipFill>
                <a:blip r:embed="rId4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FFB641-0EB3-4294-B72C-E42604BCA633}"/>
                  </a:ext>
                </a:extLst>
              </p:cNvPr>
              <p:cNvSpPr txBox="1"/>
              <p:nvPr/>
            </p:nvSpPr>
            <p:spPr>
              <a:xfrm>
                <a:off x="457200" y="3068960"/>
                <a:ext cx="8229600" cy="176663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kumimoji="0" lang="en-AU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</a:rPr>
                  <a:t>So Kalman filter can be applied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  <a:cs typeface="Microsoft Sans Serif" pitchFamily="34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  <a:cs typeface="Microsoft Sans Serif" pitchFamily="34" charset="0"/>
                          </a:rPr>
                          <m:t>𝛾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  <a:cs typeface="Microsoft Sans Serif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en-AU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</a:rPr>
                  <a:t> for each </a:t>
                </a:r>
                <a14:m>
                  <m:oMath xmlns:m="http://schemas.openxmlformats.org/officeDocument/2006/math">
                    <m:r>
                      <a:rPr kumimoji="0" lang="en-AU" sz="280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𝑡</m:t>
                    </m:r>
                  </m:oMath>
                </a14:m>
                <a:endParaRPr kumimoji="0" lang="en-AU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</a:endParaRPr>
              </a:p>
              <a:p>
                <a:pPr marL="800100" lvl="1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AU" dirty="0">
                    <a:latin typeface="Sommet bold"/>
                    <a:ea typeface="+mn-ea"/>
                  </a:rPr>
                  <a:t>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  <a:cs typeface="Microsoft Sans Serif" pitchFamily="34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icrosoft Sans Serif" pitchFamily="34" charset="0"/>
                          </a:rPr>
                          <m:t>𝛽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  <a:cs typeface="Microsoft Sans Serif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dirty="0">
                    <a:latin typeface="Sommet bold"/>
                  </a:rPr>
                  <a:t> for each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dirty="0">
                  <a:latin typeface="Sommet bold"/>
                </a:endParaRPr>
              </a:p>
              <a:p>
                <a:pPr marL="800100" lvl="1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kumimoji="0" lang="en-AU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FFB641-0EB3-4294-B72C-E42604BCA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68960"/>
                <a:ext cx="8229600" cy="1766637"/>
              </a:xfrm>
              <a:prstGeom prst="rect">
                <a:avLst/>
              </a:prstGeom>
              <a:blipFill>
                <a:blip r:embed="rId5"/>
                <a:stretch>
                  <a:fillRect l="-1333" t="-31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7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07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0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0D2B-6B48-4FBF-87B9-EEA98499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Numerical example: definition of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AB0F8-EB0B-4A77-8EAD-57757DF8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4784"/>
            <a:ext cx="4114799" cy="4320480"/>
          </a:xfrm>
        </p:spPr>
        <p:txBody>
          <a:bodyPr/>
          <a:lstStyle/>
          <a:p>
            <a:r>
              <a:rPr lang="en-AU" b="1" dirty="0"/>
              <a:t>Level 0:</a:t>
            </a:r>
            <a:r>
              <a:rPr lang="en-AU" dirty="0"/>
              <a:t>  Single node {1}</a:t>
            </a:r>
          </a:p>
          <a:p>
            <a:r>
              <a:rPr lang="en-AU" b="1" dirty="0"/>
              <a:t>Level 1:</a:t>
            </a:r>
            <a:r>
              <a:rPr lang="en-AU" dirty="0"/>
              <a:t>  Nodes {11,12,13}</a:t>
            </a:r>
          </a:p>
          <a:p>
            <a:r>
              <a:rPr lang="en-AU" b="1" dirty="0"/>
              <a:t>Level 2:</a:t>
            </a:r>
            <a:r>
              <a:rPr lang="en-AU" dirty="0"/>
              <a:t>  Nodes {111,112,121,122,123,124,131,132,133,134}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F237CC-8EB7-403D-AB37-5C38AC3A9B60}"/>
              </a:ext>
            </a:extLst>
          </p:cNvPr>
          <p:cNvCxnSpPr/>
          <p:nvPr/>
        </p:nvCxnSpPr>
        <p:spPr>
          <a:xfrm>
            <a:off x="6732240" y="112474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041B4C-2DD2-4A1E-866C-F62C998C1FE6}"/>
              </a:ext>
            </a:extLst>
          </p:cNvPr>
          <p:cNvCxnSpPr/>
          <p:nvPr/>
        </p:nvCxnSpPr>
        <p:spPr>
          <a:xfrm flipH="1">
            <a:off x="5652120" y="1124744"/>
            <a:ext cx="108012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4F8C4-5E5F-4E44-890F-908FDB02FCBA}"/>
              </a:ext>
            </a:extLst>
          </p:cNvPr>
          <p:cNvCxnSpPr/>
          <p:nvPr/>
        </p:nvCxnSpPr>
        <p:spPr>
          <a:xfrm>
            <a:off x="6732240" y="1124744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EE8645-4492-40A5-9271-61BF0EB01640}"/>
              </a:ext>
            </a:extLst>
          </p:cNvPr>
          <p:cNvCxnSpPr/>
          <p:nvPr/>
        </p:nvCxnSpPr>
        <p:spPr>
          <a:xfrm flipH="1">
            <a:off x="5292080" y="2060848"/>
            <a:ext cx="360039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EDEAD4-B6EC-4878-8415-46E3909F25B9}"/>
              </a:ext>
            </a:extLst>
          </p:cNvPr>
          <p:cNvCxnSpPr/>
          <p:nvPr/>
        </p:nvCxnSpPr>
        <p:spPr>
          <a:xfrm>
            <a:off x="5652119" y="2060848"/>
            <a:ext cx="216025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A0DD56-B23F-446E-BC9E-20C0383B4D53}"/>
              </a:ext>
            </a:extLst>
          </p:cNvPr>
          <p:cNvCxnSpPr/>
          <p:nvPr/>
        </p:nvCxnSpPr>
        <p:spPr>
          <a:xfrm flipH="1">
            <a:off x="6300192" y="1988840"/>
            <a:ext cx="432047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313FB3-1E71-497A-9EE6-F1A8487D6ADD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6516216" y="1988840"/>
            <a:ext cx="21602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F74756-3A91-4D11-AFF5-50242FA39568}"/>
              </a:ext>
            </a:extLst>
          </p:cNvPr>
          <p:cNvCxnSpPr/>
          <p:nvPr/>
        </p:nvCxnSpPr>
        <p:spPr>
          <a:xfrm>
            <a:off x="6732239" y="1988840"/>
            <a:ext cx="432049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7BA230-4766-4EF7-B63F-C9340C74B368}"/>
              </a:ext>
            </a:extLst>
          </p:cNvPr>
          <p:cNvCxnSpPr>
            <a:cxnSpLocks/>
          </p:cNvCxnSpPr>
          <p:nvPr/>
        </p:nvCxnSpPr>
        <p:spPr>
          <a:xfrm flipH="1">
            <a:off x="7452319" y="1988840"/>
            <a:ext cx="288033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8CF638-7461-4C48-9EB0-CE994BB5F2B5}"/>
              </a:ext>
            </a:extLst>
          </p:cNvPr>
          <p:cNvCxnSpPr>
            <a:cxnSpLocks/>
          </p:cNvCxnSpPr>
          <p:nvPr/>
        </p:nvCxnSpPr>
        <p:spPr>
          <a:xfrm>
            <a:off x="7740351" y="1988840"/>
            <a:ext cx="792089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B44BBB6-50CF-4178-A0A3-C393501638CC}"/>
              </a:ext>
            </a:extLst>
          </p:cNvPr>
          <p:cNvSpPr txBox="1"/>
          <p:nvPr/>
        </p:nvSpPr>
        <p:spPr>
          <a:xfrm>
            <a:off x="5076055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1F3D4F-762A-4198-A913-8C4E28FD7F22}"/>
              </a:ext>
            </a:extLst>
          </p:cNvPr>
          <p:cNvSpPr txBox="1"/>
          <p:nvPr/>
        </p:nvSpPr>
        <p:spPr>
          <a:xfrm>
            <a:off x="5580112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B56E6-E9BF-4E8C-8BE2-1883F4A612DF}"/>
              </a:ext>
            </a:extLst>
          </p:cNvPr>
          <p:cNvSpPr txBox="1"/>
          <p:nvPr/>
        </p:nvSpPr>
        <p:spPr>
          <a:xfrm>
            <a:off x="6012159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F7724-35DC-4177-835B-368AEFBD89D3}"/>
              </a:ext>
            </a:extLst>
          </p:cNvPr>
          <p:cNvSpPr txBox="1"/>
          <p:nvPr/>
        </p:nvSpPr>
        <p:spPr>
          <a:xfrm>
            <a:off x="6300191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122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74FA0C-31AB-42DB-8FC9-134465EDA8D5}"/>
              </a:ext>
            </a:extLst>
          </p:cNvPr>
          <p:cNvCxnSpPr/>
          <p:nvPr/>
        </p:nvCxnSpPr>
        <p:spPr>
          <a:xfrm>
            <a:off x="6732238" y="1988840"/>
            <a:ext cx="144017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ACB6A-7EC2-43F2-9EFF-DD1C3CBE92F7}"/>
              </a:ext>
            </a:extLst>
          </p:cNvPr>
          <p:cNvCxnSpPr>
            <a:cxnSpLocks/>
          </p:cNvCxnSpPr>
          <p:nvPr/>
        </p:nvCxnSpPr>
        <p:spPr>
          <a:xfrm flipH="1">
            <a:off x="7740350" y="1988840"/>
            <a:ext cx="3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930534-8651-43AF-8AE3-458C3BC4C07E}"/>
              </a:ext>
            </a:extLst>
          </p:cNvPr>
          <p:cNvCxnSpPr>
            <a:cxnSpLocks/>
          </p:cNvCxnSpPr>
          <p:nvPr/>
        </p:nvCxnSpPr>
        <p:spPr>
          <a:xfrm>
            <a:off x="7740351" y="1988840"/>
            <a:ext cx="360041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46213D-1CB0-458D-82C9-A2CF90A5CB7B}"/>
              </a:ext>
            </a:extLst>
          </p:cNvPr>
          <p:cNvSpPr txBox="1"/>
          <p:nvPr/>
        </p:nvSpPr>
        <p:spPr>
          <a:xfrm>
            <a:off x="6588224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68F558-ADBB-4950-939E-9F1AE2DD9182}"/>
              </a:ext>
            </a:extLst>
          </p:cNvPr>
          <p:cNvSpPr txBox="1"/>
          <p:nvPr/>
        </p:nvSpPr>
        <p:spPr>
          <a:xfrm>
            <a:off x="6876255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BC103A-D806-4A59-90A9-381FF1C1BCEA}"/>
              </a:ext>
            </a:extLst>
          </p:cNvPr>
          <p:cNvSpPr txBox="1"/>
          <p:nvPr/>
        </p:nvSpPr>
        <p:spPr>
          <a:xfrm>
            <a:off x="7236296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131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06F0C-8EC3-45A0-9050-AA32AA9E6B74}"/>
              </a:ext>
            </a:extLst>
          </p:cNvPr>
          <p:cNvSpPr txBox="1"/>
          <p:nvPr/>
        </p:nvSpPr>
        <p:spPr>
          <a:xfrm>
            <a:off x="7956375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133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82D765-8D6F-4A86-BB94-CA7B41724EED}"/>
              </a:ext>
            </a:extLst>
          </p:cNvPr>
          <p:cNvSpPr txBox="1"/>
          <p:nvPr/>
        </p:nvSpPr>
        <p:spPr>
          <a:xfrm>
            <a:off x="8316415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134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463930-73EB-48AD-8395-014468A1C241}"/>
              </a:ext>
            </a:extLst>
          </p:cNvPr>
          <p:cNvSpPr txBox="1"/>
          <p:nvPr/>
        </p:nvSpPr>
        <p:spPr>
          <a:xfrm>
            <a:off x="7524328" y="3140968"/>
            <a:ext cx="432049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1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132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D7C0B9-6BA0-4853-B1BE-9E3FC5822D63}"/>
                  </a:ext>
                </a:extLst>
              </p:cNvPr>
              <p:cNvSpPr txBox="1"/>
              <p:nvPr/>
            </p:nvSpPr>
            <p:spPr>
              <a:xfrm>
                <a:off x="4572000" y="3717032"/>
                <a:ext cx="4392488" cy="112146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A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claim frequencies per unit exposure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AU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observed at the leaves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D7C0B9-6BA0-4853-B1BE-9E3FC5822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17032"/>
                <a:ext cx="4392488" cy="1121461"/>
              </a:xfrm>
              <a:prstGeom prst="rect">
                <a:avLst/>
              </a:prstGeom>
              <a:blipFill>
                <a:blip r:embed="rId3"/>
                <a:stretch>
                  <a:fillRect l="-1248" t="-1630" b="-86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5" grpId="0"/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D4EE-88D5-456D-8FC1-DF813B0C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Numerical example: model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C0AA2-A461-4087-B4E5-6EF77371C2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Dependency of observations on parameters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AU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  <m:r>
                      <a:rPr lang="en-AU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AU" b="1" dirty="0">
                    <a:solidFill>
                      <a:srgbClr val="92D05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AU" b="1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AU" b="1" dirty="0">
                  <a:solidFill>
                    <a:srgbClr val="92D050"/>
                  </a:solidFill>
                </a:endParaRPr>
              </a:p>
              <a:p>
                <a:pPr marL="0" indent="0" algn="ctr">
                  <a:buNone/>
                </a:pPr>
                <a:r>
                  <a:rPr lang="en-AU" b="1" dirty="0">
                    <a:solidFill>
                      <a:srgbClr val="92D050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  <m:sup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</m:e>
                    </m:d>
                    <m:r>
                      <a:rPr lang="en-AU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sSub>
                          <m:sSubPr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endParaRPr lang="en-AU" b="1" dirty="0">
                  <a:solidFill>
                    <a:srgbClr val="92D050"/>
                  </a:solidFill>
                </a:endParaRPr>
              </a:p>
              <a:p>
                <a:r>
                  <a:rPr lang="en-AU" dirty="0"/>
                  <a:t>Dependencies between levels of hierarchy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AU" b="1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  <m:d>
                              <m:dPr>
                                <m:ctrlP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AU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𝓗</m:t>
                                    </m:r>
                                  </m:e>
                                  <m:sub>
                                    <m:r>
                                      <a:rPr lang="en-AU" b="1" i="1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AU" b="1" dirty="0">
                    <a:solidFill>
                      <a:srgbClr val="92D050"/>
                    </a:solidFill>
                  </a:rPr>
                  <a:t>, i.e. </a:t>
                </a: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AU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AU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1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AU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AU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  <m:sup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</m:e>
                    </m:d>
                    <m:r>
                      <a:rPr lang="en-AU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sSub>
                          <m:sSubPr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AU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  <m:sup>
                        <m:r>
                          <a:rPr lang="en-AU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endParaRPr lang="en-AU" b="1" dirty="0">
                  <a:solidFill>
                    <a:srgbClr val="92D050"/>
                  </a:solidFill>
                </a:endParaRPr>
              </a:p>
              <a:p>
                <a:r>
                  <a:rPr lang="en-AU" dirty="0"/>
                  <a:t>Variances and covariances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</m:e>
                      </m:d>
                      <m:r>
                        <a:rPr lang="en-AU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AU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AU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AU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AU" b="1" dirty="0">
                  <a:solidFill>
                    <a:srgbClr val="92D050"/>
                  </a:solidFill>
                  <a:latin typeface="Sommet bold"/>
                </a:endParaRPr>
              </a:p>
              <a:p>
                <a:pPr lvl="1"/>
                <a:r>
                  <a:rPr lang="en-AU" dirty="0"/>
                  <a:t>Covariance matrices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dirty="0"/>
                  <a:t>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FC0AA2-A461-4087-B4E5-6EF77371C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554" b="-56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2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609E-D93E-47C8-AB11-8E517E4B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Numerical example: true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0B97-B5D6-46B1-A76B-ED743D48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F4AA60-42E1-4550-A5D6-F0F31F5DE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91718"/>
              </p:ext>
            </p:extLst>
          </p:nvPr>
        </p:nvGraphicFramePr>
        <p:xfrm>
          <a:off x="899592" y="1352873"/>
          <a:ext cx="7488832" cy="468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Document" r:id="rId3" imgW="5480253" imgH="3431283" progId="Word.Document.12">
                  <p:embed/>
                </p:oleObj>
              </mc:Choice>
              <mc:Fallback>
                <p:oleObj name="Document" r:id="rId3" imgW="5480253" imgH="34312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352873"/>
                        <a:ext cx="7488832" cy="468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195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5B0C-8BC0-4186-AA93-37D7F29C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Numerical example: simulated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56D3-EFB9-45D7-8F39-B20FD8C2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124744"/>
            <a:ext cx="3816424" cy="4320480"/>
          </a:xfrm>
        </p:spPr>
        <p:txBody>
          <a:bodyPr/>
          <a:lstStyle/>
          <a:p>
            <a:pPr lvl="0"/>
            <a:r>
              <a:rPr lang="en-AU" sz="2400" dirty="0"/>
              <a:t>All nodes trendless except:</a:t>
            </a:r>
          </a:p>
          <a:p>
            <a:pPr lvl="1"/>
            <a:r>
              <a:rPr lang="en-AU" sz="2400" b="1" dirty="0"/>
              <a:t>Node 121:</a:t>
            </a:r>
            <a:r>
              <a:rPr lang="en-AU" sz="2400" dirty="0"/>
              <a:t> upward trend of 0.015 per period added</a:t>
            </a:r>
          </a:p>
          <a:p>
            <a:pPr lvl="1"/>
            <a:r>
              <a:rPr lang="en-AU" sz="2400" b="1" dirty="0"/>
              <a:t>Node 124:</a:t>
            </a:r>
            <a:r>
              <a:rPr lang="en-AU" sz="2400" dirty="0"/>
              <a:t> flat reduction of 0.040 made in each period</a:t>
            </a:r>
          </a:p>
          <a:p>
            <a:pPr lvl="1"/>
            <a:r>
              <a:rPr lang="en-AU" sz="2400" b="1" dirty="0"/>
              <a:t>Node 132:</a:t>
            </a:r>
            <a:r>
              <a:rPr lang="en-AU" sz="2400" dirty="0"/>
              <a:t> downward trend of 0.020 per period added</a:t>
            </a:r>
          </a:p>
          <a:p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C779B2-C0E9-41A5-B4BE-B9CE268AB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73122"/>
              </p:ext>
            </p:extLst>
          </p:nvPr>
        </p:nvGraphicFramePr>
        <p:xfrm>
          <a:off x="-108520" y="1340768"/>
          <a:ext cx="5480050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Document" r:id="rId4" imgW="5480253" imgH="2767419" progId="Word.Document.12">
                  <p:embed/>
                </p:oleObj>
              </mc:Choice>
              <mc:Fallback>
                <p:oleObj name="Document" r:id="rId4" imgW="5480253" imgH="2767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8520" y="1340768"/>
                        <a:ext cx="5480050" cy="276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6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3CCB-59E2-4FFE-89A4-5994C605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Numerical example: results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59DB-F0C7-4739-B87A-012608B4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Node 121: increasing trend in true frequency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B699E16-D8B2-4C36-AE14-003CFCB7F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272530"/>
              </p:ext>
            </p:extLst>
          </p:nvPr>
        </p:nvGraphicFramePr>
        <p:xfrm>
          <a:off x="1259632" y="2071092"/>
          <a:ext cx="6480720" cy="3855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Document" r:id="rId3" imgW="5188448" imgH="3086391" progId="Word.Document.12">
                  <p:embed/>
                </p:oleObj>
              </mc:Choice>
              <mc:Fallback>
                <p:oleObj name="Document" r:id="rId3" imgW="5188448" imgH="3086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071092"/>
                        <a:ext cx="6480720" cy="3855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613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3CCB-59E2-4FFE-89A4-5994C605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Numerical example: results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559DB-F0C7-4739-B87A-012608B4B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4320480"/>
              </a:xfrm>
            </p:spPr>
            <p:txBody>
              <a:bodyPr/>
              <a:lstStyle/>
              <a:p>
                <a:r>
                  <a:rPr lang="en-AU" dirty="0"/>
                  <a:t>Node 124: one-off downward shift in true frequency at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559DB-F0C7-4739-B87A-012608B4B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4320480"/>
              </a:xfrm>
              <a:blipFill>
                <a:blip r:embed="rId3"/>
                <a:stretch>
                  <a:fillRect l="-1333" t="-15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965797-4BF2-43F9-9EB2-9326C4D34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76368"/>
              </p:ext>
            </p:extLst>
          </p:nvPr>
        </p:nvGraphicFramePr>
        <p:xfrm>
          <a:off x="1187624" y="1988840"/>
          <a:ext cx="6768752" cy="403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Document" r:id="rId4" imgW="5197803" imgH="3095751" progId="Word.Document.12">
                  <p:embed/>
                </p:oleObj>
              </mc:Choice>
              <mc:Fallback>
                <p:oleObj name="Document" r:id="rId4" imgW="5197803" imgH="30957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988840"/>
                        <a:ext cx="6768752" cy="403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335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3CCB-59E2-4FFE-89A4-5994C605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Numerical example: results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59DB-F0C7-4739-B87A-012608B4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Node 132: decreasing trend in true frequency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51AD60-A189-4114-9627-C62FF0B43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3927"/>
              </p:ext>
            </p:extLst>
          </p:nvPr>
        </p:nvGraphicFramePr>
        <p:xfrm>
          <a:off x="971599" y="1945927"/>
          <a:ext cx="7295393" cy="414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Worksheet" r:id="rId3" imgW="6408449" imgH="3642546" progId="Excel.Sheet.12">
                  <p:embed/>
                </p:oleObj>
              </mc:Choice>
              <mc:Fallback>
                <p:oleObj name="Worksheet" r:id="rId3" imgW="6408449" imgH="36425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99" y="1945927"/>
                        <a:ext cx="7295393" cy="4147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404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Conclusion</a:t>
            </a:r>
            <a:r>
              <a:rPr lang="en-AU" sz="2400" dirty="0"/>
              <a:t>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537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0"/>
          </a:xfrm>
        </p:spPr>
        <p:txBody>
          <a:bodyPr/>
          <a:lstStyle/>
          <a:p>
            <a:r>
              <a:rPr lang="en-AU" sz="2000" dirty="0"/>
              <a:t>Evolutionary hierarchical model has been formulated</a:t>
            </a:r>
          </a:p>
          <a:p>
            <a:r>
              <a:rPr lang="en-AU" sz="2000" dirty="0"/>
              <a:t>Parameter estimates obtained by application of the Kalman filter </a:t>
            </a:r>
          </a:p>
          <a:p>
            <a:pPr lvl="1"/>
            <a:r>
              <a:rPr lang="en-AU" sz="2000" dirty="0"/>
              <a:t>Filter update estimates from one epoch to the next as further data are observed</a:t>
            </a:r>
          </a:p>
          <a:p>
            <a:r>
              <a:rPr lang="en-AU" sz="2000" dirty="0"/>
              <a:t>Application of the Kalman filter conceptually straightforward, but</a:t>
            </a:r>
          </a:p>
          <a:p>
            <a:pPr lvl="1"/>
            <a:r>
              <a:rPr lang="en-AU" sz="2000" dirty="0"/>
              <a:t>Tree structure of the model parameters can be extensive</a:t>
            </a:r>
          </a:p>
          <a:p>
            <a:pPr lvl="1"/>
            <a:r>
              <a:rPr lang="en-AU" sz="2000" dirty="0"/>
              <a:t>Some effort is required to retain organization of the updating algorithm</a:t>
            </a:r>
          </a:p>
          <a:p>
            <a:pPr lvl="1"/>
            <a:r>
              <a:rPr lang="en-AU" sz="2000" dirty="0"/>
              <a:t>Achieved by suitable manipulation of the adjacency matrix associated with the tree</a:t>
            </a:r>
          </a:p>
          <a:p>
            <a:pPr lvl="1"/>
            <a:r>
              <a:rPr lang="en-AU" sz="2000" dirty="0"/>
              <a:t>Adjacency matrix then recruited to play its role in Kalman filter matrix calculations</a:t>
            </a:r>
          </a:p>
        </p:txBody>
      </p:sp>
    </p:spTree>
    <p:extLst>
      <p:ext uri="{BB962C8B-B14F-4D97-AF65-F5344CB8AC3E}">
        <p14:creationId xmlns:p14="http://schemas.microsoft.com/office/powerpoint/2010/main" val="14961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0"/>
          </a:xfrm>
        </p:spPr>
        <p:txBody>
          <a:bodyPr/>
          <a:lstStyle/>
          <a:p>
            <a:r>
              <a:rPr lang="en-AU" dirty="0" err="1"/>
              <a:t>Sundt</a:t>
            </a:r>
            <a:r>
              <a:rPr lang="en-AU" dirty="0"/>
              <a:t> B (1979). A hierarchical credibility regression model. </a:t>
            </a:r>
            <a:r>
              <a:rPr lang="en-AU" b="1" dirty="0"/>
              <a:t>Scandinavian Actuarial Journal</a:t>
            </a:r>
            <a:r>
              <a:rPr lang="en-AU" dirty="0"/>
              <a:t>, 107-114.</a:t>
            </a:r>
          </a:p>
          <a:p>
            <a:r>
              <a:rPr lang="en-AU" dirty="0" err="1"/>
              <a:t>Sundt</a:t>
            </a:r>
            <a:r>
              <a:rPr lang="en-AU" dirty="0"/>
              <a:t> B (1980). A multi-level hierarchical credibility regression model. </a:t>
            </a:r>
            <a:r>
              <a:rPr lang="en-AU" b="1" dirty="0"/>
              <a:t>Scandinavian Actuarial Journal</a:t>
            </a:r>
            <a:r>
              <a:rPr lang="en-AU" dirty="0"/>
              <a:t>, 25-32.</a:t>
            </a:r>
          </a:p>
          <a:p>
            <a:r>
              <a:rPr lang="en-AU" dirty="0"/>
              <a:t>Taylor G C (1979). Credibility analysis of a general hierarchical model, </a:t>
            </a:r>
            <a:r>
              <a:rPr lang="en-AU" b="1" dirty="0"/>
              <a:t>Scandinavian Actuarial Journal</a:t>
            </a:r>
            <a:r>
              <a:rPr lang="en-AU" dirty="0"/>
              <a:t>, 1979(1), 1-12.</a:t>
            </a:r>
          </a:p>
        </p:txBody>
      </p:sp>
    </p:spTree>
    <p:extLst>
      <p:ext uri="{BB962C8B-B14F-4D97-AF65-F5344CB8AC3E}">
        <p14:creationId xmlns:p14="http://schemas.microsoft.com/office/powerpoint/2010/main" val="73623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>
                <a:solidFill>
                  <a:srgbClr val="FF0000"/>
                </a:solidFill>
              </a:rPr>
              <a:t>Motivation</a:t>
            </a:r>
          </a:p>
          <a:p>
            <a:r>
              <a:rPr lang="en-AU" sz="2400" dirty="0"/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1538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298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Motivation: hierarchies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3898776" cy="4320480"/>
          </a:xfrm>
        </p:spPr>
        <p:txBody>
          <a:bodyPr/>
          <a:lstStyle/>
          <a:p>
            <a:r>
              <a:rPr lang="en-AU" dirty="0"/>
              <a:t>What is a hierarchy?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28D684-0F91-4522-9B1B-DAC533DB3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22856"/>
              </p:ext>
            </p:extLst>
          </p:nvPr>
        </p:nvGraphicFramePr>
        <p:xfrm>
          <a:off x="2254564" y="1844824"/>
          <a:ext cx="895535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Document" r:id="rId4" imgW="5480253" imgH="1630499" progId="Word.Document.12">
                  <p:embed/>
                </p:oleObj>
              </mc:Choice>
              <mc:Fallback>
                <p:oleObj name="Document" r:id="rId4" imgW="5480253" imgH="16304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4564" y="1844824"/>
                        <a:ext cx="8955352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C0F655-FA1C-499E-9BE2-8F1B9E834AA4}"/>
              </a:ext>
            </a:extLst>
          </p:cNvPr>
          <p:cNvSpPr txBox="1"/>
          <p:nvPr/>
        </p:nvSpPr>
        <p:spPr>
          <a:xfrm>
            <a:off x="7668344" y="2060848"/>
            <a:ext cx="108012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Nodes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36A804-806B-40D5-AF74-0D7F6809FC12}"/>
              </a:ext>
            </a:extLst>
          </p:cNvPr>
          <p:cNvCxnSpPr/>
          <p:nvPr/>
        </p:nvCxnSpPr>
        <p:spPr>
          <a:xfrm flipH="1">
            <a:off x="6732240" y="213285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21732B-A456-4028-924F-8FCE761F4C8B}"/>
              </a:ext>
            </a:extLst>
          </p:cNvPr>
          <p:cNvCxnSpPr/>
          <p:nvPr/>
        </p:nvCxnSpPr>
        <p:spPr>
          <a:xfrm flipH="1">
            <a:off x="5436096" y="2276872"/>
            <a:ext cx="223224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549CFD-B067-41E4-B5D1-4EB751E2D6B1}"/>
              </a:ext>
            </a:extLst>
          </p:cNvPr>
          <p:cNvCxnSpPr>
            <a:cxnSpLocks/>
          </p:cNvCxnSpPr>
          <p:nvPr/>
        </p:nvCxnSpPr>
        <p:spPr>
          <a:xfrm>
            <a:off x="7812360" y="2399402"/>
            <a:ext cx="0" cy="66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28D684-0F91-4522-9B1B-DAC533DB3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564" y="1844824"/>
          <a:ext cx="895535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Document" r:id="rId4" imgW="5480253" imgH="1630499" progId="Word.Document.12">
                  <p:embed/>
                </p:oleObj>
              </mc:Choice>
              <mc:Fallback>
                <p:oleObj name="Document" r:id="rId4" imgW="5480253" imgH="163049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C28D684-0F91-4522-9B1B-DAC533DB3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4564" y="1844824"/>
                        <a:ext cx="8955352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Motivation: hierarchies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4752528" cy="4320480"/>
          </a:xfrm>
        </p:spPr>
        <p:txBody>
          <a:bodyPr/>
          <a:lstStyle/>
          <a:p>
            <a:r>
              <a:rPr lang="en-AU" sz="2400" dirty="0"/>
              <a:t>Example: the ANZSIC occupational codes</a:t>
            </a:r>
          </a:p>
          <a:p>
            <a:pPr lvl="1"/>
            <a:r>
              <a:rPr lang="en-AU" sz="2400" dirty="0"/>
              <a:t>A = Agriculture, Forestry and Fishing</a:t>
            </a:r>
          </a:p>
          <a:p>
            <a:pPr lvl="2"/>
            <a:r>
              <a:rPr lang="en-AU" sz="2000" dirty="0"/>
              <a:t>A1 = Agriculture</a:t>
            </a:r>
          </a:p>
          <a:p>
            <a:pPr lvl="2"/>
            <a:r>
              <a:rPr lang="en-AU" sz="2000" dirty="0"/>
              <a:t>A2 = Aquaculture</a:t>
            </a:r>
          </a:p>
          <a:p>
            <a:pPr lvl="1"/>
            <a:r>
              <a:rPr lang="en-AU" sz="2400" dirty="0"/>
              <a:t>B = Mining</a:t>
            </a:r>
          </a:p>
          <a:p>
            <a:pPr lvl="2"/>
            <a:r>
              <a:rPr lang="en-AU" sz="2000" dirty="0"/>
              <a:t>B6 = Coal mining</a:t>
            </a:r>
          </a:p>
          <a:p>
            <a:pPr lvl="2"/>
            <a:r>
              <a:rPr lang="en-AU" sz="2000" dirty="0"/>
              <a:t>B7 = Oil and gas extraction</a:t>
            </a:r>
          </a:p>
          <a:p>
            <a:pPr lvl="2"/>
            <a:r>
              <a:rPr lang="en-AU" sz="2000" dirty="0"/>
              <a:t>B8 = Metal ore mining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32F98-DF67-4E6C-B513-47A84C821134}"/>
              </a:ext>
            </a:extLst>
          </p:cNvPr>
          <p:cNvSpPr txBox="1"/>
          <p:nvPr/>
        </p:nvSpPr>
        <p:spPr>
          <a:xfrm>
            <a:off x="5508104" y="3212976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D306F-F627-4DB2-9560-2B2A08ECB9FA}"/>
              </a:ext>
            </a:extLst>
          </p:cNvPr>
          <p:cNvSpPr txBox="1"/>
          <p:nvPr/>
        </p:nvSpPr>
        <p:spPr>
          <a:xfrm>
            <a:off x="7393916" y="3059087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D8C9A-0B9A-4438-A106-2E467D0E9BFA}"/>
              </a:ext>
            </a:extLst>
          </p:cNvPr>
          <p:cNvSpPr txBox="1"/>
          <p:nvPr/>
        </p:nvSpPr>
        <p:spPr>
          <a:xfrm>
            <a:off x="4803830" y="4490946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2BE96-A30C-4D80-8AC1-E505FFDF105C}"/>
              </a:ext>
            </a:extLst>
          </p:cNvPr>
          <p:cNvSpPr txBox="1"/>
          <p:nvPr/>
        </p:nvSpPr>
        <p:spPr>
          <a:xfrm>
            <a:off x="5580112" y="4490946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35B37-271A-4763-B13B-1F9C707FE4AE}"/>
              </a:ext>
            </a:extLst>
          </p:cNvPr>
          <p:cNvSpPr txBox="1"/>
          <p:nvPr/>
        </p:nvSpPr>
        <p:spPr>
          <a:xfrm>
            <a:off x="8111773" y="4335133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4EE68-C72B-4D2E-9722-4377EC3B0770}"/>
              </a:ext>
            </a:extLst>
          </p:cNvPr>
          <p:cNvSpPr txBox="1"/>
          <p:nvPr/>
        </p:nvSpPr>
        <p:spPr>
          <a:xfrm>
            <a:off x="7620701" y="4366937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F25F67-57DC-427E-955F-A20C9168977E}"/>
              </a:ext>
            </a:extLst>
          </p:cNvPr>
          <p:cNvSpPr txBox="1"/>
          <p:nvPr/>
        </p:nvSpPr>
        <p:spPr>
          <a:xfrm>
            <a:off x="7175669" y="4335134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B6</a:t>
            </a:r>
          </a:p>
        </p:txBody>
      </p:sp>
    </p:spTree>
    <p:extLst>
      <p:ext uri="{BB962C8B-B14F-4D97-AF65-F5344CB8AC3E}">
        <p14:creationId xmlns:p14="http://schemas.microsoft.com/office/powerpoint/2010/main" val="2403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28D684-0F91-4522-9B1B-DAC533DB3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564" y="1844824"/>
          <a:ext cx="895535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Document" r:id="rId4" imgW="5480253" imgH="1630499" progId="Word.Document.12">
                  <p:embed/>
                </p:oleObj>
              </mc:Choice>
              <mc:Fallback>
                <p:oleObj name="Document" r:id="rId4" imgW="5480253" imgH="163049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C28D684-0F91-4522-9B1B-DAC533DB3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4564" y="1844824"/>
                        <a:ext cx="8955352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Motivation: hierarchies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4281912" cy="4320480"/>
          </a:xfrm>
        </p:spPr>
        <p:txBody>
          <a:bodyPr/>
          <a:lstStyle/>
          <a:p>
            <a:r>
              <a:rPr lang="en-AU" sz="2400" dirty="0"/>
              <a:t>There may be an observation at each node</a:t>
            </a:r>
          </a:p>
          <a:p>
            <a:pPr lvl="1"/>
            <a:r>
              <a:rPr lang="en-AU" sz="2400" dirty="0"/>
              <a:t>e.g. claim frequency</a:t>
            </a:r>
          </a:p>
          <a:p>
            <a:r>
              <a:rPr lang="en-AU" sz="2400" dirty="0"/>
              <a:t>One may wish to estimate the claim frequency parameters underlying these observations</a:t>
            </a:r>
          </a:p>
          <a:p>
            <a:r>
              <a:rPr lang="en-AU" sz="2400" dirty="0"/>
              <a:t>One can use </a:t>
            </a:r>
            <a:r>
              <a:rPr lang="en-AU" sz="2400" b="1" dirty="0">
                <a:solidFill>
                  <a:srgbClr val="FF0000"/>
                </a:solidFill>
              </a:rPr>
              <a:t>hierarchical credibility</a:t>
            </a:r>
          </a:p>
          <a:p>
            <a:pPr lvl="1"/>
            <a:r>
              <a:rPr lang="en-AU" sz="2400" dirty="0"/>
              <a:t>Taylor (1979)</a:t>
            </a:r>
          </a:p>
          <a:p>
            <a:pPr lvl="1"/>
            <a:r>
              <a:rPr lang="en-AU" sz="2400" dirty="0" err="1"/>
              <a:t>Sundt</a:t>
            </a:r>
            <a:r>
              <a:rPr lang="en-AU" sz="2400" dirty="0"/>
              <a:t> (1979,1980)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32F98-DF67-4E6C-B513-47A84C821134}"/>
              </a:ext>
            </a:extLst>
          </p:cNvPr>
          <p:cNvSpPr txBox="1"/>
          <p:nvPr/>
        </p:nvSpPr>
        <p:spPr>
          <a:xfrm>
            <a:off x="5508104" y="3212976"/>
            <a:ext cx="792088" cy="56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D306F-F627-4DB2-9560-2B2A08ECB9FA}"/>
              </a:ext>
            </a:extLst>
          </p:cNvPr>
          <p:cNvSpPr txBox="1"/>
          <p:nvPr/>
        </p:nvSpPr>
        <p:spPr>
          <a:xfrm>
            <a:off x="7175669" y="3059087"/>
            <a:ext cx="650295" cy="56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D8C9A-0B9A-4438-A106-2E467D0E9BFA}"/>
              </a:ext>
            </a:extLst>
          </p:cNvPr>
          <p:cNvSpPr txBox="1"/>
          <p:nvPr/>
        </p:nvSpPr>
        <p:spPr>
          <a:xfrm>
            <a:off x="4509574" y="4490946"/>
            <a:ext cx="726304" cy="56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A1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0.010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2BE96-A30C-4D80-8AC1-E505FFDF105C}"/>
              </a:ext>
            </a:extLst>
          </p:cNvPr>
          <p:cNvSpPr txBox="1"/>
          <p:nvPr/>
        </p:nvSpPr>
        <p:spPr>
          <a:xfrm>
            <a:off x="5580112" y="4490946"/>
            <a:ext cx="720080" cy="56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A2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0.035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35B37-271A-4763-B13B-1F9C707FE4AE}"/>
              </a:ext>
            </a:extLst>
          </p:cNvPr>
          <p:cNvSpPr txBox="1"/>
          <p:nvPr/>
        </p:nvSpPr>
        <p:spPr>
          <a:xfrm>
            <a:off x="8111772" y="4335133"/>
            <a:ext cx="780707" cy="56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B8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0.120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4EE68-C72B-4D2E-9722-4377EC3B0770}"/>
              </a:ext>
            </a:extLst>
          </p:cNvPr>
          <p:cNvSpPr txBox="1"/>
          <p:nvPr/>
        </p:nvSpPr>
        <p:spPr>
          <a:xfrm>
            <a:off x="7490888" y="4366937"/>
            <a:ext cx="692893" cy="56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B7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F25F67-57DC-427E-955F-A20C9168977E}"/>
              </a:ext>
            </a:extLst>
          </p:cNvPr>
          <p:cNvSpPr txBox="1"/>
          <p:nvPr/>
        </p:nvSpPr>
        <p:spPr>
          <a:xfrm>
            <a:off x="6876256" y="4335134"/>
            <a:ext cx="731461" cy="56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B6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0.050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45971-34DC-425C-B5F6-36FB4C4285A4}"/>
              </a:ext>
            </a:extLst>
          </p:cNvPr>
          <p:cNvSpPr txBox="1"/>
          <p:nvPr/>
        </p:nvSpPr>
        <p:spPr>
          <a:xfrm>
            <a:off x="6300192" y="1844824"/>
            <a:ext cx="7069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0.070</a:t>
            </a:r>
          </a:p>
        </p:txBody>
      </p:sp>
    </p:spTree>
    <p:extLst>
      <p:ext uri="{BB962C8B-B14F-4D97-AF65-F5344CB8AC3E}">
        <p14:creationId xmlns:p14="http://schemas.microsoft.com/office/powerpoint/2010/main" val="3694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28D684-0F91-4522-9B1B-DAC533DB3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564" y="1844824"/>
          <a:ext cx="895535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Document" r:id="rId4" imgW="5480253" imgH="1630499" progId="Word.Document.12">
                  <p:embed/>
                </p:oleObj>
              </mc:Choice>
              <mc:Fallback>
                <p:oleObj name="Document" r:id="rId4" imgW="5480253" imgH="163049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C28D684-0F91-4522-9B1B-DAC533DB3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4564" y="1844824"/>
                        <a:ext cx="8955352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Motivation: static versus evolutionary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4752528" cy="4320480"/>
          </a:xfrm>
        </p:spPr>
        <p:txBody>
          <a:bodyPr/>
          <a:lstStyle/>
          <a:p>
            <a:r>
              <a:rPr lang="en-AU" sz="2400" dirty="0"/>
              <a:t>Suppose that claim frequencies at the node </a:t>
            </a:r>
            <a:r>
              <a:rPr lang="en-AU" sz="2400" b="1" dirty="0">
                <a:solidFill>
                  <a:srgbClr val="FF0000"/>
                </a:solidFill>
              </a:rPr>
              <a:t>evolve </a:t>
            </a:r>
            <a:r>
              <a:rPr lang="en-AU" sz="2400" dirty="0"/>
              <a:t>over time</a:t>
            </a:r>
          </a:p>
          <a:p>
            <a:r>
              <a:rPr lang="en-AU" sz="2400" dirty="0"/>
              <a:t>Now an parameter estimate is required at each node </a:t>
            </a: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at each point of time</a:t>
            </a:r>
          </a:p>
          <a:p>
            <a:r>
              <a:rPr lang="en-AU" sz="2400" dirty="0"/>
              <a:t>How?</a:t>
            </a: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32F98-DF67-4E6C-B513-47A84C821134}"/>
              </a:ext>
            </a:extLst>
          </p:cNvPr>
          <p:cNvSpPr txBox="1"/>
          <p:nvPr/>
        </p:nvSpPr>
        <p:spPr>
          <a:xfrm>
            <a:off x="5508104" y="3212976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ED306F-F627-4DB2-9560-2B2A08ECB9FA}"/>
              </a:ext>
            </a:extLst>
          </p:cNvPr>
          <p:cNvSpPr txBox="1"/>
          <p:nvPr/>
        </p:nvSpPr>
        <p:spPr>
          <a:xfrm>
            <a:off x="7393916" y="3059087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D8C9A-0B9A-4438-A106-2E467D0E9BFA}"/>
              </a:ext>
            </a:extLst>
          </p:cNvPr>
          <p:cNvSpPr txBox="1"/>
          <p:nvPr/>
        </p:nvSpPr>
        <p:spPr>
          <a:xfrm>
            <a:off x="4803830" y="4490946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2BE96-A30C-4D80-8AC1-E505FFDF105C}"/>
              </a:ext>
            </a:extLst>
          </p:cNvPr>
          <p:cNvSpPr txBox="1"/>
          <p:nvPr/>
        </p:nvSpPr>
        <p:spPr>
          <a:xfrm>
            <a:off x="5580112" y="4490946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A2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35B37-271A-4763-B13B-1F9C707FE4AE}"/>
              </a:ext>
            </a:extLst>
          </p:cNvPr>
          <p:cNvSpPr txBox="1"/>
          <p:nvPr/>
        </p:nvSpPr>
        <p:spPr>
          <a:xfrm>
            <a:off x="8111773" y="4335133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4EE68-C72B-4D2E-9722-4377EC3B0770}"/>
              </a:ext>
            </a:extLst>
          </p:cNvPr>
          <p:cNvSpPr txBox="1"/>
          <p:nvPr/>
        </p:nvSpPr>
        <p:spPr>
          <a:xfrm>
            <a:off x="7620701" y="4366937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F25F67-57DC-427E-955F-A20C9168977E}"/>
              </a:ext>
            </a:extLst>
          </p:cNvPr>
          <p:cNvSpPr txBox="1"/>
          <p:nvPr/>
        </p:nvSpPr>
        <p:spPr>
          <a:xfrm>
            <a:off x="7175669" y="4335134"/>
            <a:ext cx="43204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B6</a:t>
            </a:r>
          </a:p>
        </p:txBody>
      </p:sp>
    </p:spTree>
    <p:extLst>
      <p:ext uri="{BB962C8B-B14F-4D97-AF65-F5344CB8AC3E}">
        <p14:creationId xmlns:p14="http://schemas.microsoft.com/office/powerpoint/2010/main" val="18344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Motivation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Formal framework</a:t>
            </a:r>
          </a:p>
          <a:p>
            <a:r>
              <a:rPr lang="en-AU" sz="2400" dirty="0"/>
              <a:t>Hierarchical models</a:t>
            </a:r>
          </a:p>
          <a:p>
            <a:pPr lvl="1"/>
            <a:r>
              <a:rPr lang="en-AU" sz="2000" dirty="0"/>
              <a:t>Static</a:t>
            </a:r>
          </a:p>
          <a:p>
            <a:pPr lvl="1"/>
            <a:r>
              <a:rPr lang="en-AU" sz="2000" dirty="0"/>
              <a:t>Evolutionary </a:t>
            </a:r>
          </a:p>
          <a:p>
            <a:r>
              <a:rPr lang="en-AU" sz="2400" dirty="0"/>
              <a:t>Kalman filter</a:t>
            </a:r>
          </a:p>
          <a:p>
            <a:pPr lvl="1"/>
            <a:r>
              <a:rPr lang="en-AU" sz="2000" dirty="0"/>
              <a:t>In general</a:t>
            </a:r>
          </a:p>
          <a:p>
            <a:pPr lvl="1"/>
            <a:r>
              <a:rPr lang="en-AU" sz="2000" dirty="0"/>
              <a:t>Application to hierarchical model</a:t>
            </a:r>
          </a:p>
          <a:p>
            <a:r>
              <a:rPr lang="en-AU" sz="2400" dirty="0"/>
              <a:t>Numerical example</a:t>
            </a:r>
          </a:p>
          <a:p>
            <a:r>
              <a:rPr lang="en-AU" sz="2400" dirty="0"/>
              <a:t>Conclusion 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383977"/>
      </p:ext>
    </p:extLst>
  </p:cSld>
  <p:clrMapOvr>
    <a:masterClrMapping/>
  </p:clrMapOvr>
</p:sld>
</file>

<file path=ppt/theme/theme1.xml><?xml version="1.0" encoding="utf-8"?>
<a:theme xmlns:a="http://schemas.openxmlformats.org/drawingml/2006/main" name="ASB Presentation Template v2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B Document" ma:contentTypeID="0x010100A8865563147C4932AC2C4EE17FCD519C003DB97C0DCECE445B8914A26E399AF586001E128FFDEE41F5499A3B2A109DECF916" ma:contentTypeVersion="4" ma:contentTypeDescription="Content Type for all ASB Documents" ma:contentTypeScope="" ma:versionID="d9dbe4a230e0a57789a3e80d35df2b56">
  <xsd:schema xmlns:xsd="http://www.w3.org/2001/XMLSchema" xmlns:xs="http://www.w3.org/2001/XMLSchema" xmlns:p="http://schemas.microsoft.com/office/2006/metadata/properties" xmlns:ns2="92677fa4-472e-4791-910f-c3a0fcb6360a" xmlns:ns3="b23a2fc7-3740-480f-b766-dc5ad04c1e36" xmlns:ns4="0cb6ba38-d2ad-4db3-a729-0f02652b3ec5" targetNamespace="http://schemas.microsoft.com/office/2006/metadata/properties" ma:root="true" ma:fieldsID="022a29b8345455dc8642034512585e38" ns2:_="" ns3:_="" ns4:_="">
    <xsd:import namespace="92677fa4-472e-4791-910f-c3a0fcb6360a"/>
    <xsd:import namespace="b23a2fc7-3740-480f-b766-dc5ad04c1e36"/>
    <xsd:import namespace="0cb6ba38-d2ad-4db3-a729-0f02652b3ec5"/>
    <xsd:element name="properties">
      <xsd:complexType>
        <xsd:sequence>
          <xsd:element name="documentManagement">
            <xsd:complexType>
              <xsd:all>
                <xsd:element ref="ns2:ASBDepartment" minOccurs="0"/>
                <xsd:element ref="ns2:ASBSchool" minOccurs="0"/>
                <xsd:element ref="ns2:ASBResearchCentre" minOccurs="0"/>
                <xsd:element ref="ns2:ASBProgram" minOccurs="0"/>
                <xsd:element ref="ns2:ASBDocumentType" minOccurs="0"/>
                <xsd:element ref="ns2:ASBTopic" minOccurs="0"/>
                <xsd:element ref="ns3:ASBUpdatedDate" minOccurs="0"/>
                <xsd:element ref="ns4:Category" minOccurs="0"/>
                <xsd:element ref="ns4: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77fa4-472e-4791-910f-c3a0fcb6360a" elementFormDefault="qualified">
    <xsd:import namespace="http://schemas.microsoft.com/office/2006/documentManagement/types"/>
    <xsd:import namespace="http://schemas.microsoft.com/office/infopath/2007/PartnerControls"/>
    <xsd:element name="ASBDepartment" ma:index="8" nillable="true" ma:displayName="ASB Department" ma:list="{da2d91fc-8ec0-45b4-8753-c8357c3d9bfe}" ma:internalName="ASBDepartment" ma:showField="Title" ma:web="92677fa4-472e-4791-910f-c3a0fcb6360a">
      <xsd:simpleType>
        <xsd:restriction base="dms:Lookup"/>
      </xsd:simpleType>
    </xsd:element>
    <xsd:element name="ASBSchool" ma:index="9" nillable="true" ma:displayName="ASB School" ma:list="{266cd5cc-9621-4ed3-be3d-62c327766394}" ma:internalName="ASBSchool" ma:showField="Title" ma:web="92677fa4-472e-4791-910f-c3a0fcb6360a">
      <xsd:simpleType>
        <xsd:restriction base="dms:Lookup"/>
      </xsd:simpleType>
    </xsd:element>
    <xsd:element name="ASBResearchCentre" ma:index="10" nillable="true" ma:displayName="ASB Research Centre" ma:list="{6f2e6dc1-47bc-4ea9-94c7-1ed3596dfaf8}" ma:internalName="ASBResearchCentre" ma:showField="Title" ma:web="92677fa4-472e-4791-910f-c3a0fcb6360a">
      <xsd:simpleType>
        <xsd:restriction base="dms:Lookup"/>
      </xsd:simpleType>
    </xsd:element>
    <xsd:element name="ASBProgram" ma:index="11" nillable="true" ma:displayName="ASB Program" ma:list="{bcb2ba78-c923-4c8f-8006-cc7bd2e7077a}" ma:internalName="ASBProgram" ma:showField="Title" ma:web="92677fa4-472e-4791-910f-c3a0fcb6360a">
      <xsd:simpleType>
        <xsd:restriction base="dms:Lookup"/>
      </xsd:simpleType>
    </xsd:element>
    <xsd:element name="ASBDocumentType" ma:index="12" nillable="true" ma:displayName="ASB Document Type" ma:list="{97924480-4ce2-434e-a2ea-143920ac58b1}" ma:internalName="ASBDocumentType" ma:showField="Title" ma:web="92677fa4-472e-4791-910f-c3a0fcb6360a">
      <xsd:simpleType>
        <xsd:restriction base="dms:Lookup"/>
      </xsd:simpleType>
    </xsd:element>
    <xsd:element name="ASBTopic" ma:index="13" nillable="true" ma:displayName="ASB Topic" ma:list="{7d4aab1c-7184-411d-b624-8d101867049d}" ma:internalName="ASBTopic" ma:showField="Title" ma:web="92677fa4-472e-4791-910f-c3a0fcb6360a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a2fc7-3740-480f-b766-dc5ad04c1e36" elementFormDefault="qualified">
    <xsd:import namespace="http://schemas.microsoft.com/office/2006/documentManagement/types"/>
    <xsd:import namespace="http://schemas.microsoft.com/office/infopath/2007/PartnerControls"/>
    <xsd:element name="ASBUpdatedDate" ma:index="14" nillable="true" ma:displayName="ASB Updated Date" ma:format="DateTime" ma:internalName="ASBUpda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6ba38-d2ad-4db3-a729-0f02652b3ec5" elementFormDefault="qualified">
    <xsd:import namespace="http://schemas.microsoft.com/office/2006/documentManagement/types"/>
    <xsd:import namespace="http://schemas.microsoft.com/office/infopath/2007/PartnerControls"/>
    <xsd:element name="Category" ma:index="15" nillable="true" ma:displayName="Category" ma:default="AGSM" ma:format="Dropdown" ma:internalName="Category">
      <xsd:simpleType>
        <xsd:restriction base="dms:Choice">
          <xsd:enumeration value="AGSM"/>
          <xsd:enumeration value="Business School"/>
          <xsd:enumeration value="Schools"/>
          <xsd:enumeration value="UNSW"/>
          <xsd:enumeration value="Centres"/>
        </xsd:restriction>
      </xsd:simpleType>
    </xsd:element>
    <xsd:element name="Format" ma:index="16" nillable="true" ma:displayName="Format" ma:default="Word" ma:format="Dropdown" ma:internalName="Format">
      <xsd:simpleType>
        <xsd:restriction base="dms:Choice">
          <xsd:enumeration value="Word"/>
          <xsd:enumeration value="PowerPoint"/>
          <xsd:enumeration value="Emai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BSchool xmlns="92677fa4-472e-4791-910f-c3a0fcb6360a">6</ASBSchool>
    <ASBDepartment xmlns="92677fa4-472e-4791-910f-c3a0fcb6360a">8</ASBDepartment>
    <ASBTopic xmlns="92677fa4-472e-4791-910f-c3a0fcb6360a">1</ASBTopic>
    <ASBProgram xmlns="92677fa4-472e-4791-910f-c3a0fcb6360a" xsi:nil="true"/>
    <ASBUpdatedDate xmlns="b23a2fc7-3740-480f-b766-dc5ad04c1e36">2014-08-29T00:00:00+00:00</ASBUpdatedDate>
    <Format xmlns="0cb6ba38-d2ad-4db3-a729-0f02652b3ec5">PowerPoint</Format>
    <ASBResearchCentre xmlns="92677fa4-472e-4791-910f-c3a0fcb6360a" xsi:nil="true"/>
    <ASBDocumentType xmlns="92677fa4-472e-4791-910f-c3a0fcb6360a">16</ASBDocumentType>
    <Category xmlns="0cb6ba38-d2ad-4db3-a729-0f02652b3ec5">Schools</Category>
  </documentManagement>
</p:properties>
</file>

<file path=customXml/itemProps1.xml><?xml version="1.0" encoding="utf-8"?>
<ds:datastoreItem xmlns:ds="http://schemas.openxmlformats.org/officeDocument/2006/customXml" ds:itemID="{18CCBDAF-9CBE-4CC2-9401-55889A548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77fa4-472e-4791-910f-c3a0fcb6360a"/>
    <ds:schemaRef ds:uri="b23a2fc7-3740-480f-b766-dc5ad04c1e36"/>
    <ds:schemaRef ds:uri="0cb6ba38-d2ad-4db3-a729-0f02652b3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B6D94C-7FA7-4A49-984C-F1608248F25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4A2BFE3-7696-4E3C-928C-9FA6D24A47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B084614-19C6-4E4E-94EB-9B47AFEDA23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b23a2fc7-3740-480f-b766-dc5ad04c1e36"/>
    <ds:schemaRef ds:uri="http://schemas.openxmlformats.org/package/2006/metadata/core-properties"/>
    <ds:schemaRef ds:uri="0cb6ba38-d2ad-4db3-a729-0f02652b3ec5"/>
    <ds:schemaRef ds:uri="http://purl.org/dc/terms/"/>
    <ds:schemaRef ds:uri="http://schemas.microsoft.com/office/infopath/2007/PartnerControls"/>
    <ds:schemaRef ds:uri="92677fa4-472e-4791-910f-c3a0fcb6360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ASB Presentation Template v2</Template>
  <TotalTime>8604</TotalTime>
  <Words>1893</Words>
  <Application>Microsoft Office PowerPoint</Application>
  <PresentationFormat>On-screen Show (4:3)</PresentationFormat>
  <Paragraphs>449</Paragraphs>
  <Slides>40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ＭＳ Ｐゴシック</vt:lpstr>
      <vt:lpstr>Arial</vt:lpstr>
      <vt:lpstr>Arial Bold</vt:lpstr>
      <vt:lpstr>Calibri</vt:lpstr>
      <vt:lpstr>Cambria Math</vt:lpstr>
      <vt:lpstr>Microsoft Sans Serif</vt:lpstr>
      <vt:lpstr>Sommet</vt:lpstr>
      <vt:lpstr>Sommet bold</vt:lpstr>
      <vt:lpstr>ヒラギノ角ゴ Pro W3</vt:lpstr>
      <vt:lpstr>ASB Presentation Template v2</vt:lpstr>
      <vt:lpstr>Document</vt:lpstr>
      <vt:lpstr>Worksheet</vt:lpstr>
      <vt:lpstr>PowerPoint Presentation</vt:lpstr>
      <vt:lpstr>Acknowledgements and disclaimers</vt:lpstr>
      <vt:lpstr>Overview</vt:lpstr>
      <vt:lpstr>Overview</vt:lpstr>
      <vt:lpstr>Motivation: hierarchies (1)</vt:lpstr>
      <vt:lpstr>Motivation: hierarchies (2)</vt:lpstr>
      <vt:lpstr>Motivation: hierarchies (3)</vt:lpstr>
      <vt:lpstr>Motivation: static versus evolutionary hierarchies</vt:lpstr>
      <vt:lpstr>Overview</vt:lpstr>
      <vt:lpstr>Graph theory (1)</vt:lpstr>
      <vt:lpstr>Graph theory (2)</vt:lpstr>
      <vt:lpstr>Graph theory (3)</vt:lpstr>
      <vt:lpstr>Graph theory: tree</vt:lpstr>
      <vt:lpstr>Larger hierarchies (trees): labelling of nodes</vt:lpstr>
      <vt:lpstr>Overview</vt:lpstr>
      <vt:lpstr>Hierarchical model: notation</vt:lpstr>
      <vt:lpstr>Static hierarchical model: formal statement</vt:lpstr>
      <vt:lpstr>Static hierarchical model: formal statement (cont’d)</vt:lpstr>
      <vt:lpstr>Overview</vt:lpstr>
      <vt:lpstr>Evolutionary hierarchical model: formal statement</vt:lpstr>
      <vt:lpstr>Evolutionary hierarchical model: formal statement (cont’d)</vt:lpstr>
      <vt:lpstr>Evolutionary hierarchical model: formal statement (cont’d)</vt:lpstr>
      <vt:lpstr>Alternative form of model</vt:lpstr>
      <vt:lpstr>Overview</vt:lpstr>
      <vt:lpstr>Kalman filter (slightly simplified): model formulation</vt:lpstr>
      <vt:lpstr>Kalman filter: parameter estimation algorithm</vt:lpstr>
      <vt:lpstr>Overview</vt:lpstr>
      <vt:lpstr>Comparison of evolutionary hierarchical and Kalman filter models</vt:lpstr>
      <vt:lpstr>Overview</vt:lpstr>
      <vt:lpstr>Numerical example: definition of hierarchy</vt:lpstr>
      <vt:lpstr>Numerical example: model structure</vt:lpstr>
      <vt:lpstr>Numerical example: true parameters</vt:lpstr>
      <vt:lpstr>Numerical example: simulated data</vt:lpstr>
      <vt:lpstr>Numerical example: results (1)</vt:lpstr>
      <vt:lpstr>Numerical example: results (2)</vt:lpstr>
      <vt:lpstr>Numerical example: results (3)</vt:lpstr>
      <vt:lpstr>Overview</vt:lpstr>
      <vt:lpstr>Conclusion</vt:lpstr>
      <vt:lpstr>References</vt:lpstr>
      <vt:lpstr>Questions?</vt:lpstr>
    </vt:vector>
  </TitlesOfParts>
  <Company>University of New South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Risk Acturial Studies - Powerpoint Template</dc:title>
  <dc:creator>James Lew</dc:creator>
  <cp:lastModifiedBy>Greg Taylor</cp:lastModifiedBy>
  <cp:revision>825</cp:revision>
  <dcterms:created xsi:type="dcterms:W3CDTF">2011-08-26T05:21:57Z</dcterms:created>
  <dcterms:modified xsi:type="dcterms:W3CDTF">2017-08-20T18:33:26Z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15500.0000000000</vt:lpwstr>
  </property>
  <property fmtid="{D5CDD505-2E9C-101B-9397-08002B2CF9AE}" pid="3" name="OHS Newsletter?">
    <vt:lpwstr>0</vt:lpwstr>
  </property>
  <property fmtid="{D5CDD505-2E9C-101B-9397-08002B2CF9AE}" pid="4" name="ContentType">
    <vt:lpwstr>Document</vt:lpwstr>
  </property>
  <property fmtid="{D5CDD505-2E9C-101B-9397-08002B2CF9AE}" pid="5" name="Date">
    <vt:lpwstr/>
  </property>
  <property fmtid="{D5CDD505-2E9C-101B-9397-08002B2CF9AE}" pid="6" name="PublishingExpirationDate">
    <vt:lpwstr/>
  </property>
  <property fmtid="{D5CDD505-2E9C-101B-9397-08002B2CF9AE}" pid="7" name="PublishingStartDate">
    <vt:lpwstr/>
  </property>
  <property fmtid="{D5CDD505-2E9C-101B-9397-08002B2CF9AE}" pid="8" name="display_urn:schemas-microsoft-com:office:office#Editor">
    <vt:lpwstr>Tracy Carter</vt:lpwstr>
  </property>
  <property fmtid="{D5CDD505-2E9C-101B-9397-08002B2CF9AE}" pid="9" name="xd_Signature">
    <vt:lpwstr/>
  </property>
  <property fmtid="{D5CDD505-2E9C-101B-9397-08002B2CF9AE}" pid="10" name="TemplateUrl">
    <vt:lpwstr/>
  </property>
  <property fmtid="{D5CDD505-2E9C-101B-9397-08002B2CF9AE}" pid="11" name="display_urn:schemas-microsoft-com:office:office#Author">
    <vt:lpwstr>Tracy Carter</vt:lpwstr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atergory">
    <vt:lpwstr>School</vt:lpwstr>
  </property>
  <property fmtid="{D5CDD505-2E9C-101B-9397-08002B2CF9AE}" pid="16" name="ContentTypeId">
    <vt:lpwstr>0x010100A8865563147C4932AC2C4EE17FCD519C003DB97C0DCECE445B8914A26E399AF58600B3885503051B67488FBFEFDA37D3DE53</vt:lpwstr>
  </property>
</Properties>
</file>