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85"/>
  </p:notesMasterIdLst>
  <p:handoutMasterIdLst>
    <p:handoutMasterId r:id="rId86"/>
  </p:handoutMasterIdLst>
  <p:sldIdLst>
    <p:sldId id="318" r:id="rId6"/>
    <p:sldId id="321" r:id="rId7"/>
    <p:sldId id="340" r:id="rId8"/>
    <p:sldId id="323" r:id="rId9"/>
    <p:sldId id="324" r:id="rId10"/>
    <p:sldId id="325" r:id="rId11"/>
    <p:sldId id="327" r:id="rId12"/>
    <p:sldId id="328" r:id="rId13"/>
    <p:sldId id="331" r:id="rId14"/>
    <p:sldId id="332" r:id="rId15"/>
    <p:sldId id="333" r:id="rId16"/>
    <p:sldId id="339" r:id="rId17"/>
    <p:sldId id="336" r:id="rId18"/>
    <p:sldId id="335" r:id="rId19"/>
    <p:sldId id="319" r:id="rId20"/>
    <p:sldId id="301" r:id="rId21"/>
    <p:sldId id="337" r:id="rId22"/>
    <p:sldId id="329" r:id="rId23"/>
    <p:sldId id="313" r:id="rId24"/>
    <p:sldId id="314" r:id="rId25"/>
    <p:sldId id="305" r:id="rId26"/>
    <p:sldId id="306" r:id="rId27"/>
    <p:sldId id="341" r:id="rId28"/>
    <p:sldId id="343" r:id="rId29"/>
    <p:sldId id="344" r:id="rId30"/>
    <p:sldId id="345" r:id="rId31"/>
    <p:sldId id="350" r:id="rId32"/>
    <p:sldId id="400" r:id="rId33"/>
    <p:sldId id="351" r:id="rId34"/>
    <p:sldId id="352" r:id="rId35"/>
    <p:sldId id="401" r:id="rId36"/>
    <p:sldId id="354" r:id="rId37"/>
    <p:sldId id="355" r:id="rId38"/>
    <p:sldId id="338" r:id="rId39"/>
    <p:sldId id="346" r:id="rId40"/>
    <p:sldId id="347" r:id="rId41"/>
    <p:sldId id="348" r:id="rId42"/>
    <p:sldId id="357" r:id="rId43"/>
    <p:sldId id="320" r:id="rId44"/>
    <p:sldId id="330" r:id="rId45"/>
    <p:sldId id="371" r:id="rId46"/>
    <p:sldId id="364" r:id="rId47"/>
    <p:sldId id="359" r:id="rId48"/>
    <p:sldId id="360" r:id="rId49"/>
    <p:sldId id="361" r:id="rId50"/>
    <p:sldId id="362" r:id="rId51"/>
    <p:sldId id="365" r:id="rId52"/>
    <p:sldId id="366" r:id="rId53"/>
    <p:sldId id="368" r:id="rId54"/>
    <p:sldId id="367" r:id="rId55"/>
    <p:sldId id="372" r:id="rId56"/>
    <p:sldId id="369" r:id="rId57"/>
    <p:sldId id="375" r:id="rId58"/>
    <p:sldId id="373" r:id="rId59"/>
    <p:sldId id="374" r:id="rId60"/>
    <p:sldId id="376" r:id="rId61"/>
    <p:sldId id="380" r:id="rId62"/>
    <p:sldId id="378" r:id="rId63"/>
    <p:sldId id="379" r:id="rId64"/>
    <p:sldId id="381" r:id="rId65"/>
    <p:sldId id="382" r:id="rId66"/>
    <p:sldId id="383" r:id="rId67"/>
    <p:sldId id="384" r:id="rId68"/>
    <p:sldId id="385" r:id="rId69"/>
    <p:sldId id="386" r:id="rId70"/>
    <p:sldId id="387" r:id="rId71"/>
    <p:sldId id="388" r:id="rId72"/>
    <p:sldId id="390" r:id="rId73"/>
    <p:sldId id="389" r:id="rId74"/>
    <p:sldId id="391" r:id="rId75"/>
    <p:sldId id="392" r:id="rId76"/>
    <p:sldId id="393" r:id="rId77"/>
    <p:sldId id="394" r:id="rId78"/>
    <p:sldId id="395" r:id="rId79"/>
    <p:sldId id="396" r:id="rId80"/>
    <p:sldId id="398" r:id="rId81"/>
    <p:sldId id="397" r:id="rId82"/>
    <p:sldId id="402" r:id="rId83"/>
    <p:sldId id="399" r:id="rId84"/>
  </p:sldIdLst>
  <p:sldSz cx="12192000" cy="6858000"/>
  <p:notesSz cx="6648450" cy="97742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AAB1"/>
    <a:srgbClr val="002E5D"/>
    <a:srgbClr val="5BA7E0"/>
    <a:srgbClr val="9BBCAF"/>
    <a:srgbClr val="008698"/>
    <a:srgbClr val="E1A12E"/>
    <a:srgbClr val="8D2F4B"/>
    <a:srgbClr val="C8C8CE"/>
    <a:srgbClr val="9BAABE"/>
    <a:srgbClr val="284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Stile con tema 2 - Color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0" autoAdjust="0"/>
    <p:restoredTop sz="75646" autoAdjust="0"/>
  </p:normalViewPr>
  <p:slideViewPr>
    <p:cSldViewPr snapToGrid="0" snapToObjects="1">
      <p:cViewPr varScale="1">
        <p:scale>
          <a:sx n="72" d="100"/>
          <a:sy n="72" d="100"/>
        </p:scale>
        <p:origin x="96" y="150"/>
      </p:cViewPr>
      <p:guideLst>
        <p:guide orient="horz" pos="2160"/>
        <p:guide pos="3840"/>
      </p:guideLst>
    </p:cSldViewPr>
  </p:slideViewPr>
  <p:outlineViewPr>
    <p:cViewPr>
      <p:scale>
        <a:sx n="33" d="100"/>
        <a:sy n="33" d="100"/>
      </p:scale>
      <p:origin x="0" y="-22434"/>
    </p:cViewPr>
  </p:outlineViewPr>
  <p:notesTextViewPr>
    <p:cViewPr>
      <p:scale>
        <a:sx n="1" d="1"/>
        <a:sy n="1" d="1"/>
      </p:scale>
      <p:origin x="0" y="0"/>
    </p:cViewPr>
  </p:notesTextViewPr>
  <p:sorterViewPr>
    <p:cViewPr>
      <p:scale>
        <a:sx n="100" d="100"/>
        <a:sy n="100" d="100"/>
      </p:scale>
      <p:origin x="0" y="-6432"/>
    </p:cViewPr>
  </p:sorterViewPr>
  <p:notesViewPr>
    <p:cSldViewPr snapToGrid="0" snapToObjects="1" showGuides="1">
      <p:cViewPr varScale="1">
        <p:scale>
          <a:sx n="170" d="100"/>
          <a:sy n="170" d="100"/>
        </p:scale>
        <p:origin x="537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tableStyles" Target="tableStyles.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5" y="1"/>
            <a:ext cx="2880995" cy="49041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65921" y="1"/>
            <a:ext cx="2880995" cy="490410"/>
          </a:xfrm>
          <a:prstGeom prst="rect">
            <a:avLst/>
          </a:prstGeom>
        </p:spPr>
        <p:txBody>
          <a:bodyPr vert="horz" lIns="91440" tIns="45720" rIns="91440" bIns="45720" rtlCol="0"/>
          <a:lstStyle>
            <a:lvl1pPr algn="r">
              <a:defRPr sz="1200"/>
            </a:lvl1pPr>
          </a:lstStyle>
          <a:p>
            <a:fld id="{5EB98360-EFA8-8740-9205-F2DE5D87A57F}" type="datetimeFigureOut">
              <a:rPr lang="it-IT" smtClean="0"/>
              <a:t>18/08/2017</a:t>
            </a:fld>
            <a:endParaRPr lang="it-IT"/>
          </a:p>
        </p:txBody>
      </p:sp>
      <p:sp>
        <p:nvSpPr>
          <p:cNvPr id="4" name="Segnaposto piè di pagina 3"/>
          <p:cNvSpPr>
            <a:spLocks noGrp="1"/>
          </p:cNvSpPr>
          <p:nvPr>
            <p:ph type="ftr" sz="quarter" idx="2"/>
          </p:nvPr>
        </p:nvSpPr>
        <p:spPr>
          <a:xfrm>
            <a:off x="5" y="9283830"/>
            <a:ext cx="2880995" cy="490409"/>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65921" y="9283830"/>
            <a:ext cx="2880995" cy="490409"/>
          </a:xfrm>
          <a:prstGeom prst="rect">
            <a:avLst/>
          </a:prstGeom>
        </p:spPr>
        <p:txBody>
          <a:bodyPr vert="horz" lIns="91440" tIns="45720" rIns="91440" bIns="45720" rtlCol="0" anchor="b"/>
          <a:lstStyle>
            <a:lvl1pPr algn="r">
              <a:defRPr sz="1200"/>
            </a:lvl1pPr>
          </a:lstStyle>
          <a:p>
            <a:fld id="{4E5815B1-83EA-5F46-B656-3F7E59852525}" type="slidenum">
              <a:rPr lang="it-IT" smtClean="0"/>
              <a:t>‹N›</a:t>
            </a:fld>
            <a:endParaRPr lang="it-IT"/>
          </a:p>
        </p:txBody>
      </p:sp>
    </p:spTree>
    <p:extLst>
      <p:ext uri="{BB962C8B-B14F-4D97-AF65-F5344CB8AC3E}">
        <p14:creationId xmlns:p14="http://schemas.microsoft.com/office/powerpoint/2010/main" val="872594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5" y="1"/>
            <a:ext cx="2880995" cy="49041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65921" y="1"/>
            <a:ext cx="2880995" cy="490410"/>
          </a:xfrm>
          <a:prstGeom prst="rect">
            <a:avLst/>
          </a:prstGeom>
        </p:spPr>
        <p:txBody>
          <a:bodyPr vert="horz" lIns="91440" tIns="45720" rIns="91440" bIns="45720" rtlCol="0"/>
          <a:lstStyle>
            <a:lvl1pPr algn="r">
              <a:defRPr sz="1200"/>
            </a:lvl1pPr>
          </a:lstStyle>
          <a:p>
            <a:fld id="{3F910EB5-FA97-DC43-A6DA-0CA467BEC713}" type="datetimeFigureOut">
              <a:rPr lang="it-IT" smtClean="0"/>
              <a:t>18/08/2017</a:t>
            </a:fld>
            <a:endParaRPr lang="it-IT"/>
          </a:p>
        </p:txBody>
      </p:sp>
      <p:sp>
        <p:nvSpPr>
          <p:cNvPr id="4" name="Segnaposto immagine diapositiva 3"/>
          <p:cNvSpPr>
            <a:spLocks noGrp="1" noRot="1" noChangeAspect="1"/>
          </p:cNvSpPr>
          <p:nvPr>
            <p:ph type="sldImg" idx="2"/>
          </p:nvPr>
        </p:nvSpPr>
        <p:spPr>
          <a:xfrm>
            <a:off x="392113" y="1222375"/>
            <a:ext cx="5864225" cy="32988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4845" y="4703854"/>
            <a:ext cx="5318760" cy="3848607"/>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5" y="9283830"/>
            <a:ext cx="2880995" cy="490409"/>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65921" y="9283830"/>
            <a:ext cx="2880995" cy="490409"/>
          </a:xfrm>
          <a:prstGeom prst="rect">
            <a:avLst/>
          </a:prstGeom>
        </p:spPr>
        <p:txBody>
          <a:bodyPr vert="horz" lIns="91440" tIns="45720" rIns="91440" bIns="45720" rtlCol="0" anchor="b"/>
          <a:lstStyle>
            <a:lvl1pPr algn="r">
              <a:defRPr sz="1200"/>
            </a:lvl1pPr>
          </a:lstStyle>
          <a:p>
            <a:fld id="{C1DD1E99-8043-5948-A89D-DB9C18D4E1C8}" type="slidenum">
              <a:rPr lang="it-IT" smtClean="0"/>
              <a:t>‹N›</a:t>
            </a:fld>
            <a:endParaRPr lang="it-IT"/>
          </a:p>
        </p:txBody>
      </p:sp>
    </p:spTree>
    <p:extLst>
      <p:ext uri="{BB962C8B-B14F-4D97-AF65-F5344CB8AC3E}">
        <p14:creationId xmlns:p14="http://schemas.microsoft.com/office/powerpoint/2010/main" val="21625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smtClean="0"/>
          </a:p>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1</a:t>
            </a:fld>
            <a:endParaRPr lang="it-IT"/>
          </a:p>
        </p:txBody>
      </p:sp>
    </p:spTree>
    <p:extLst>
      <p:ext uri="{BB962C8B-B14F-4D97-AF65-F5344CB8AC3E}">
        <p14:creationId xmlns:p14="http://schemas.microsoft.com/office/powerpoint/2010/main" val="687962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10</a:t>
            </a:fld>
            <a:endParaRPr lang="it-IT"/>
          </a:p>
        </p:txBody>
      </p:sp>
    </p:spTree>
    <p:extLst>
      <p:ext uri="{BB962C8B-B14F-4D97-AF65-F5344CB8AC3E}">
        <p14:creationId xmlns:p14="http://schemas.microsoft.com/office/powerpoint/2010/main" val="122702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11</a:t>
            </a:fld>
            <a:endParaRPr lang="it-IT"/>
          </a:p>
        </p:txBody>
      </p:sp>
    </p:spTree>
    <p:extLst>
      <p:ext uri="{BB962C8B-B14F-4D97-AF65-F5344CB8AC3E}">
        <p14:creationId xmlns:p14="http://schemas.microsoft.com/office/powerpoint/2010/main" val="1173992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12</a:t>
            </a:fld>
            <a:endParaRPr lang="it-IT"/>
          </a:p>
        </p:txBody>
      </p:sp>
    </p:spTree>
    <p:extLst>
      <p:ext uri="{BB962C8B-B14F-4D97-AF65-F5344CB8AC3E}">
        <p14:creationId xmlns:p14="http://schemas.microsoft.com/office/powerpoint/2010/main" val="533180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13</a:t>
            </a:fld>
            <a:endParaRPr lang="it-IT"/>
          </a:p>
        </p:txBody>
      </p:sp>
    </p:spTree>
    <p:extLst>
      <p:ext uri="{BB962C8B-B14F-4D97-AF65-F5344CB8AC3E}">
        <p14:creationId xmlns:p14="http://schemas.microsoft.com/office/powerpoint/2010/main" val="4128614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14</a:t>
            </a:fld>
            <a:endParaRPr lang="it-IT"/>
          </a:p>
        </p:txBody>
      </p:sp>
    </p:spTree>
    <p:extLst>
      <p:ext uri="{BB962C8B-B14F-4D97-AF65-F5344CB8AC3E}">
        <p14:creationId xmlns:p14="http://schemas.microsoft.com/office/powerpoint/2010/main" val="902942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15</a:t>
            </a:fld>
            <a:endParaRPr lang="it-IT"/>
          </a:p>
        </p:txBody>
      </p:sp>
    </p:spTree>
    <p:extLst>
      <p:ext uri="{BB962C8B-B14F-4D97-AF65-F5344CB8AC3E}">
        <p14:creationId xmlns:p14="http://schemas.microsoft.com/office/powerpoint/2010/main" val="1262972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solidFill>
                <a:schemeClr val="tx1"/>
              </a:solidFill>
            </a:endParaRPr>
          </a:p>
        </p:txBody>
      </p:sp>
      <p:sp>
        <p:nvSpPr>
          <p:cNvPr id="4" name="Segnaposto numero diapositiva 3"/>
          <p:cNvSpPr>
            <a:spLocks noGrp="1"/>
          </p:cNvSpPr>
          <p:nvPr>
            <p:ph type="sldNum" sz="quarter" idx="10"/>
          </p:nvPr>
        </p:nvSpPr>
        <p:spPr/>
        <p:txBody>
          <a:bodyPr/>
          <a:lstStyle/>
          <a:p>
            <a:fld id="{C1DD1E99-8043-5948-A89D-DB9C18D4E1C8}" type="slidenum">
              <a:rPr lang="it-IT" smtClean="0"/>
              <a:t>16</a:t>
            </a:fld>
            <a:endParaRPr lang="it-IT"/>
          </a:p>
        </p:txBody>
      </p:sp>
    </p:spTree>
    <p:extLst>
      <p:ext uri="{BB962C8B-B14F-4D97-AF65-F5344CB8AC3E}">
        <p14:creationId xmlns:p14="http://schemas.microsoft.com/office/powerpoint/2010/main" val="3450442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17</a:t>
            </a:fld>
            <a:endParaRPr lang="it-IT"/>
          </a:p>
        </p:txBody>
      </p:sp>
    </p:spTree>
    <p:extLst>
      <p:ext uri="{BB962C8B-B14F-4D97-AF65-F5344CB8AC3E}">
        <p14:creationId xmlns:p14="http://schemas.microsoft.com/office/powerpoint/2010/main" val="823397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C1DD1E99-8043-5948-A89D-DB9C18D4E1C8}" type="slidenum">
              <a:rPr lang="it-IT" smtClean="0"/>
              <a:t>18</a:t>
            </a:fld>
            <a:endParaRPr lang="it-IT"/>
          </a:p>
        </p:txBody>
      </p:sp>
    </p:spTree>
    <p:extLst>
      <p:ext uri="{BB962C8B-B14F-4D97-AF65-F5344CB8AC3E}">
        <p14:creationId xmlns:p14="http://schemas.microsoft.com/office/powerpoint/2010/main" val="944703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19</a:t>
            </a:fld>
            <a:endParaRPr lang="it-IT"/>
          </a:p>
        </p:txBody>
      </p:sp>
    </p:spTree>
    <p:extLst>
      <p:ext uri="{BB962C8B-B14F-4D97-AF65-F5344CB8AC3E}">
        <p14:creationId xmlns:p14="http://schemas.microsoft.com/office/powerpoint/2010/main" val="2663238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C1DD1E99-8043-5948-A89D-DB9C18D4E1C8}" type="slidenum">
              <a:rPr lang="it-IT" smtClean="0"/>
              <a:t>2</a:t>
            </a:fld>
            <a:endParaRPr lang="it-IT"/>
          </a:p>
        </p:txBody>
      </p:sp>
    </p:spTree>
    <p:extLst>
      <p:ext uri="{BB962C8B-B14F-4D97-AF65-F5344CB8AC3E}">
        <p14:creationId xmlns:p14="http://schemas.microsoft.com/office/powerpoint/2010/main" val="1519277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20</a:t>
            </a:fld>
            <a:endParaRPr lang="it-IT"/>
          </a:p>
        </p:txBody>
      </p:sp>
    </p:spTree>
    <p:extLst>
      <p:ext uri="{BB962C8B-B14F-4D97-AF65-F5344CB8AC3E}">
        <p14:creationId xmlns:p14="http://schemas.microsoft.com/office/powerpoint/2010/main" val="3342136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21</a:t>
            </a:fld>
            <a:endParaRPr lang="it-IT"/>
          </a:p>
        </p:txBody>
      </p:sp>
    </p:spTree>
    <p:extLst>
      <p:ext uri="{BB962C8B-B14F-4D97-AF65-F5344CB8AC3E}">
        <p14:creationId xmlns:p14="http://schemas.microsoft.com/office/powerpoint/2010/main" val="2993943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22</a:t>
            </a:fld>
            <a:endParaRPr lang="it-IT"/>
          </a:p>
        </p:txBody>
      </p:sp>
    </p:spTree>
    <p:extLst>
      <p:ext uri="{BB962C8B-B14F-4D97-AF65-F5344CB8AC3E}">
        <p14:creationId xmlns:p14="http://schemas.microsoft.com/office/powerpoint/2010/main" val="2885806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23</a:t>
            </a:fld>
            <a:endParaRPr lang="it-IT"/>
          </a:p>
        </p:txBody>
      </p:sp>
    </p:spTree>
    <p:extLst>
      <p:ext uri="{BB962C8B-B14F-4D97-AF65-F5344CB8AC3E}">
        <p14:creationId xmlns:p14="http://schemas.microsoft.com/office/powerpoint/2010/main" val="3538995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solidFill>
                <a:schemeClr val="tx1"/>
              </a:solidFill>
            </a:endParaRPr>
          </a:p>
        </p:txBody>
      </p:sp>
      <p:sp>
        <p:nvSpPr>
          <p:cNvPr id="4" name="Segnaposto numero diapositiva 3"/>
          <p:cNvSpPr>
            <a:spLocks noGrp="1"/>
          </p:cNvSpPr>
          <p:nvPr>
            <p:ph type="sldNum" sz="quarter" idx="10"/>
          </p:nvPr>
        </p:nvSpPr>
        <p:spPr/>
        <p:txBody>
          <a:bodyPr/>
          <a:lstStyle/>
          <a:p>
            <a:fld id="{C1DD1E99-8043-5948-A89D-DB9C18D4E1C8}" type="slidenum">
              <a:rPr lang="it-IT" smtClean="0"/>
              <a:t>24</a:t>
            </a:fld>
            <a:endParaRPr lang="it-IT"/>
          </a:p>
        </p:txBody>
      </p:sp>
    </p:spTree>
    <p:extLst>
      <p:ext uri="{BB962C8B-B14F-4D97-AF65-F5344CB8AC3E}">
        <p14:creationId xmlns:p14="http://schemas.microsoft.com/office/powerpoint/2010/main" val="3848921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25</a:t>
            </a:fld>
            <a:endParaRPr lang="it-IT"/>
          </a:p>
        </p:txBody>
      </p:sp>
    </p:spTree>
    <p:extLst>
      <p:ext uri="{BB962C8B-B14F-4D97-AF65-F5344CB8AC3E}">
        <p14:creationId xmlns:p14="http://schemas.microsoft.com/office/powerpoint/2010/main" val="2993436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26</a:t>
            </a:fld>
            <a:endParaRPr lang="it-IT"/>
          </a:p>
        </p:txBody>
      </p:sp>
    </p:spTree>
    <p:extLst>
      <p:ext uri="{BB962C8B-B14F-4D97-AF65-F5344CB8AC3E}">
        <p14:creationId xmlns:p14="http://schemas.microsoft.com/office/powerpoint/2010/main" val="936723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27</a:t>
            </a:fld>
            <a:endParaRPr lang="it-IT"/>
          </a:p>
        </p:txBody>
      </p:sp>
    </p:spTree>
    <p:extLst>
      <p:ext uri="{BB962C8B-B14F-4D97-AF65-F5344CB8AC3E}">
        <p14:creationId xmlns:p14="http://schemas.microsoft.com/office/powerpoint/2010/main" val="370600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28</a:t>
            </a:fld>
            <a:endParaRPr lang="it-IT"/>
          </a:p>
        </p:txBody>
      </p:sp>
    </p:spTree>
    <p:extLst>
      <p:ext uri="{BB962C8B-B14F-4D97-AF65-F5344CB8AC3E}">
        <p14:creationId xmlns:p14="http://schemas.microsoft.com/office/powerpoint/2010/main" val="1056838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29</a:t>
            </a:fld>
            <a:endParaRPr lang="it-IT"/>
          </a:p>
        </p:txBody>
      </p:sp>
    </p:spTree>
    <p:extLst>
      <p:ext uri="{BB962C8B-B14F-4D97-AF65-F5344CB8AC3E}">
        <p14:creationId xmlns:p14="http://schemas.microsoft.com/office/powerpoint/2010/main" val="36871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3</a:t>
            </a:fld>
            <a:endParaRPr lang="it-IT"/>
          </a:p>
        </p:txBody>
      </p:sp>
    </p:spTree>
    <p:extLst>
      <p:ext uri="{BB962C8B-B14F-4D97-AF65-F5344CB8AC3E}">
        <p14:creationId xmlns:p14="http://schemas.microsoft.com/office/powerpoint/2010/main" val="868604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30</a:t>
            </a:fld>
            <a:endParaRPr lang="it-IT"/>
          </a:p>
        </p:txBody>
      </p:sp>
    </p:spTree>
    <p:extLst>
      <p:ext uri="{BB962C8B-B14F-4D97-AF65-F5344CB8AC3E}">
        <p14:creationId xmlns:p14="http://schemas.microsoft.com/office/powerpoint/2010/main" val="3414285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31</a:t>
            </a:fld>
            <a:endParaRPr lang="it-IT"/>
          </a:p>
        </p:txBody>
      </p:sp>
    </p:spTree>
    <p:extLst>
      <p:ext uri="{BB962C8B-B14F-4D97-AF65-F5344CB8AC3E}">
        <p14:creationId xmlns:p14="http://schemas.microsoft.com/office/powerpoint/2010/main" val="864789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32</a:t>
            </a:fld>
            <a:endParaRPr lang="it-IT"/>
          </a:p>
        </p:txBody>
      </p:sp>
    </p:spTree>
    <p:extLst>
      <p:ext uri="{BB962C8B-B14F-4D97-AF65-F5344CB8AC3E}">
        <p14:creationId xmlns:p14="http://schemas.microsoft.com/office/powerpoint/2010/main" val="2102695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33</a:t>
            </a:fld>
            <a:endParaRPr lang="it-IT"/>
          </a:p>
        </p:txBody>
      </p:sp>
    </p:spTree>
    <p:extLst>
      <p:ext uri="{BB962C8B-B14F-4D97-AF65-F5344CB8AC3E}">
        <p14:creationId xmlns:p14="http://schemas.microsoft.com/office/powerpoint/2010/main" val="1700464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34</a:t>
            </a:fld>
            <a:endParaRPr lang="it-IT"/>
          </a:p>
        </p:txBody>
      </p:sp>
    </p:spTree>
    <p:extLst>
      <p:ext uri="{BB962C8B-B14F-4D97-AF65-F5344CB8AC3E}">
        <p14:creationId xmlns:p14="http://schemas.microsoft.com/office/powerpoint/2010/main" val="1173442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35</a:t>
            </a:fld>
            <a:endParaRPr lang="it-IT"/>
          </a:p>
        </p:txBody>
      </p:sp>
    </p:spTree>
    <p:extLst>
      <p:ext uri="{BB962C8B-B14F-4D97-AF65-F5344CB8AC3E}">
        <p14:creationId xmlns:p14="http://schemas.microsoft.com/office/powerpoint/2010/main" val="1826261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36</a:t>
            </a:fld>
            <a:endParaRPr lang="it-IT"/>
          </a:p>
        </p:txBody>
      </p:sp>
    </p:spTree>
    <p:extLst>
      <p:ext uri="{BB962C8B-B14F-4D97-AF65-F5344CB8AC3E}">
        <p14:creationId xmlns:p14="http://schemas.microsoft.com/office/powerpoint/2010/main" val="1112020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37</a:t>
            </a:fld>
            <a:endParaRPr lang="it-IT"/>
          </a:p>
        </p:txBody>
      </p:sp>
    </p:spTree>
    <p:extLst>
      <p:ext uri="{BB962C8B-B14F-4D97-AF65-F5344CB8AC3E}">
        <p14:creationId xmlns:p14="http://schemas.microsoft.com/office/powerpoint/2010/main" val="18275979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400"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38</a:t>
            </a:fld>
            <a:endParaRPr lang="it-IT"/>
          </a:p>
        </p:txBody>
      </p:sp>
    </p:spTree>
    <p:extLst>
      <p:ext uri="{BB962C8B-B14F-4D97-AF65-F5344CB8AC3E}">
        <p14:creationId xmlns:p14="http://schemas.microsoft.com/office/powerpoint/2010/main" val="1886998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39</a:t>
            </a:fld>
            <a:endParaRPr lang="it-IT"/>
          </a:p>
        </p:txBody>
      </p:sp>
    </p:spTree>
    <p:extLst>
      <p:ext uri="{BB962C8B-B14F-4D97-AF65-F5344CB8AC3E}">
        <p14:creationId xmlns:p14="http://schemas.microsoft.com/office/powerpoint/2010/main" val="2245018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4</a:t>
            </a:fld>
            <a:endParaRPr lang="it-IT"/>
          </a:p>
        </p:txBody>
      </p:sp>
    </p:spTree>
    <p:extLst>
      <p:ext uri="{BB962C8B-B14F-4D97-AF65-F5344CB8AC3E}">
        <p14:creationId xmlns:p14="http://schemas.microsoft.com/office/powerpoint/2010/main" val="2313785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40</a:t>
            </a:fld>
            <a:endParaRPr lang="it-IT"/>
          </a:p>
        </p:txBody>
      </p:sp>
    </p:spTree>
    <p:extLst>
      <p:ext uri="{BB962C8B-B14F-4D97-AF65-F5344CB8AC3E}">
        <p14:creationId xmlns:p14="http://schemas.microsoft.com/office/powerpoint/2010/main" val="4018269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2E5D"/>
              </a:solidFill>
            </a:endParaRPr>
          </a:p>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41</a:t>
            </a:fld>
            <a:endParaRPr lang="it-IT"/>
          </a:p>
        </p:txBody>
      </p:sp>
    </p:spTree>
    <p:extLst>
      <p:ext uri="{BB962C8B-B14F-4D97-AF65-F5344CB8AC3E}">
        <p14:creationId xmlns:p14="http://schemas.microsoft.com/office/powerpoint/2010/main" val="142606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42</a:t>
            </a:fld>
            <a:endParaRPr lang="it-IT"/>
          </a:p>
        </p:txBody>
      </p:sp>
    </p:spTree>
    <p:extLst>
      <p:ext uri="{BB962C8B-B14F-4D97-AF65-F5344CB8AC3E}">
        <p14:creationId xmlns:p14="http://schemas.microsoft.com/office/powerpoint/2010/main" val="3846400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43</a:t>
            </a:fld>
            <a:endParaRPr lang="it-IT"/>
          </a:p>
        </p:txBody>
      </p:sp>
    </p:spTree>
    <p:extLst>
      <p:ext uri="{BB962C8B-B14F-4D97-AF65-F5344CB8AC3E}">
        <p14:creationId xmlns:p14="http://schemas.microsoft.com/office/powerpoint/2010/main" val="685973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44</a:t>
            </a:fld>
            <a:endParaRPr lang="it-IT"/>
          </a:p>
        </p:txBody>
      </p:sp>
    </p:spTree>
    <p:extLst>
      <p:ext uri="{BB962C8B-B14F-4D97-AF65-F5344CB8AC3E}">
        <p14:creationId xmlns:p14="http://schemas.microsoft.com/office/powerpoint/2010/main" val="13044954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45</a:t>
            </a:fld>
            <a:endParaRPr lang="it-IT"/>
          </a:p>
        </p:txBody>
      </p:sp>
    </p:spTree>
    <p:extLst>
      <p:ext uri="{BB962C8B-B14F-4D97-AF65-F5344CB8AC3E}">
        <p14:creationId xmlns:p14="http://schemas.microsoft.com/office/powerpoint/2010/main" val="2180346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l">
              <a:lnSpc>
                <a:spcPct val="100000"/>
              </a:lnSpc>
              <a:buNone/>
            </a:pPr>
            <a:endParaRPr lang="it-IT" b="0" dirty="0" smtClean="0">
              <a:solidFill>
                <a:srgbClr val="002E5D"/>
              </a:solidFill>
            </a:endParaRPr>
          </a:p>
        </p:txBody>
      </p:sp>
      <p:sp>
        <p:nvSpPr>
          <p:cNvPr id="4" name="Segnaposto numero diapositiva 3"/>
          <p:cNvSpPr>
            <a:spLocks noGrp="1"/>
          </p:cNvSpPr>
          <p:nvPr>
            <p:ph type="sldNum" sz="quarter" idx="10"/>
          </p:nvPr>
        </p:nvSpPr>
        <p:spPr/>
        <p:txBody>
          <a:bodyPr/>
          <a:lstStyle/>
          <a:p>
            <a:fld id="{C1DD1E99-8043-5948-A89D-DB9C18D4E1C8}" type="slidenum">
              <a:rPr lang="it-IT" smtClean="0"/>
              <a:t>46</a:t>
            </a:fld>
            <a:endParaRPr lang="it-IT"/>
          </a:p>
        </p:txBody>
      </p:sp>
    </p:spTree>
    <p:extLst>
      <p:ext uri="{BB962C8B-B14F-4D97-AF65-F5344CB8AC3E}">
        <p14:creationId xmlns:p14="http://schemas.microsoft.com/office/powerpoint/2010/main" val="16140214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47</a:t>
            </a:fld>
            <a:endParaRPr lang="it-IT"/>
          </a:p>
        </p:txBody>
      </p:sp>
    </p:spTree>
    <p:extLst>
      <p:ext uri="{BB962C8B-B14F-4D97-AF65-F5344CB8AC3E}">
        <p14:creationId xmlns:p14="http://schemas.microsoft.com/office/powerpoint/2010/main" val="40832772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48</a:t>
            </a:fld>
            <a:endParaRPr lang="it-IT"/>
          </a:p>
        </p:txBody>
      </p:sp>
    </p:spTree>
    <p:extLst>
      <p:ext uri="{BB962C8B-B14F-4D97-AF65-F5344CB8AC3E}">
        <p14:creationId xmlns:p14="http://schemas.microsoft.com/office/powerpoint/2010/main" val="28595225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49</a:t>
            </a:fld>
            <a:endParaRPr lang="it-IT"/>
          </a:p>
        </p:txBody>
      </p:sp>
    </p:spTree>
    <p:extLst>
      <p:ext uri="{BB962C8B-B14F-4D97-AF65-F5344CB8AC3E}">
        <p14:creationId xmlns:p14="http://schemas.microsoft.com/office/powerpoint/2010/main" val="323975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5</a:t>
            </a:fld>
            <a:endParaRPr lang="it-IT"/>
          </a:p>
        </p:txBody>
      </p:sp>
    </p:spTree>
    <p:extLst>
      <p:ext uri="{BB962C8B-B14F-4D97-AF65-F5344CB8AC3E}">
        <p14:creationId xmlns:p14="http://schemas.microsoft.com/office/powerpoint/2010/main" val="3963469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50</a:t>
            </a:fld>
            <a:endParaRPr lang="it-IT"/>
          </a:p>
        </p:txBody>
      </p:sp>
    </p:spTree>
    <p:extLst>
      <p:ext uri="{BB962C8B-B14F-4D97-AF65-F5344CB8AC3E}">
        <p14:creationId xmlns:p14="http://schemas.microsoft.com/office/powerpoint/2010/main" val="1863900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51</a:t>
            </a:fld>
            <a:endParaRPr lang="it-IT"/>
          </a:p>
        </p:txBody>
      </p:sp>
    </p:spTree>
    <p:extLst>
      <p:ext uri="{BB962C8B-B14F-4D97-AF65-F5344CB8AC3E}">
        <p14:creationId xmlns:p14="http://schemas.microsoft.com/office/powerpoint/2010/main" val="14258988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52</a:t>
            </a:fld>
            <a:endParaRPr lang="it-IT"/>
          </a:p>
        </p:txBody>
      </p:sp>
    </p:spTree>
    <p:extLst>
      <p:ext uri="{BB962C8B-B14F-4D97-AF65-F5344CB8AC3E}">
        <p14:creationId xmlns:p14="http://schemas.microsoft.com/office/powerpoint/2010/main" val="839105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smtClean="0">
                <a:solidFill>
                  <a:srgbClr val="002E5D"/>
                </a:solidFill>
              </a:rPr>
              <a:t>.</a:t>
            </a:r>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53</a:t>
            </a:fld>
            <a:endParaRPr lang="it-IT"/>
          </a:p>
        </p:txBody>
      </p:sp>
    </p:spTree>
    <p:extLst>
      <p:ext uri="{BB962C8B-B14F-4D97-AF65-F5344CB8AC3E}">
        <p14:creationId xmlns:p14="http://schemas.microsoft.com/office/powerpoint/2010/main" val="34223406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54</a:t>
            </a:fld>
            <a:endParaRPr lang="it-IT"/>
          </a:p>
        </p:txBody>
      </p:sp>
    </p:spTree>
    <p:extLst>
      <p:ext uri="{BB962C8B-B14F-4D97-AF65-F5344CB8AC3E}">
        <p14:creationId xmlns:p14="http://schemas.microsoft.com/office/powerpoint/2010/main" val="33307449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55</a:t>
            </a:fld>
            <a:endParaRPr lang="it-IT"/>
          </a:p>
        </p:txBody>
      </p:sp>
    </p:spTree>
    <p:extLst>
      <p:ext uri="{BB962C8B-B14F-4D97-AF65-F5344CB8AC3E}">
        <p14:creationId xmlns:p14="http://schemas.microsoft.com/office/powerpoint/2010/main" val="5748832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solidFill>
                <a:srgbClr val="002E5D"/>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egnaposto numero diapositiva 3"/>
          <p:cNvSpPr>
            <a:spLocks noGrp="1"/>
          </p:cNvSpPr>
          <p:nvPr>
            <p:ph type="sldNum" sz="quarter" idx="10"/>
          </p:nvPr>
        </p:nvSpPr>
        <p:spPr/>
        <p:txBody>
          <a:bodyPr/>
          <a:lstStyle/>
          <a:p>
            <a:fld id="{C1DD1E99-8043-5948-A89D-DB9C18D4E1C8}" type="slidenum">
              <a:rPr lang="it-IT" smtClean="0"/>
              <a:t>56</a:t>
            </a:fld>
            <a:endParaRPr lang="it-IT"/>
          </a:p>
        </p:txBody>
      </p:sp>
    </p:spTree>
    <p:extLst>
      <p:ext uri="{BB962C8B-B14F-4D97-AF65-F5344CB8AC3E}">
        <p14:creationId xmlns:p14="http://schemas.microsoft.com/office/powerpoint/2010/main" val="14449078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7"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57</a:t>
            </a:fld>
            <a:endParaRPr lang="it-IT"/>
          </a:p>
        </p:txBody>
      </p:sp>
    </p:spTree>
    <p:extLst>
      <p:ext uri="{BB962C8B-B14F-4D97-AF65-F5344CB8AC3E}">
        <p14:creationId xmlns:p14="http://schemas.microsoft.com/office/powerpoint/2010/main" val="30463536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58</a:t>
            </a:fld>
            <a:endParaRPr lang="it-IT"/>
          </a:p>
        </p:txBody>
      </p:sp>
    </p:spTree>
    <p:extLst>
      <p:ext uri="{BB962C8B-B14F-4D97-AF65-F5344CB8AC3E}">
        <p14:creationId xmlns:p14="http://schemas.microsoft.com/office/powerpoint/2010/main" val="20795572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effectLst/>
                <a:latin typeface="+mn-lt"/>
                <a:ea typeface="+mn-ea"/>
                <a:cs typeface="+mn-cs"/>
              </a:rPr>
              <a:t> </a:t>
            </a:r>
          </a:p>
        </p:txBody>
      </p:sp>
      <p:sp>
        <p:nvSpPr>
          <p:cNvPr id="4" name="Segnaposto numero diapositiva 3"/>
          <p:cNvSpPr>
            <a:spLocks noGrp="1"/>
          </p:cNvSpPr>
          <p:nvPr>
            <p:ph type="sldNum" sz="quarter" idx="10"/>
          </p:nvPr>
        </p:nvSpPr>
        <p:spPr/>
        <p:txBody>
          <a:bodyPr/>
          <a:lstStyle/>
          <a:p>
            <a:fld id="{C1DD1E99-8043-5948-A89D-DB9C18D4E1C8}" type="slidenum">
              <a:rPr lang="it-IT" smtClean="0"/>
              <a:t>59</a:t>
            </a:fld>
            <a:endParaRPr lang="it-IT"/>
          </a:p>
        </p:txBody>
      </p:sp>
    </p:spTree>
    <p:extLst>
      <p:ext uri="{BB962C8B-B14F-4D97-AF65-F5344CB8AC3E}">
        <p14:creationId xmlns:p14="http://schemas.microsoft.com/office/powerpoint/2010/main" val="1602090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6</a:t>
            </a:fld>
            <a:endParaRPr lang="it-IT"/>
          </a:p>
        </p:txBody>
      </p:sp>
    </p:spTree>
    <p:extLst>
      <p:ext uri="{BB962C8B-B14F-4D97-AF65-F5344CB8AC3E}">
        <p14:creationId xmlns:p14="http://schemas.microsoft.com/office/powerpoint/2010/main" val="37460681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7"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60</a:t>
            </a:fld>
            <a:endParaRPr lang="it-IT"/>
          </a:p>
        </p:txBody>
      </p:sp>
    </p:spTree>
    <p:extLst>
      <p:ext uri="{BB962C8B-B14F-4D97-AF65-F5344CB8AC3E}">
        <p14:creationId xmlns:p14="http://schemas.microsoft.com/office/powerpoint/2010/main" val="31424797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l">
              <a:lnSpc>
                <a:spcPct val="100000"/>
              </a:lnSpc>
              <a:buNone/>
            </a:pPr>
            <a:endParaRPr lang="en-US" b="0" baseline="0" dirty="0" smtClean="0">
              <a:solidFill>
                <a:srgbClr val="002E5D"/>
              </a:solidFill>
            </a:endParaRPr>
          </a:p>
        </p:txBody>
      </p:sp>
      <p:sp>
        <p:nvSpPr>
          <p:cNvPr id="4" name="Segnaposto numero diapositiva 3"/>
          <p:cNvSpPr>
            <a:spLocks noGrp="1"/>
          </p:cNvSpPr>
          <p:nvPr>
            <p:ph type="sldNum" sz="quarter" idx="10"/>
          </p:nvPr>
        </p:nvSpPr>
        <p:spPr/>
        <p:txBody>
          <a:bodyPr/>
          <a:lstStyle/>
          <a:p>
            <a:fld id="{C1DD1E99-8043-5948-A89D-DB9C18D4E1C8}" type="slidenum">
              <a:rPr lang="it-IT" smtClean="0"/>
              <a:t>61</a:t>
            </a:fld>
            <a:endParaRPr lang="it-IT"/>
          </a:p>
        </p:txBody>
      </p:sp>
    </p:spTree>
    <p:extLst>
      <p:ext uri="{BB962C8B-B14F-4D97-AF65-F5344CB8AC3E}">
        <p14:creationId xmlns:p14="http://schemas.microsoft.com/office/powerpoint/2010/main" val="41833186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l">
              <a:lnSpc>
                <a:spcPct val="100000"/>
              </a:lnSpc>
              <a:buNone/>
            </a:pPr>
            <a:endParaRPr lang="it-IT" sz="1200" kern="1200" baseline="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C1DD1E99-8043-5948-A89D-DB9C18D4E1C8}" type="slidenum">
              <a:rPr lang="it-IT" smtClean="0"/>
              <a:t>62</a:t>
            </a:fld>
            <a:endParaRPr lang="it-IT"/>
          </a:p>
        </p:txBody>
      </p:sp>
    </p:spTree>
    <p:extLst>
      <p:ext uri="{BB962C8B-B14F-4D97-AF65-F5344CB8AC3E}">
        <p14:creationId xmlns:p14="http://schemas.microsoft.com/office/powerpoint/2010/main" val="39998459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63</a:t>
            </a:fld>
            <a:endParaRPr lang="it-IT"/>
          </a:p>
        </p:txBody>
      </p:sp>
    </p:spTree>
    <p:extLst>
      <p:ext uri="{BB962C8B-B14F-4D97-AF65-F5344CB8AC3E}">
        <p14:creationId xmlns:p14="http://schemas.microsoft.com/office/powerpoint/2010/main" val="24966077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C1DD1E99-8043-5948-A89D-DB9C18D4E1C8}" type="slidenum">
              <a:rPr lang="it-IT" smtClean="0"/>
              <a:t>64</a:t>
            </a:fld>
            <a:endParaRPr lang="it-IT"/>
          </a:p>
        </p:txBody>
      </p:sp>
    </p:spTree>
    <p:extLst>
      <p:ext uri="{BB962C8B-B14F-4D97-AF65-F5344CB8AC3E}">
        <p14:creationId xmlns:p14="http://schemas.microsoft.com/office/powerpoint/2010/main" val="21622397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65</a:t>
            </a:fld>
            <a:endParaRPr lang="it-IT"/>
          </a:p>
        </p:txBody>
      </p:sp>
    </p:spTree>
    <p:extLst>
      <p:ext uri="{BB962C8B-B14F-4D97-AF65-F5344CB8AC3E}">
        <p14:creationId xmlns:p14="http://schemas.microsoft.com/office/powerpoint/2010/main" val="33717280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66</a:t>
            </a:fld>
            <a:endParaRPr lang="it-IT"/>
          </a:p>
        </p:txBody>
      </p:sp>
    </p:spTree>
    <p:extLst>
      <p:ext uri="{BB962C8B-B14F-4D97-AF65-F5344CB8AC3E}">
        <p14:creationId xmlns:p14="http://schemas.microsoft.com/office/powerpoint/2010/main" val="27904840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67</a:t>
            </a:fld>
            <a:endParaRPr lang="it-IT"/>
          </a:p>
        </p:txBody>
      </p:sp>
    </p:spTree>
    <p:extLst>
      <p:ext uri="{BB962C8B-B14F-4D97-AF65-F5344CB8AC3E}">
        <p14:creationId xmlns:p14="http://schemas.microsoft.com/office/powerpoint/2010/main" val="15038932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68</a:t>
            </a:fld>
            <a:endParaRPr lang="it-IT"/>
          </a:p>
        </p:txBody>
      </p:sp>
    </p:spTree>
    <p:extLst>
      <p:ext uri="{BB962C8B-B14F-4D97-AF65-F5344CB8AC3E}">
        <p14:creationId xmlns:p14="http://schemas.microsoft.com/office/powerpoint/2010/main" val="22554053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69</a:t>
            </a:fld>
            <a:endParaRPr lang="it-IT"/>
          </a:p>
        </p:txBody>
      </p:sp>
    </p:spTree>
    <p:extLst>
      <p:ext uri="{BB962C8B-B14F-4D97-AF65-F5344CB8AC3E}">
        <p14:creationId xmlns:p14="http://schemas.microsoft.com/office/powerpoint/2010/main" val="204482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7</a:t>
            </a:fld>
            <a:endParaRPr lang="it-IT"/>
          </a:p>
        </p:txBody>
      </p:sp>
    </p:spTree>
    <p:extLst>
      <p:ext uri="{BB962C8B-B14F-4D97-AF65-F5344CB8AC3E}">
        <p14:creationId xmlns:p14="http://schemas.microsoft.com/office/powerpoint/2010/main" val="17359265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70</a:t>
            </a:fld>
            <a:endParaRPr lang="it-IT"/>
          </a:p>
        </p:txBody>
      </p:sp>
    </p:spTree>
    <p:extLst>
      <p:ext uri="{BB962C8B-B14F-4D97-AF65-F5344CB8AC3E}">
        <p14:creationId xmlns:p14="http://schemas.microsoft.com/office/powerpoint/2010/main" val="5993560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71</a:t>
            </a:fld>
            <a:endParaRPr lang="it-IT"/>
          </a:p>
        </p:txBody>
      </p:sp>
    </p:spTree>
    <p:extLst>
      <p:ext uri="{BB962C8B-B14F-4D97-AF65-F5344CB8AC3E}">
        <p14:creationId xmlns:p14="http://schemas.microsoft.com/office/powerpoint/2010/main" val="6381812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C1DD1E99-8043-5948-A89D-DB9C18D4E1C8}" type="slidenum">
              <a:rPr lang="it-IT" smtClean="0"/>
              <a:t>72</a:t>
            </a:fld>
            <a:endParaRPr lang="it-IT"/>
          </a:p>
        </p:txBody>
      </p:sp>
    </p:spTree>
    <p:extLst>
      <p:ext uri="{BB962C8B-B14F-4D97-AF65-F5344CB8AC3E}">
        <p14:creationId xmlns:p14="http://schemas.microsoft.com/office/powerpoint/2010/main" val="10958240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73</a:t>
            </a:fld>
            <a:endParaRPr lang="it-IT"/>
          </a:p>
        </p:txBody>
      </p:sp>
    </p:spTree>
    <p:extLst>
      <p:ext uri="{BB962C8B-B14F-4D97-AF65-F5344CB8AC3E}">
        <p14:creationId xmlns:p14="http://schemas.microsoft.com/office/powerpoint/2010/main" val="21999767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74</a:t>
            </a:fld>
            <a:endParaRPr lang="it-IT"/>
          </a:p>
        </p:txBody>
      </p:sp>
    </p:spTree>
    <p:extLst>
      <p:ext uri="{BB962C8B-B14F-4D97-AF65-F5344CB8AC3E}">
        <p14:creationId xmlns:p14="http://schemas.microsoft.com/office/powerpoint/2010/main" val="16341602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nSpc>
                <a:spcPct val="100000"/>
              </a:lnSpc>
              <a:buNone/>
            </a:pPr>
            <a:endParaRPr lang="it-IT" sz="1200" dirty="0">
              <a:solidFill>
                <a:srgbClr val="002E5D"/>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egnaposto numero diapositiva 3"/>
          <p:cNvSpPr>
            <a:spLocks noGrp="1"/>
          </p:cNvSpPr>
          <p:nvPr>
            <p:ph type="sldNum" sz="quarter" idx="10"/>
          </p:nvPr>
        </p:nvSpPr>
        <p:spPr/>
        <p:txBody>
          <a:bodyPr/>
          <a:lstStyle/>
          <a:p>
            <a:fld id="{C1DD1E99-8043-5948-A89D-DB9C18D4E1C8}" type="slidenum">
              <a:rPr lang="it-IT" smtClean="0"/>
              <a:t>75</a:t>
            </a:fld>
            <a:endParaRPr lang="it-IT"/>
          </a:p>
        </p:txBody>
      </p:sp>
    </p:spTree>
    <p:extLst>
      <p:ext uri="{BB962C8B-B14F-4D97-AF65-F5344CB8AC3E}">
        <p14:creationId xmlns:p14="http://schemas.microsoft.com/office/powerpoint/2010/main" val="18813882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50000"/>
              </a:lnSpc>
              <a:spcAft>
                <a:spcPts val="0"/>
              </a:spcAft>
              <a:buFont typeface="Wingdings" panose="05000000000000000000" pitchFamily="2" charset="2"/>
              <a:buNone/>
              <a:tabLst>
                <a:tab pos="5490845" algn="l"/>
              </a:tabLst>
            </a:pPr>
            <a:endParaRPr lang="en-US" sz="1200" dirty="0" smtClean="0">
              <a:solidFill>
                <a:srgbClr val="002E5D"/>
              </a:solidFill>
            </a:endParaRPr>
          </a:p>
          <a:p>
            <a:pPr algn="just">
              <a:lnSpc>
                <a:spcPct val="150000"/>
              </a:lnSpc>
              <a:spcAft>
                <a:spcPts val="0"/>
              </a:spcAft>
              <a:buFont typeface="Wingdings" panose="05000000000000000000" pitchFamily="2" charset="2"/>
              <a:buNone/>
              <a:tabLst>
                <a:tab pos="5490845" algn="l"/>
              </a:tabLst>
            </a:pPr>
            <a:endParaRPr lang="en-US" sz="1200" dirty="0" smtClean="0">
              <a:solidFill>
                <a:srgbClr val="002E5D"/>
              </a:solidFill>
            </a:endParaRPr>
          </a:p>
          <a:p>
            <a:pPr algn="just">
              <a:lnSpc>
                <a:spcPct val="115000"/>
              </a:lnSpc>
              <a:spcAft>
                <a:spcPts val="0"/>
              </a:spcAft>
              <a:buFont typeface="Wingdings" panose="05000000000000000000" pitchFamily="2" charset="2"/>
              <a:buChar char="q"/>
              <a:tabLst>
                <a:tab pos="5490845" algn="l"/>
              </a:tabLst>
            </a:pPr>
            <a:endParaRPr lang="en-US" sz="1200"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algn="just">
              <a:lnSpc>
                <a:spcPct val="115000"/>
              </a:lnSpc>
              <a:spcAft>
                <a:spcPts val="0"/>
              </a:spcAft>
              <a:buFont typeface="Wingdings" panose="05000000000000000000" pitchFamily="2" charset="2"/>
              <a:buNone/>
              <a:tabLst>
                <a:tab pos="5490845" algn="l"/>
              </a:tabLst>
            </a:pPr>
            <a:endParaRPr lang="it-IT" sz="1200"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76</a:t>
            </a:fld>
            <a:endParaRPr lang="it-IT"/>
          </a:p>
        </p:txBody>
      </p:sp>
    </p:spTree>
    <p:extLst>
      <p:ext uri="{BB962C8B-B14F-4D97-AF65-F5344CB8AC3E}">
        <p14:creationId xmlns:p14="http://schemas.microsoft.com/office/powerpoint/2010/main" val="19016784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77</a:t>
            </a:fld>
            <a:endParaRPr lang="it-IT"/>
          </a:p>
        </p:txBody>
      </p:sp>
    </p:spTree>
    <p:extLst>
      <p:ext uri="{BB962C8B-B14F-4D97-AF65-F5344CB8AC3E}">
        <p14:creationId xmlns:p14="http://schemas.microsoft.com/office/powerpoint/2010/main" val="29080681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78</a:t>
            </a:fld>
            <a:endParaRPr lang="it-IT"/>
          </a:p>
        </p:txBody>
      </p:sp>
    </p:spTree>
    <p:extLst>
      <p:ext uri="{BB962C8B-B14F-4D97-AF65-F5344CB8AC3E}">
        <p14:creationId xmlns:p14="http://schemas.microsoft.com/office/powerpoint/2010/main" val="13546548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79</a:t>
            </a:fld>
            <a:endParaRPr lang="it-IT"/>
          </a:p>
        </p:txBody>
      </p:sp>
    </p:spTree>
    <p:extLst>
      <p:ext uri="{BB962C8B-B14F-4D97-AF65-F5344CB8AC3E}">
        <p14:creationId xmlns:p14="http://schemas.microsoft.com/office/powerpoint/2010/main" val="745745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DD1E99-8043-5948-A89D-DB9C18D4E1C8}" type="slidenum">
              <a:rPr lang="it-IT" smtClean="0"/>
              <a:t>8</a:t>
            </a:fld>
            <a:endParaRPr lang="it-IT"/>
          </a:p>
        </p:txBody>
      </p:sp>
    </p:spTree>
    <p:extLst>
      <p:ext uri="{BB962C8B-B14F-4D97-AF65-F5344CB8AC3E}">
        <p14:creationId xmlns:p14="http://schemas.microsoft.com/office/powerpoint/2010/main" val="992628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DD1E99-8043-5948-A89D-DB9C18D4E1C8}" type="slidenum">
              <a:rPr lang="it-IT" smtClean="0"/>
              <a:t>9</a:t>
            </a:fld>
            <a:endParaRPr lang="it-IT"/>
          </a:p>
        </p:txBody>
      </p:sp>
    </p:spTree>
    <p:extLst>
      <p:ext uri="{BB962C8B-B14F-4D97-AF65-F5344CB8AC3E}">
        <p14:creationId xmlns:p14="http://schemas.microsoft.com/office/powerpoint/2010/main" val="3659759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6">
    <p:spTree>
      <p:nvGrpSpPr>
        <p:cNvPr id="1" name=""/>
        <p:cNvGrpSpPr/>
        <p:nvPr/>
      </p:nvGrpSpPr>
      <p:grpSpPr>
        <a:xfrm>
          <a:off x="0" y="0"/>
          <a:ext cx="0" cy="0"/>
          <a:chOff x="0" y="0"/>
          <a:chExt cx="0" cy="0"/>
        </a:xfrm>
      </p:grpSpPr>
      <p:sp>
        <p:nvSpPr>
          <p:cNvPr id="22" name="Rettangolo 21"/>
          <p:cNvSpPr/>
          <p:nvPr userDrawn="1"/>
        </p:nvSpPr>
        <p:spPr>
          <a:xfrm>
            <a:off x="0" y="3446585"/>
            <a:ext cx="12192000" cy="3411415"/>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20"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sp>
        <p:nvSpPr>
          <p:cNvPr id="10" name="Rettangolo 9"/>
          <p:cNvSpPr/>
          <p:nvPr userDrawn="1"/>
        </p:nvSpPr>
        <p:spPr>
          <a:xfrm>
            <a:off x="1290754"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1" name="Immagine 10"/>
          <p:cNvPicPr>
            <a:picLocks noChangeAspect="1"/>
          </p:cNvPicPr>
          <p:nvPr userDrawn="1"/>
        </p:nvPicPr>
        <p:blipFill>
          <a:blip r:embed="rId2"/>
          <a:stretch>
            <a:fillRect/>
          </a:stretch>
        </p:blipFill>
        <p:spPr>
          <a:xfrm>
            <a:off x="1501684" y="2095441"/>
            <a:ext cx="1026490" cy="388258"/>
          </a:xfrm>
          <a:prstGeom prst="rect">
            <a:avLst/>
          </a:prstGeom>
        </p:spPr>
      </p:pic>
    </p:spTree>
    <p:extLst>
      <p:ext uri="{BB962C8B-B14F-4D97-AF65-F5344CB8AC3E}">
        <p14:creationId xmlns:p14="http://schemas.microsoft.com/office/powerpoint/2010/main" val="1930116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2">
    <p:spTree>
      <p:nvGrpSpPr>
        <p:cNvPr id="1" name=""/>
        <p:cNvGrpSpPr/>
        <p:nvPr/>
      </p:nvGrpSpPr>
      <p:grpSpPr>
        <a:xfrm>
          <a:off x="0" y="0"/>
          <a:ext cx="0" cy="0"/>
          <a:chOff x="0" y="0"/>
          <a:chExt cx="0" cy="0"/>
        </a:xfrm>
      </p:grpSpPr>
      <p:sp>
        <p:nvSpPr>
          <p:cNvPr id="6" name="Rettangolo 5"/>
          <p:cNvSpPr/>
          <p:nvPr userDrawn="1"/>
        </p:nvSpPr>
        <p:spPr>
          <a:xfrm>
            <a:off x="114300" y="6222191"/>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userDrawn="1">
            <p:ph type="title" hasCustomPrompt="1"/>
          </p:nvPr>
        </p:nvSpPr>
        <p:spPr>
          <a:xfrm>
            <a:off x="470877" y="251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15" name="Segnaposto contenuto 2"/>
          <p:cNvSpPr>
            <a:spLocks noGrp="1"/>
          </p:cNvSpPr>
          <p:nvPr>
            <p:ph idx="1"/>
          </p:nvPr>
        </p:nvSpPr>
        <p:spPr>
          <a:xfrm>
            <a:off x="458265" y="1100410"/>
            <a:ext cx="11261294"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p:txBody>
      </p:sp>
      <p:sp>
        <p:nvSpPr>
          <p:cNvPr id="12" name="Rettangolo 11"/>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p:cNvPicPr>
            <a:picLocks noChangeAspect="1"/>
          </p:cNvPicPr>
          <p:nvPr userDrawn="1"/>
        </p:nvPicPr>
        <p:blipFill>
          <a:blip r:embed="rId2"/>
          <a:stretch>
            <a:fillRect/>
          </a:stretch>
        </p:blipFill>
        <p:spPr>
          <a:xfrm>
            <a:off x="524911" y="5847087"/>
            <a:ext cx="285543" cy="57700"/>
          </a:xfrm>
          <a:prstGeom prst="rect">
            <a:avLst/>
          </a:prstGeom>
        </p:spPr>
      </p:pic>
      <p:sp>
        <p:nvSpPr>
          <p:cNvPr id="8" name="Segnaposto data 7"/>
          <p:cNvSpPr>
            <a:spLocks noGrp="1"/>
          </p:cNvSpPr>
          <p:nvPr>
            <p:ph type="dt" sz="half" idx="15"/>
          </p:nvPr>
        </p:nvSpPr>
        <p:spPr>
          <a:xfrm>
            <a:off x="7708900" y="6356350"/>
            <a:ext cx="2743200" cy="365125"/>
          </a:xfrm>
        </p:spPr>
        <p:txBody>
          <a:bodyPr/>
          <a:lstStyle>
            <a:lvl1pPr algn="ctr">
              <a:defRPr sz="1400"/>
            </a:lvl1pPr>
          </a:lstStyle>
          <a:p>
            <a:r>
              <a:rPr lang="it-IT" dirty="0" smtClean="0"/>
              <a:t>August 21-24, 2017</a:t>
            </a:r>
            <a:endParaRPr lang="it-IT" dirty="0"/>
          </a:p>
        </p:txBody>
      </p:sp>
      <p:sp>
        <p:nvSpPr>
          <p:cNvPr id="9" name="Segnaposto piè di pagina 8"/>
          <p:cNvSpPr>
            <a:spLocks noGrp="1"/>
          </p:cNvSpPr>
          <p:nvPr>
            <p:ph type="ftr" sz="quarter" idx="16"/>
          </p:nvPr>
        </p:nvSpPr>
        <p:spPr>
          <a:xfrm>
            <a:off x="2558312" y="6356349"/>
            <a:ext cx="4114800" cy="365125"/>
          </a:xfrm>
        </p:spPr>
        <p:txBody>
          <a:bodyPr/>
          <a:lstStyle/>
          <a:p>
            <a:r>
              <a:rPr lang="en-US" dirty="0" smtClean="0"/>
              <a:t>INAIL LIFE TABLES FOR WORK-RELATED INJURED OR ILL PEOPLE</a:t>
            </a:r>
            <a:endParaRPr lang="it-IT" dirty="0"/>
          </a:p>
        </p:txBody>
      </p:sp>
      <p:sp>
        <p:nvSpPr>
          <p:cNvPr id="10" name="Segnaposto numero diapositiva 9"/>
          <p:cNvSpPr>
            <a:spLocks noGrp="1"/>
          </p:cNvSpPr>
          <p:nvPr>
            <p:ph type="sldNum" sz="quarter" idx="17"/>
          </p:nvPr>
        </p:nvSpPr>
        <p:spPr>
          <a:xfrm>
            <a:off x="10896600" y="6356350"/>
            <a:ext cx="558800" cy="365125"/>
          </a:xfrm>
        </p:spPr>
        <p:txBody>
          <a:bodyPr/>
          <a:lstStyle/>
          <a:p>
            <a:fld id="{03E89E2B-7837-6B45-9BB2-CC8B24B0904A}" type="slidenum">
              <a:rPr lang="it-IT" smtClean="0"/>
              <a:t>‹N›</a:t>
            </a:fld>
            <a:endParaRPr lang="it-IT" dirty="0"/>
          </a:p>
        </p:txBody>
      </p:sp>
      <p:pic>
        <p:nvPicPr>
          <p:cNvPr id="20" name="Immagin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524" y="5846278"/>
            <a:ext cx="1248449" cy="670511"/>
          </a:xfrm>
          <a:prstGeom prst="rect">
            <a:avLst/>
          </a:prstGeom>
        </p:spPr>
      </p:pic>
    </p:spTree>
    <p:extLst>
      <p:ext uri="{BB962C8B-B14F-4D97-AF65-F5344CB8AC3E}">
        <p14:creationId xmlns:p14="http://schemas.microsoft.com/office/powerpoint/2010/main" val="3777657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e 2">
    <p:bg>
      <p:bgPr>
        <a:solidFill>
          <a:srgbClr val="D9D9D6"/>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7" y="3299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SEZIONE</a:t>
            </a:r>
            <a:br>
              <a:rPr lang="it-IT" dirty="0" smtClean="0"/>
            </a:br>
            <a:r>
              <a:rPr lang="it-IT" dirty="0" smtClean="0"/>
              <a:t>Sottotitolo sezione</a:t>
            </a:r>
            <a:endParaRPr lang="it-IT" dirty="0"/>
          </a:p>
        </p:txBody>
      </p:sp>
    </p:spTree>
    <p:extLst>
      <p:ext uri="{BB962C8B-B14F-4D97-AF65-F5344CB8AC3E}">
        <p14:creationId xmlns:p14="http://schemas.microsoft.com/office/powerpoint/2010/main" val="33892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paratore 1">
    <p:bg>
      <p:bgPr>
        <a:solidFill>
          <a:srgbClr val="284E83"/>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7" y="3299514"/>
            <a:ext cx="11261294" cy="694416"/>
          </a:xfrm>
        </p:spPr>
        <p:txBody>
          <a:bodyPr lIns="0" tIns="0" rIns="0" bIns="0" anchor="t" anchorCtr="0">
            <a:noAutofit/>
          </a:bodyPr>
          <a:lstStyle>
            <a:lvl1pPr>
              <a:defRPr sz="2000" baseline="0">
                <a:solidFill>
                  <a:schemeClr val="bg1"/>
                </a:solidFill>
                <a:latin typeface="Verdana" charset="0"/>
                <a:ea typeface="Verdana" charset="0"/>
                <a:cs typeface="Verdana" charset="0"/>
              </a:defRPr>
            </a:lvl1pPr>
          </a:lstStyle>
          <a:p>
            <a:r>
              <a:rPr lang="it-IT" dirty="0" smtClean="0"/>
              <a:t>FARE CLIC PER INSERIRE TITOLO SEZIONE</a:t>
            </a:r>
            <a:br>
              <a:rPr lang="it-IT" dirty="0" smtClean="0"/>
            </a:br>
            <a:r>
              <a:rPr lang="it-IT" dirty="0" smtClean="0"/>
              <a:t>Sottotitolo sezione</a:t>
            </a:r>
            <a:endParaRPr lang="it-IT" dirty="0"/>
          </a:p>
        </p:txBody>
      </p:sp>
    </p:spTree>
    <p:extLst>
      <p:ext uri="{BB962C8B-B14F-4D97-AF65-F5344CB8AC3E}">
        <p14:creationId xmlns:p14="http://schemas.microsoft.com/office/powerpoint/2010/main" val="9254802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piè di pagina 4"/>
          <p:cNvSpPr>
            <a:spLocks noGrp="1"/>
          </p:cNvSpPr>
          <p:nvPr>
            <p:ph type="ftr" sz="quarter" idx="3"/>
          </p:nvPr>
        </p:nvSpPr>
        <p:spPr>
          <a:xfrm>
            <a:off x="538655"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INAIL LIFE TABLES FOR WORK-RELATED INJURED OR ILL PEOPLE</a:t>
            </a:r>
            <a:endParaRPr lang="it-IT" dirty="0"/>
          </a:p>
        </p:txBody>
      </p:sp>
      <p:sp>
        <p:nvSpPr>
          <p:cNvPr id="11" name="Segnaposto data 2"/>
          <p:cNvSpPr>
            <a:spLocks noGrp="1"/>
          </p:cNvSpPr>
          <p:nvPr>
            <p:ph type="dt" sz="half" idx="2"/>
          </p:nvPr>
        </p:nvSpPr>
        <p:spPr>
          <a:xfrm>
            <a:off x="5702300" y="6356350"/>
            <a:ext cx="2743200" cy="365125"/>
          </a:xfrm>
          <a:prstGeom prst="rect">
            <a:avLst/>
          </a:prstGeom>
        </p:spPr>
        <p:txBody>
          <a:bodyPr/>
          <a:lstStyle>
            <a:lvl1pPr>
              <a:defRPr sz="1400"/>
            </a:lvl1pPr>
          </a:lstStyle>
          <a:p>
            <a:r>
              <a:rPr lang="it-IT" dirty="0" smtClean="0"/>
              <a:t>August 21-24, 2017</a:t>
            </a:r>
            <a:endParaRPr lang="it-IT" dirty="0"/>
          </a:p>
        </p:txBody>
      </p:sp>
      <p:sp>
        <p:nvSpPr>
          <p:cNvPr id="12" name="Segnaposto numero diapositiva 4"/>
          <p:cNvSpPr>
            <a:spLocks noGrp="1"/>
          </p:cNvSpPr>
          <p:nvPr>
            <p:ph type="sldNum" sz="quarter" idx="4"/>
          </p:nvPr>
        </p:nvSpPr>
        <p:spPr>
          <a:xfrm>
            <a:off x="8610600" y="6356350"/>
            <a:ext cx="2743200" cy="365125"/>
          </a:xfrm>
          <a:prstGeom prst="rect">
            <a:avLst/>
          </a:prstGeom>
        </p:spPr>
        <p:txBody>
          <a:bodyPr/>
          <a:lstStyle/>
          <a:p>
            <a:fld id="{03E89E2B-7837-6B45-9BB2-CC8B24B0904A}" type="slidenum">
              <a:rPr lang="it-IT" smtClean="0"/>
              <a:t>‹N›</a:t>
            </a:fld>
            <a:endParaRPr lang="it-IT"/>
          </a:p>
        </p:txBody>
      </p:sp>
    </p:spTree>
    <p:extLst>
      <p:ext uri="{BB962C8B-B14F-4D97-AF65-F5344CB8AC3E}">
        <p14:creationId xmlns:p14="http://schemas.microsoft.com/office/powerpoint/2010/main" val="299558654"/>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7" r:id="rId3"/>
    <p:sldLayoutId id="2147483668"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hyperlink" Target="mailto:d.martini@inail.it" TargetMode="External"/><Relationship Id="rId4" Type="http://schemas.openxmlformats.org/officeDocument/2006/relationships/hyperlink" Target="mailto:l.baradel@inail.i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620568" y="403260"/>
            <a:ext cx="2135187" cy="1146755"/>
          </a:xfrm>
        </p:spPr>
      </p:pic>
      <p:sp>
        <p:nvSpPr>
          <p:cNvPr id="3" name="Titolo 2"/>
          <p:cNvSpPr>
            <a:spLocks noGrp="1"/>
          </p:cNvSpPr>
          <p:nvPr>
            <p:ph type="ctrTitle"/>
          </p:nvPr>
        </p:nvSpPr>
        <p:spPr>
          <a:xfrm>
            <a:off x="2927273" y="2657015"/>
            <a:ext cx="6474676" cy="957992"/>
          </a:xfrm>
        </p:spPr>
        <p:txBody>
          <a:bodyPr/>
          <a:lstStyle/>
          <a:p>
            <a:pPr algn="ctr"/>
            <a:r>
              <a:rPr lang="en-US" b="1" dirty="0"/>
              <a:t>INAIL </a:t>
            </a:r>
            <a:r>
              <a:rPr lang="en-US" b="1" dirty="0">
                <a:latin typeface="Verdana" panose="020B0604030504040204" pitchFamily="34" charset="0"/>
                <a:ea typeface="Verdana" panose="020B0604030504040204" pitchFamily="34" charset="0"/>
                <a:cs typeface="Verdana" panose="020B0604030504040204" pitchFamily="34" charset="0"/>
              </a:rPr>
              <a:t>LIFE TABLES FOR WORK-RELATED INJURED OR ILL PEOPLE</a:t>
            </a:r>
            <a:br>
              <a:rPr lang="en-US" b="1" dirty="0">
                <a:latin typeface="Verdana" panose="020B0604030504040204" pitchFamily="34" charset="0"/>
                <a:ea typeface="Verdana" panose="020B0604030504040204" pitchFamily="34" charset="0"/>
                <a:cs typeface="Verdana" panose="020B0604030504040204" pitchFamily="34" charset="0"/>
              </a:rPr>
            </a:br>
            <a:r>
              <a:rPr lang="en-US" b="1" dirty="0"/>
              <a:t/>
            </a:r>
            <a:br>
              <a:rPr lang="en-US" b="1" dirty="0"/>
            </a:br>
            <a:endParaRPr lang="it-IT" dirty="0"/>
          </a:p>
        </p:txBody>
      </p:sp>
      <p:sp>
        <p:nvSpPr>
          <p:cNvPr id="4" name="Segnaposto testo 3"/>
          <p:cNvSpPr>
            <a:spLocks noGrp="1"/>
          </p:cNvSpPr>
          <p:nvPr>
            <p:ph type="body" sz="quarter" idx="14"/>
          </p:nvPr>
        </p:nvSpPr>
        <p:spPr>
          <a:xfrm>
            <a:off x="2927273" y="1091966"/>
            <a:ext cx="4719909" cy="646383"/>
          </a:xfrm>
        </p:spPr>
        <p:txBody>
          <a:bodyPr/>
          <a:lstStyle/>
          <a:p>
            <a:r>
              <a:rPr lang="it-IT" b="1" i="1" dirty="0"/>
              <a:t>Laura </a:t>
            </a:r>
            <a:r>
              <a:rPr lang="it-IT" b="1" i="1" dirty="0" smtClean="0"/>
              <a:t>Baradel </a:t>
            </a:r>
            <a:r>
              <a:rPr lang="it-IT" dirty="0" smtClean="0"/>
              <a:t>– </a:t>
            </a:r>
            <a:r>
              <a:rPr lang="it-IT" dirty="0" err="1" smtClean="0"/>
              <a:t>Actuary</a:t>
            </a:r>
            <a:r>
              <a:rPr lang="it-IT" dirty="0" smtClean="0"/>
              <a:t> </a:t>
            </a:r>
            <a:r>
              <a:rPr lang="it-IT" dirty="0" err="1" smtClean="0"/>
              <a:t>at</a:t>
            </a:r>
            <a:r>
              <a:rPr lang="it-IT" dirty="0" smtClean="0"/>
              <a:t> Inail</a:t>
            </a:r>
          </a:p>
          <a:p>
            <a:r>
              <a:rPr lang="it-IT" b="1" i="1" dirty="0" smtClean="0"/>
              <a:t>Daniela Martini </a:t>
            </a:r>
            <a:r>
              <a:rPr lang="it-IT" dirty="0" smtClean="0"/>
              <a:t>– </a:t>
            </a:r>
            <a:r>
              <a:rPr lang="it-IT" dirty="0" err="1"/>
              <a:t>Actuary</a:t>
            </a:r>
            <a:r>
              <a:rPr lang="it-IT" dirty="0"/>
              <a:t> </a:t>
            </a:r>
            <a:r>
              <a:rPr lang="it-IT" dirty="0" err="1"/>
              <a:t>at</a:t>
            </a:r>
            <a:r>
              <a:rPr lang="it-IT" dirty="0"/>
              <a:t> Inail</a:t>
            </a:r>
          </a:p>
          <a:p>
            <a:endParaRPr lang="it-IT" dirty="0"/>
          </a:p>
          <a:p>
            <a:endParaRPr lang="it-IT" dirty="0"/>
          </a:p>
        </p:txBody>
      </p:sp>
      <p:sp>
        <p:nvSpPr>
          <p:cNvPr id="5" name="Segnaposto testo 4"/>
          <p:cNvSpPr>
            <a:spLocks noGrp="1"/>
          </p:cNvSpPr>
          <p:nvPr>
            <p:ph type="body" sz="quarter" idx="15"/>
          </p:nvPr>
        </p:nvSpPr>
        <p:spPr>
          <a:xfrm>
            <a:off x="2927273" y="665464"/>
            <a:ext cx="4719909" cy="235221"/>
          </a:xfrm>
        </p:spPr>
        <p:txBody>
          <a:bodyPr/>
          <a:lstStyle/>
          <a:p>
            <a:r>
              <a:rPr lang="it-IT" dirty="0"/>
              <a:t>Panama City, August 21–24, 2017</a:t>
            </a:r>
          </a:p>
        </p:txBody>
      </p:sp>
      <p:sp>
        <p:nvSpPr>
          <p:cNvPr id="7" name="Rettangolo 6"/>
          <p:cNvSpPr/>
          <p:nvPr/>
        </p:nvSpPr>
        <p:spPr>
          <a:xfrm>
            <a:off x="9401175" y="1411516"/>
            <a:ext cx="2573974" cy="276999"/>
          </a:xfrm>
          <a:prstGeom prst="rect">
            <a:avLst/>
          </a:prstGeom>
        </p:spPr>
        <p:txBody>
          <a:bodyPr wrap="none">
            <a:spAutoFit/>
          </a:bodyPr>
          <a:lstStyle/>
          <a:p>
            <a:r>
              <a:rPr lang="it-IT" sz="1200" dirty="0">
                <a:solidFill>
                  <a:srgbClr val="0C2E5C"/>
                </a:solidFill>
                <a:latin typeface="Verdana"/>
                <a:cs typeface="Verdana"/>
              </a:rPr>
              <a:t>2017 ASTIN / AFIR </a:t>
            </a:r>
            <a:r>
              <a:rPr lang="it-IT" sz="1200" dirty="0" err="1">
                <a:solidFill>
                  <a:srgbClr val="0C2E5C"/>
                </a:solidFill>
                <a:latin typeface="Verdana"/>
                <a:cs typeface="Verdana"/>
              </a:rPr>
              <a:t>Colloquium</a:t>
            </a:r>
            <a:endParaRPr lang="it-IT" sz="1200" dirty="0">
              <a:solidFill>
                <a:srgbClr val="0C2E5C"/>
              </a:solidFill>
              <a:latin typeface="Verdana"/>
              <a:cs typeface="Verdana"/>
            </a:endParaRPr>
          </a:p>
        </p:txBody>
      </p:sp>
    </p:spTree>
    <p:extLst>
      <p:ext uri="{BB962C8B-B14F-4D97-AF65-F5344CB8AC3E}">
        <p14:creationId xmlns:p14="http://schemas.microsoft.com/office/powerpoint/2010/main" val="2535621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0877" y="299828"/>
            <a:ext cx="11261294" cy="694416"/>
          </a:xfrm>
        </p:spPr>
        <p:txBody>
          <a:bodyPr/>
          <a:lstStyle/>
          <a:p>
            <a:pPr lvl="1" algn="l" rtl="0">
              <a:lnSpc>
                <a:spcPct val="90000"/>
              </a:lnSpc>
              <a:spcBef>
                <a:spcPct val="0"/>
              </a:spcBef>
            </a:pPr>
            <a:r>
              <a:rPr lang="en-US" sz="2000" b="1" dirty="0" smtClean="0">
                <a:solidFill>
                  <a:srgbClr val="002E5D"/>
                </a:solidFill>
              </a:rPr>
              <a:t>ITALIAN INSURANCE AGAINST ACCIDENTS AT WORK</a:t>
            </a:r>
            <a:r>
              <a:rPr lang="en-US" sz="2000" b="1" dirty="0" smtClean="0"/>
              <a:t/>
            </a:r>
            <a:br>
              <a:rPr lang="en-US" sz="2000" b="1" dirty="0" smtClean="0"/>
            </a:br>
            <a:r>
              <a:rPr lang="en-US" sz="20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INAIL benefits</a:t>
            </a:r>
            <a:r>
              <a:rPr lang="it-IT" sz="1800" dirty="0" smtClean="0">
                <a:solidFill>
                  <a:srgbClr val="002E5D"/>
                </a:solidFill>
              </a:rPr>
              <a:t/>
            </a:r>
            <a:br>
              <a:rPr lang="it-IT" sz="1800" dirty="0" smtClean="0">
                <a:solidFill>
                  <a:srgbClr val="002E5D"/>
                </a:solidFill>
              </a:rPr>
            </a:br>
            <a:r>
              <a:rPr lang="en-US" dirty="0" smtClean="0"/>
              <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10</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458265" y="1383196"/>
            <a:ext cx="11261294" cy="4023692"/>
          </a:xfrm>
        </p:spPr>
        <p:txBody>
          <a:bodyPr/>
          <a:lstStyle/>
          <a:p>
            <a:pPr marL="0" indent="0">
              <a:buNone/>
            </a:pPr>
            <a:r>
              <a:rPr lang="en-US" sz="2000" b="1" dirty="0" smtClean="0">
                <a:solidFill>
                  <a:srgbClr val="002E5D"/>
                </a:solidFill>
              </a:rPr>
              <a:t>Main economic </a:t>
            </a:r>
            <a:r>
              <a:rPr lang="en-US" sz="2000" b="1" dirty="0">
                <a:solidFill>
                  <a:srgbClr val="002E5D"/>
                </a:solidFill>
              </a:rPr>
              <a:t>benefits </a:t>
            </a:r>
            <a:r>
              <a:rPr lang="en-US" sz="2000" dirty="0">
                <a:solidFill>
                  <a:srgbClr val="002E5D"/>
                </a:solidFill>
              </a:rPr>
              <a:t>are as follows:</a:t>
            </a:r>
          </a:p>
          <a:p>
            <a:pPr marL="265113" indent="-265113">
              <a:buNone/>
            </a:pPr>
            <a:r>
              <a:rPr lang="en-US" sz="2000" dirty="0" smtClean="0"/>
              <a:t>• </a:t>
            </a:r>
            <a:r>
              <a:rPr lang="en-US" sz="1800" b="1" dirty="0" smtClean="0">
                <a:solidFill>
                  <a:srgbClr val="002E5D"/>
                </a:solidFill>
              </a:rPr>
              <a:t>Daily </a:t>
            </a:r>
            <a:r>
              <a:rPr lang="en-US" sz="1800" b="1" dirty="0">
                <a:solidFill>
                  <a:srgbClr val="002E5D"/>
                </a:solidFill>
              </a:rPr>
              <a:t>indemnity for temporary total disability to work</a:t>
            </a:r>
            <a:r>
              <a:rPr lang="en-US" sz="1800" dirty="0">
                <a:solidFill>
                  <a:srgbClr val="002E5D"/>
                </a:solidFill>
              </a:rPr>
              <a:t>, paid as from the </a:t>
            </a:r>
            <a:r>
              <a:rPr lang="en-US" sz="1800" dirty="0" smtClean="0">
                <a:solidFill>
                  <a:srgbClr val="002E5D"/>
                </a:solidFill>
              </a:rPr>
              <a:t>fourth day following </a:t>
            </a:r>
            <a:r>
              <a:rPr lang="en-US" sz="1800" dirty="0">
                <a:solidFill>
                  <a:srgbClr val="002E5D"/>
                </a:solidFill>
              </a:rPr>
              <a:t>the event until </a:t>
            </a:r>
            <a:r>
              <a:rPr lang="en-US" sz="1800" dirty="0" smtClean="0">
                <a:solidFill>
                  <a:srgbClr val="002E5D"/>
                </a:solidFill>
              </a:rPr>
              <a:t>clinical recovery</a:t>
            </a:r>
            <a:r>
              <a:rPr lang="en-US" sz="1800" dirty="0">
                <a:solidFill>
                  <a:srgbClr val="002E5D"/>
                </a:solidFill>
              </a:rPr>
              <a:t>;</a:t>
            </a:r>
            <a:endParaRPr lang="en-US" sz="1800" dirty="0" smtClean="0">
              <a:solidFill>
                <a:srgbClr val="002E5D"/>
              </a:solidFill>
            </a:endParaRPr>
          </a:p>
          <a:p>
            <a:pPr marL="0" indent="0">
              <a:buNone/>
            </a:pPr>
            <a:r>
              <a:rPr lang="en-US" sz="1800" dirty="0" smtClean="0">
                <a:solidFill>
                  <a:srgbClr val="002E5D"/>
                </a:solidFill>
              </a:rPr>
              <a:t>• </a:t>
            </a:r>
            <a:r>
              <a:rPr lang="en-US" sz="1800" b="1" dirty="0">
                <a:solidFill>
                  <a:srgbClr val="002E5D"/>
                </a:solidFill>
              </a:rPr>
              <a:t>Direct annuity </a:t>
            </a:r>
            <a:r>
              <a:rPr lang="en-US" sz="1800" dirty="0">
                <a:solidFill>
                  <a:srgbClr val="002E5D"/>
                </a:solidFill>
              </a:rPr>
              <a:t>for permanent disability, paid for events up to </a:t>
            </a:r>
            <a:r>
              <a:rPr lang="en-US" sz="1800" dirty="0" smtClean="0">
                <a:solidFill>
                  <a:srgbClr val="002E5D"/>
                </a:solidFill>
              </a:rPr>
              <a:t>24 </a:t>
            </a:r>
            <a:r>
              <a:rPr lang="en-US" sz="1800" dirty="0">
                <a:solidFill>
                  <a:srgbClr val="002E5D"/>
                </a:solidFill>
              </a:rPr>
              <a:t>July 2000;</a:t>
            </a:r>
          </a:p>
          <a:p>
            <a:pPr marL="185738" indent="-185738">
              <a:buNone/>
            </a:pPr>
            <a:r>
              <a:rPr lang="en-US" sz="1800" dirty="0">
                <a:solidFill>
                  <a:srgbClr val="002E5D"/>
                </a:solidFill>
              </a:rPr>
              <a:t>• </a:t>
            </a:r>
            <a:r>
              <a:rPr lang="en-US" sz="1800" b="1" dirty="0">
                <a:solidFill>
                  <a:srgbClr val="002E5D"/>
                </a:solidFill>
              </a:rPr>
              <a:t>Compensation for impairment of psycho-physical integrity, i.e. </a:t>
            </a:r>
            <a:r>
              <a:rPr lang="en-US" sz="1800" b="1" dirty="0" smtClean="0">
                <a:solidFill>
                  <a:srgbClr val="002E5D"/>
                </a:solidFill>
              </a:rPr>
              <a:t>“</a:t>
            </a:r>
            <a:r>
              <a:rPr lang="en-US" sz="1800" b="1" i="1" dirty="0" smtClean="0">
                <a:solidFill>
                  <a:srgbClr val="002E5D"/>
                </a:solidFill>
              </a:rPr>
              <a:t>biological damage”</a:t>
            </a:r>
            <a:r>
              <a:rPr lang="en-US" sz="1800" dirty="0" smtClean="0">
                <a:solidFill>
                  <a:srgbClr val="002E5D"/>
                </a:solidFill>
              </a:rPr>
              <a:t>, </a:t>
            </a:r>
            <a:r>
              <a:rPr lang="en-US" sz="1800" dirty="0">
                <a:solidFill>
                  <a:srgbClr val="002E5D"/>
                </a:solidFill>
              </a:rPr>
              <a:t>paid for events from 25 July 2000. For persisting consequences of </a:t>
            </a:r>
            <a:r>
              <a:rPr lang="en-US" sz="1800" dirty="0" smtClean="0">
                <a:solidFill>
                  <a:srgbClr val="002E5D"/>
                </a:solidFill>
              </a:rPr>
              <a:t>degree between 6</a:t>
            </a:r>
            <a:r>
              <a:rPr lang="en-US" sz="1800" dirty="0">
                <a:solidFill>
                  <a:srgbClr val="002E5D"/>
                </a:solidFill>
              </a:rPr>
              <a:t>% and 15% a lump-sum compensation is provided. </a:t>
            </a:r>
            <a:r>
              <a:rPr lang="en-US" sz="1800" dirty="0" smtClean="0">
                <a:solidFill>
                  <a:srgbClr val="002E5D"/>
                </a:solidFill>
              </a:rPr>
              <a:t>From degrees 16</a:t>
            </a:r>
            <a:r>
              <a:rPr lang="en-US" sz="1800" dirty="0">
                <a:solidFill>
                  <a:srgbClr val="002E5D"/>
                </a:solidFill>
              </a:rPr>
              <a:t>% </a:t>
            </a:r>
            <a:r>
              <a:rPr lang="en-US" sz="1800" dirty="0" smtClean="0">
                <a:solidFill>
                  <a:srgbClr val="002E5D"/>
                </a:solidFill>
              </a:rPr>
              <a:t>upwards </a:t>
            </a:r>
            <a:r>
              <a:rPr lang="it-IT" sz="1800" dirty="0" err="1" smtClean="0">
                <a:solidFill>
                  <a:srgbClr val="002E5D"/>
                </a:solidFill>
              </a:rPr>
              <a:t>annuities</a:t>
            </a:r>
            <a:r>
              <a:rPr lang="it-IT" sz="1800" dirty="0" smtClean="0">
                <a:solidFill>
                  <a:srgbClr val="002E5D"/>
                </a:solidFill>
              </a:rPr>
              <a:t> </a:t>
            </a:r>
            <a:r>
              <a:rPr lang="it-IT" sz="1800" dirty="0">
                <a:solidFill>
                  <a:srgbClr val="002E5D"/>
                </a:solidFill>
              </a:rPr>
              <a:t>are </a:t>
            </a:r>
            <a:r>
              <a:rPr lang="it-IT" sz="1800" dirty="0" err="1">
                <a:solidFill>
                  <a:srgbClr val="002E5D"/>
                </a:solidFill>
              </a:rPr>
              <a:t>paid</a:t>
            </a:r>
            <a:r>
              <a:rPr lang="it-IT" sz="1800" dirty="0">
                <a:solidFill>
                  <a:srgbClr val="002E5D"/>
                </a:solidFill>
              </a:rPr>
              <a:t>;</a:t>
            </a:r>
          </a:p>
          <a:p>
            <a:pPr marL="185738" indent="-185738">
              <a:buNone/>
            </a:pPr>
            <a:r>
              <a:rPr lang="en-US" sz="1800" dirty="0" smtClean="0">
                <a:solidFill>
                  <a:srgbClr val="002E5D"/>
                </a:solidFill>
              </a:rPr>
              <a:t>• </a:t>
            </a:r>
            <a:r>
              <a:rPr lang="en-US" sz="1800" b="1" dirty="0">
                <a:solidFill>
                  <a:srgbClr val="002E5D"/>
                </a:solidFill>
              </a:rPr>
              <a:t>Annuity to survivors of workers</a:t>
            </a:r>
            <a:r>
              <a:rPr lang="en-US" sz="1800" dirty="0">
                <a:solidFill>
                  <a:srgbClr val="002E5D"/>
                </a:solidFill>
              </a:rPr>
              <a:t> who have died due to the accident or the </a:t>
            </a:r>
            <a:r>
              <a:rPr lang="en-US" sz="1800" dirty="0" smtClean="0">
                <a:solidFill>
                  <a:srgbClr val="002E5D"/>
                </a:solidFill>
              </a:rPr>
              <a:t>occupational disease</a:t>
            </a:r>
            <a:r>
              <a:rPr lang="en-US" sz="1800" dirty="0">
                <a:solidFill>
                  <a:srgbClr val="002E5D"/>
                </a:solidFill>
              </a:rPr>
              <a:t>, as long as the requirements of the law are </a:t>
            </a:r>
            <a:r>
              <a:rPr lang="en-US" sz="1800" dirty="0" smtClean="0">
                <a:solidFill>
                  <a:srgbClr val="002E5D"/>
                </a:solidFill>
              </a:rPr>
              <a:t>met</a:t>
            </a:r>
            <a:r>
              <a:rPr lang="en-US" sz="1800" dirty="0">
                <a:solidFill>
                  <a:srgbClr val="002E5D"/>
                </a:solidFill>
              </a:rPr>
              <a:t>.</a:t>
            </a:r>
            <a:endParaRPr lang="en-US" sz="1800" dirty="0" smtClean="0">
              <a:solidFill>
                <a:srgbClr val="002E5D"/>
              </a:solidFill>
            </a:endParaRPr>
          </a:p>
        </p:txBody>
      </p:sp>
    </p:spTree>
    <p:extLst>
      <p:ext uri="{BB962C8B-B14F-4D97-AF65-F5344CB8AC3E}">
        <p14:creationId xmlns:p14="http://schemas.microsoft.com/office/powerpoint/2010/main" val="2492981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0877" y="299828"/>
            <a:ext cx="11261294" cy="694416"/>
          </a:xfrm>
        </p:spPr>
        <p:txBody>
          <a:bodyPr/>
          <a:lstStyle/>
          <a:p>
            <a:pPr lvl="1" algn="l" rtl="0">
              <a:lnSpc>
                <a:spcPct val="90000"/>
              </a:lnSpc>
              <a:spcBef>
                <a:spcPct val="0"/>
              </a:spcBef>
            </a:pPr>
            <a:r>
              <a:rPr lang="en-US" sz="2000" b="1" dirty="0" smtClean="0">
                <a:solidFill>
                  <a:srgbClr val="002E5D"/>
                </a:solidFill>
              </a:rPr>
              <a:t>ITALIAN INSURANCE AGAINST ACCIDENTS AT WORK</a:t>
            </a:r>
            <a:r>
              <a:rPr lang="en-US" sz="2000" b="1" dirty="0" smtClean="0"/>
              <a:t/>
            </a:r>
            <a:br>
              <a:rPr lang="en-US" sz="2000" b="1" dirty="0" smtClean="0"/>
            </a:br>
            <a:r>
              <a:rPr lang="en-US" sz="20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INAIL benefits</a:t>
            </a:r>
            <a:r>
              <a:rPr lang="it-IT" sz="1800" dirty="0" smtClean="0">
                <a:solidFill>
                  <a:srgbClr val="002E5D"/>
                </a:solidFill>
              </a:rPr>
              <a:t/>
            </a:r>
            <a:br>
              <a:rPr lang="it-IT" sz="1800" dirty="0" smtClean="0">
                <a:solidFill>
                  <a:srgbClr val="002E5D"/>
                </a:solidFill>
              </a:rPr>
            </a:br>
            <a:r>
              <a:rPr lang="en-US" dirty="0" smtClean="0"/>
              <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11</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348205"/>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458265" y="1104900"/>
            <a:ext cx="11261294" cy="4461013"/>
          </a:xfrm>
        </p:spPr>
        <p:txBody>
          <a:bodyPr/>
          <a:lstStyle/>
          <a:p>
            <a:pPr marL="0" indent="0">
              <a:buNone/>
            </a:pPr>
            <a:endParaRPr lang="en-US" sz="1800" dirty="0" smtClean="0">
              <a:solidFill>
                <a:srgbClr val="002E5D"/>
              </a:solidFill>
            </a:endParaRPr>
          </a:p>
          <a:p>
            <a:pPr marL="0" indent="0">
              <a:buNone/>
            </a:pPr>
            <a:r>
              <a:rPr lang="en-US" sz="1800" dirty="0" smtClean="0">
                <a:solidFill>
                  <a:srgbClr val="002E5D"/>
                </a:solidFill>
              </a:rPr>
              <a:t>Workers </a:t>
            </a:r>
            <a:r>
              <a:rPr lang="en-US" sz="1800" dirty="0">
                <a:solidFill>
                  <a:srgbClr val="002E5D"/>
                </a:solidFill>
              </a:rPr>
              <a:t>who are accident victims are entitled to obtain medical and surgical </a:t>
            </a:r>
            <a:r>
              <a:rPr lang="en-US" sz="1800" b="1" dirty="0" smtClean="0">
                <a:solidFill>
                  <a:srgbClr val="002E5D"/>
                </a:solidFill>
              </a:rPr>
              <a:t>health care </a:t>
            </a:r>
            <a:r>
              <a:rPr lang="en-US" sz="1800" b="1" dirty="0">
                <a:solidFill>
                  <a:srgbClr val="002E5D"/>
                </a:solidFill>
              </a:rPr>
              <a:t>benefits </a:t>
            </a:r>
            <a:r>
              <a:rPr lang="en-US" sz="1800" dirty="0">
                <a:solidFill>
                  <a:srgbClr val="002E5D"/>
                </a:solidFill>
              </a:rPr>
              <a:t>provided by the National Health Service, including clinical tests, </a:t>
            </a:r>
            <a:r>
              <a:rPr lang="en-US" sz="1800" dirty="0" smtClean="0">
                <a:solidFill>
                  <a:srgbClr val="002E5D"/>
                </a:solidFill>
              </a:rPr>
              <a:t>in order </a:t>
            </a:r>
            <a:r>
              <a:rPr lang="en-US" sz="1800" dirty="0">
                <a:solidFill>
                  <a:srgbClr val="002E5D"/>
                </a:solidFill>
              </a:rPr>
              <a:t>to ensure recovery of health and of the </a:t>
            </a:r>
            <a:r>
              <a:rPr lang="en-US" sz="1800" b="1" dirty="0">
                <a:solidFill>
                  <a:srgbClr val="002E5D"/>
                </a:solidFill>
              </a:rPr>
              <a:t>maximum working capacity</a:t>
            </a:r>
            <a:r>
              <a:rPr lang="en-US" sz="1800" dirty="0" smtClean="0">
                <a:solidFill>
                  <a:srgbClr val="002E5D"/>
                </a:solidFill>
              </a:rPr>
              <a:t>.</a:t>
            </a:r>
          </a:p>
          <a:p>
            <a:pPr marL="0" indent="0">
              <a:buNone/>
            </a:pPr>
            <a:endParaRPr lang="en-US" sz="1800" dirty="0">
              <a:solidFill>
                <a:srgbClr val="002E5D"/>
              </a:solidFill>
            </a:endParaRPr>
          </a:p>
          <a:p>
            <a:pPr marL="0" indent="0">
              <a:buNone/>
            </a:pPr>
            <a:r>
              <a:rPr lang="en-US" sz="1800" dirty="0" smtClean="0">
                <a:solidFill>
                  <a:srgbClr val="002E5D"/>
                </a:solidFill>
              </a:rPr>
              <a:t>Under </a:t>
            </a:r>
            <a:r>
              <a:rPr lang="en-US" sz="1800" dirty="0">
                <a:solidFill>
                  <a:srgbClr val="002E5D"/>
                </a:solidFill>
              </a:rPr>
              <a:t>agreements with the Regions, INAIL provides, at its own expense at its </a:t>
            </a:r>
            <a:r>
              <a:rPr lang="en-US" sz="1800" dirty="0" smtClean="0">
                <a:solidFill>
                  <a:srgbClr val="002E5D"/>
                </a:solidFill>
              </a:rPr>
              <a:t>local offices</a:t>
            </a:r>
            <a:r>
              <a:rPr lang="en-US" sz="1800" dirty="0">
                <a:solidFill>
                  <a:srgbClr val="002E5D"/>
                </a:solidFill>
              </a:rPr>
              <a:t>, initial day care including </a:t>
            </a:r>
            <a:r>
              <a:rPr lang="en-US" sz="1800" b="1" dirty="0">
                <a:solidFill>
                  <a:srgbClr val="002E5D"/>
                </a:solidFill>
              </a:rPr>
              <a:t>rehabilitation care </a:t>
            </a:r>
            <a:r>
              <a:rPr lang="en-US" sz="1800" dirty="0">
                <a:solidFill>
                  <a:srgbClr val="002E5D"/>
                </a:solidFill>
              </a:rPr>
              <a:t>until the recovery of </a:t>
            </a:r>
            <a:r>
              <a:rPr lang="en-US" sz="1800" dirty="0" smtClean="0">
                <a:solidFill>
                  <a:srgbClr val="002E5D"/>
                </a:solidFill>
              </a:rPr>
              <a:t>the </a:t>
            </a:r>
            <a:r>
              <a:rPr lang="it-IT" sz="1800" dirty="0" err="1" smtClean="0">
                <a:solidFill>
                  <a:srgbClr val="002E5D"/>
                </a:solidFill>
              </a:rPr>
              <a:t>worker</a:t>
            </a:r>
            <a:r>
              <a:rPr lang="it-IT" sz="1800" dirty="0">
                <a:solidFill>
                  <a:srgbClr val="002E5D"/>
                </a:solidFill>
              </a:rPr>
              <a:t>, </a:t>
            </a:r>
            <a:r>
              <a:rPr lang="it-IT" sz="1800" dirty="0" err="1">
                <a:solidFill>
                  <a:srgbClr val="002E5D"/>
                </a:solidFill>
              </a:rPr>
              <a:t>as</a:t>
            </a:r>
            <a:r>
              <a:rPr lang="it-IT" sz="1800" dirty="0">
                <a:solidFill>
                  <a:srgbClr val="002E5D"/>
                </a:solidFill>
              </a:rPr>
              <a:t> </a:t>
            </a:r>
            <a:r>
              <a:rPr lang="it-IT" sz="1800" dirty="0" err="1">
                <a:solidFill>
                  <a:srgbClr val="002E5D"/>
                </a:solidFill>
              </a:rPr>
              <a:t>well</a:t>
            </a:r>
            <a:r>
              <a:rPr lang="it-IT" sz="1800" dirty="0">
                <a:solidFill>
                  <a:srgbClr val="002E5D"/>
                </a:solidFill>
              </a:rPr>
              <a:t> </a:t>
            </a:r>
            <a:r>
              <a:rPr lang="it-IT" sz="1800" dirty="0" err="1">
                <a:solidFill>
                  <a:srgbClr val="002E5D"/>
                </a:solidFill>
              </a:rPr>
              <a:t>as</a:t>
            </a:r>
            <a:r>
              <a:rPr lang="it-IT" sz="1800" dirty="0">
                <a:solidFill>
                  <a:srgbClr val="002E5D"/>
                </a:solidFill>
              </a:rPr>
              <a:t>:</a:t>
            </a:r>
          </a:p>
          <a:p>
            <a:pPr>
              <a:buFont typeface="Wingdings" panose="05000000000000000000" pitchFamily="2" charset="2"/>
              <a:buChar char="§"/>
            </a:pPr>
            <a:r>
              <a:rPr lang="it-IT" sz="1800" dirty="0" err="1" smtClean="0">
                <a:solidFill>
                  <a:srgbClr val="002E5D"/>
                </a:solidFill>
              </a:rPr>
              <a:t>Prostheses</a:t>
            </a:r>
            <a:r>
              <a:rPr lang="it-IT" sz="1800" dirty="0" smtClean="0">
                <a:solidFill>
                  <a:srgbClr val="002E5D"/>
                </a:solidFill>
              </a:rPr>
              <a:t> </a:t>
            </a:r>
            <a:r>
              <a:rPr lang="it-IT" sz="1800" dirty="0">
                <a:solidFill>
                  <a:srgbClr val="002E5D"/>
                </a:solidFill>
              </a:rPr>
              <a:t>and </a:t>
            </a:r>
            <a:r>
              <a:rPr lang="it-IT" sz="1800" dirty="0" err="1">
                <a:solidFill>
                  <a:srgbClr val="002E5D"/>
                </a:solidFill>
              </a:rPr>
              <a:t>other</a:t>
            </a:r>
            <a:r>
              <a:rPr lang="it-IT" sz="1800" dirty="0">
                <a:solidFill>
                  <a:srgbClr val="002E5D"/>
                </a:solidFill>
              </a:rPr>
              <a:t> </a:t>
            </a:r>
            <a:r>
              <a:rPr lang="it-IT" sz="1800" dirty="0" err="1" smtClean="0">
                <a:solidFill>
                  <a:srgbClr val="002E5D"/>
                </a:solidFill>
              </a:rPr>
              <a:t>medical</a:t>
            </a:r>
            <a:r>
              <a:rPr lang="it-IT" sz="1800" dirty="0" smtClean="0">
                <a:solidFill>
                  <a:srgbClr val="002E5D"/>
                </a:solidFill>
              </a:rPr>
              <a:t> aids</a:t>
            </a:r>
            <a:r>
              <a:rPr lang="it-IT" sz="1800" dirty="0">
                <a:solidFill>
                  <a:srgbClr val="002E5D"/>
                </a:solidFill>
              </a:rPr>
              <a:t>;</a:t>
            </a:r>
          </a:p>
          <a:p>
            <a:pPr>
              <a:buFont typeface="Wingdings" panose="05000000000000000000" pitchFamily="2" charset="2"/>
              <a:buChar char="§"/>
            </a:pPr>
            <a:r>
              <a:rPr lang="en-US" sz="1800" dirty="0" smtClean="0">
                <a:solidFill>
                  <a:srgbClr val="002E5D"/>
                </a:solidFill>
              </a:rPr>
              <a:t>Thermal treatments.</a:t>
            </a:r>
          </a:p>
        </p:txBody>
      </p:sp>
    </p:spTree>
    <p:extLst>
      <p:ext uri="{BB962C8B-B14F-4D97-AF65-F5344CB8AC3E}">
        <p14:creationId xmlns:p14="http://schemas.microsoft.com/office/powerpoint/2010/main" val="1698005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PURPOSE OF THE STUDY</a:t>
            </a:r>
            <a:r>
              <a:rPr lang="it-IT" dirty="0" smtClean="0"/>
              <a:t/>
            </a:r>
            <a:br>
              <a:rPr lang="it-IT" dirty="0" smtClean="0"/>
            </a:br>
            <a:endParaRPr lang="it-IT" dirty="0"/>
          </a:p>
        </p:txBody>
      </p:sp>
    </p:spTree>
    <p:extLst>
      <p:ext uri="{BB962C8B-B14F-4D97-AF65-F5344CB8AC3E}">
        <p14:creationId xmlns:p14="http://schemas.microsoft.com/office/powerpoint/2010/main" val="2379049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0877" y="299828"/>
            <a:ext cx="11261294" cy="694416"/>
          </a:xfrm>
        </p:spPr>
        <p:txBody>
          <a:bodyPr/>
          <a:lstStyle/>
          <a:p>
            <a:pPr lvl="1" algn="l" rtl="0">
              <a:lnSpc>
                <a:spcPct val="90000"/>
              </a:lnSpc>
              <a:spcBef>
                <a:spcPct val="0"/>
              </a:spcBef>
            </a:pPr>
            <a:r>
              <a:rPr lang="en-US" sz="2000" b="1" dirty="0" smtClean="0">
                <a:solidFill>
                  <a:srgbClr val="002E5D"/>
                </a:solidFill>
              </a:rPr>
              <a:t>PURPOSE OF THE STUDY</a:t>
            </a:r>
            <a:r>
              <a:rPr lang="en-US" sz="2000" b="1" dirty="0" smtClean="0"/>
              <a:t/>
            </a:r>
            <a:br>
              <a:rPr lang="en-US" sz="2000" b="1" dirty="0" smtClean="0"/>
            </a:br>
            <a:r>
              <a:rPr lang="it-IT" sz="1800" dirty="0" smtClean="0">
                <a:solidFill>
                  <a:srgbClr val="002E5D"/>
                </a:solidFill>
              </a:rPr>
              <a:t/>
            </a:r>
            <a:br>
              <a:rPr lang="it-IT" sz="1800" dirty="0" smtClean="0">
                <a:solidFill>
                  <a:srgbClr val="002E5D"/>
                </a:solidFill>
              </a:rPr>
            </a:br>
            <a:r>
              <a:rPr lang="en-US" dirty="0" smtClean="0"/>
              <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13</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348205"/>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648677" y="1420773"/>
            <a:ext cx="11261294" cy="3575298"/>
          </a:xfrm>
        </p:spPr>
        <p:txBody>
          <a:bodyPr/>
          <a:lstStyle/>
          <a:p>
            <a:pPr marL="0" indent="0">
              <a:buNone/>
            </a:pPr>
            <a:r>
              <a:rPr lang="en-US" sz="1800" dirty="0">
                <a:solidFill>
                  <a:srgbClr val="002E5D"/>
                </a:solidFill>
              </a:rPr>
              <a:t>For actuarial valuations </a:t>
            </a:r>
            <a:r>
              <a:rPr lang="en-US" sz="1800" dirty="0" smtClean="0">
                <a:solidFill>
                  <a:srgbClr val="002E5D"/>
                </a:solidFill>
              </a:rPr>
              <a:t>of long term </a:t>
            </a:r>
            <a:r>
              <a:rPr lang="en-US" sz="1800" dirty="0">
                <a:solidFill>
                  <a:srgbClr val="002E5D"/>
                </a:solidFill>
              </a:rPr>
              <a:t>liability (pricing, reserving </a:t>
            </a:r>
            <a:r>
              <a:rPr lang="en-US" sz="1800" dirty="0" smtClean="0">
                <a:solidFill>
                  <a:srgbClr val="002E5D"/>
                </a:solidFill>
              </a:rPr>
              <a:t>...), INAIL </a:t>
            </a:r>
            <a:r>
              <a:rPr lang="en-US" sz="1800" dirty="0">
                <a:solidFill>
                  <a:srgbClr val="002E5D"/>
                </a:solidFill>
              </a:rPr>
              <a:t>uses specific ratios that, in compliance with law (Consolidated Law n. 1124/1965, art. 39), must be reviewed at least every five years.</a:t>
            </a:r>
            <a:endParaRPr lang="it-IT" sz="1800" dirty="0">
              <a:solidFill>
                <a:srgbClr val="002E5D"/>
              </a:solidFill>
            </a:endParaRPr>
          </a:p>
          <a:p>
            <a:pPr marL="0" indent="0">
              <a:buNone/>
            </a:pPr>
            <a:endParaRPr lang="en-US" sz="1800" dirty="0" smtClean="0">
              <a:solidFill>
                <a:srgbClr val="002E5D"/>
              </a:solidFill>
            </a:endParaRPr>
          </a:p>
          <a:p>
            <a:pPr marL="0" indent="0">
              <a:buNone/>
            </a:pPr>
            <a:r>
              <a:rPr lang="en-US" sz="1800" dirty="0" smtClean="0">
                <a:solidFill>
                  <a:srgbClr val="002E5D"/>
                </a:solidFill>
              </a:rPr>
              <a:t>In </a:t>
            </a:r>
            <a:r>
              <a:rPr lang="en-US" sz="1800" dirty="0">
                <a:solidFill>
                  <a:srgbClr val="002E5D"/>
                </a:solidFill>
              </a:rPr>
              <a:t>order to comply with law requirements and to take into account the recent changes in risk at work, </a:t>
            </a:r>
            <a:r>
              <a:rPr lang="en-US" sz="1800" b="1" dirty="0" smtClean="0">
                <a:solidFill>
                  <a:srgbClr val="002E5D"/>
                </a:solidFill>
              </a:rPr>
              <a:t>INAIL “</a:t>
            </a:r>
            <a:r>
              <a:rPr lang="en-US" sz="1800" b="1" i="1" dirty="0">
                <a:solidFill>
                  <a:srgbClr val="002E5D"/>
                </a:solidFill>
              </a:rPr>
              <a:t>Statistical and Actuarial Office</a:t>
            </a:r>
            <a:r>
              <a:rPr lang="en-US" sz="1800" dirty="0">
                <a:solidFill>
                  <a:srgbClr val="002E5D"/>
                </a:solidFill>
              </a:rPr>
              <a:t>” has carried out a study focused at </a:t>
            </a:r>
            <a:r>
              <a:rPr lang="en-US" sz="1800" b="1" dirty="0">
                <a:solidFill>
                  <a:srgbClr val="002E5D"/>
                </a:solidFill>
              </a:rPr>
              <a:t>monitoring mortality</a:t>
            </a:r>
            <a:r>
              <a:rPr lang="en-US" sz="1800" dirty="0">
                <a:solidFill>
                  <a:srgbClr val="002E5D"/>
                </a:solidFill>
              </a:rPr>
              <a:t> (i.e. demographic hypothesis for such ratios) </a:t>
            </a:r>
            <a:r>
              <a:rPr lang="en-US" sz="1800" b="1" dirty="0">
                <a:solidFill>
                  <a:srgbClr val="002E5D"/>
                </a:solidFill>
              </a:rPr>
              <a:t>among Inail annuitants</a:t>
            </a:r>
            <a:r>
              <a:rPr lang="en-US" sz="1800" dirty="0">
                <a:solidFill>
                  <a:srgbClr val="002E5D"/>
                </a:solidFill>
              </a:rPr>
              <a:t>.</a:t>
            </a:r>
            <a:endParaRPr lang="it-IT" sz="1800" dirty="0">
              <a:solidFill>
                <a:srgbClr val="002E5D"/>
              </a:solidFill>
            </a:endParaRPr>
          </a:p>
          <a:p>
            <a:pPr marL="0" indent="0">
              <a:buNone/>
            </a:pPr>
            <a:endParaRPr lang="en-US" sz="1800" dirty="0" smtClean="0">
              <a:solidFill>
                <a:srgbClr val="002E5D"/>
              </a:solidFill>
            </a:endParaRPr>
          </a:p>
        </p:txBody>
      </p:sp>
    </p:spTree>
    <p:extLst>
      <p:ext uri="{BB962C8B-B14F-4D97-AF65-F5344CB8AC3E}">
        <p14:creationId xmlns:p14="http://schemas.microsoft.com/office/powerpoint/2010/main" val="653161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0877" y="299828"/>
            <a:ext cx="11261294" cy="694416"/>
          </a:xfrm>
        </p:spPr>
        <p:txBody>
          <a:bodyPr/>
          <a:lstStyle/>
          <a:p>
            <a:pPr lvl="1" algn="l" rtl="0">
              <a:lnSpc>
                <a:spcPct val="90000"/>
              </a:lnSpc>
              <a:spcBef>
                <a:spcPct val="0"/>
              </a:spcBef>
            </a:pPr>
            <a:r>
              <a:rPr lang="en-US" sz="2000" b="1" dirty="0" smtClean="0">
                <a:solidFill>
                  <a:srgbClr val="002E5D"/>
                </a:solidFill>
              </a:rPr>
              <a:t>PURPOSE OF THE STUDY</a:t>
            </a:r>
            <a:r>
              <a:rPr lang="en-US" sz="2000" b="1" dirty="0" smtClean="0"/>
              <a:t/>
            </a:r>
            <a:br>
              <a:rPr lang="en-US" sz="2000" b="1" dirty="0" smtClean="0"/>
            </a:br>
            <a:r>
              <a:rPr lang="it-IT" sz="1800" dirty="0" smtClean="0">
                <a:solidFill>
                  <a:srgbClr val="002E5D"/>
                </a:solidFill>
              </a:rPr>
              <a:t/>
            </a:r>
            <a:br>
              <a:rPr lang="it-IT" sz="1800" dirty="0" smtClean="0">
                <a:solidFill>
                  <a:srgbClr val="002E5D"/>
                </a:solidFill>
              </a:rPr>
            </a:br>
            <a:r>
              <a:rPr lang="en-US" dirty="0" smtClean="0"/>
              <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14</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348205"/>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9" name="Freccia in giù 8"/>
          <p:cNvSpPr/>
          <p:nvPr/>
        </p:nvSpPr>
        <p:spPr>
          <a:xfrm>
            <a:off x="5216112" y="1554256"/>
            <a:ext cx="673100" cy="660400"/>
          </a:xfrm>
          <a:prstGeom prst="downArrow">
            <a:avLst/>
          </a:prstGeom>
          <a:solidFill>
            <a:srgbClr val="C8C8CE"/>
          </a:solidFill>
          <a:ln w="38100">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3438785" y="2391362"/>
            <a:ext cx="4227756" cy="1144379"/>
          </a:xfrm>
          <a:prstGeom prst="ellipse">
            <a:avLst/>
          </a:prstGeom>
          <a:solidFill>
            <a:srgbClr val="002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bg1"/>
                </a:solidFill>
              </a:rPr>
              <a:t>INAIL ANNUITANTS </a:t>
            </a:r>
          </a:p>
          <a:p>
            <a:pPr algn="ctr"/>
            <a:r>
              <a:rPr lang="it-IT" sz="2000" b="1" dirty="0" smtClean="0">
                <a:solidFill>
                  <a:schemeClr val="bg1"/>
                </a:solidFill>
              </a:rPr>
              <a:t>LIFE TABLE</a:t>
            </a:r>
            <a:endParaRPr lang="it-IT" sz="2000" b="1" dirty="0">
              <a:solidFill>
                <a:schemeClr val="bg1"/>
              </a:solidFill>
            </a:endParaRPr>
          </a:p>
        </p:txBody>
      </p:sp>
      <p:sp>
        <p:nvSpPr>
          <p:cNvPr id="11" name="Rettangolo 10"/>
          <p:cNvSpPr/>
          <p:nvPr/>
        </p:nvSpPr>
        <p:spPr>
          <a:xfrm>
            <a:off x="3788283" y="970421"/>
            <a:ext cx="3725700" cy="400110"/>
          </a:xfrm>
          <a:prstGeom prst="rect">
            <a:avLst/>
          </a:prstGeom>
        </p:spPr>
        <p:txBody>
          <a:bodyPr wrap="none">
            <a:spAutoFit/>
          </a:bodyPr>
          <a:lstStyle/>
          <a:p>
            <a: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t>PURPOSE OF THE STUDY</a:t>
            </a:r>
            <a:endParaRPr lang="it-IT" sz="2000" dirty="0">
              <a:latin typeface="Verdana" panose="020B0604030504040204" pitchFamily="34" charset="0"/>
              <a:ea typeface="Verdana" panose="020B0604030504040204" pitchFamily="34" charset="0"/>
              <a:cs typeface="Verdana" panose="020B0604030504040204" pitchFamily="34" charset="0"/>
            </a:endParaRPr>
          </a:p>
        </p:txBody>
      </p:sp>
      <p:sp>
        <p:nvSpPr>
          <p:cNvPr id="12" name="Rettangolo 11"/>
          <p:cNvSpPr/>
          <p:nvPr/>
        </p:nvSpPr>
        <p:spPr>
          <a:xfrm>
            <a:off x="6101524" y="1591870"/>
            <a:ext cx="1293944" cy="369332"/>
          </a:xfrm>
          <a:prstGeom prst="rect">
            <a:avLst/>
          </a:prstGeom>
        </p:spPr>
        <p:txBody>
          <a:bodyPr wrap="square">
            <a:spAutoFit/>
          </a:bodyPr>
          <a:lstStyle/>
          <a:p>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CREATE</a:t>
            </a:r>
            <a:endParaRPr lang="it-IT" dirty="0">
              <a:latin typeface="Verdana" panose="020B0604030504040204" pitchFamily="34" charset="0"/>
              <a:ea typeface="Verdana" panose="020B0604030504040204" pitchFamily="34" charset="0"/>
              <a:cs typeface="Verdana" panose="020B0604030504040204" pitchFamily="34" charset="0"/>
            </a:endParaRPr>
          </a:p>
        </p:txBody>
      </p:sp>
      <p:sp>
        <p:nvSpPr>
          <p:cNvPr id="13" name="Freccia in giù 12"/>
          <p:cNvSpPr/>
          <p:nvPr/>
        </p:nvSpPr>
        <p:spPr>
          <a:xfrm>
            <a:off x="5216112" y="3779417"/>
            <a:ext cx="673100" cy="660400"/>
          </a:xfrm>
          <a:prstGeom prst="downArrow">
            <a:avLst/>
          </a:prstGeom>
          <a:solidFill>
            <a:srgbClr val="C8C8CE"/>
          </a:solidFill>
          <a:ln w="38100">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6072258" y="3788194"/>
            <a:ext cx="2631659" cy="369332"/>
          </a:xfrm>
          <a:prstGeom prst="rect">
            <a:avLst/>
          </a:prstGeom>
        </p:spPr>
        <p:txBody>
          <a:bodyPr wrap="square">
            <a:spAutoFit/>
          </a:bodyPr>
          <a:lstStyle/>
          <a:p>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COMPARING WITH</a:t>
            </a:r>
            <a:endParaRPr lang="it-IT" dirty="0">
              <a:latin typeface="Verdana" panose="020B0604030504040204" pitchFamily="34" charset="0"/>
              <a:ea typeface="Verdana" panose="020B0604030504040204" pitchFamily="34" charset="0"/>
              <a:cs typeface="Verdana" panose="020B0604030504040204" pitchFamily="34" charset="0"/>
            </a:endParaRPr>
          </a:p>
        </p:txBody>
      </p:sp>
      <p:sp>
        <p:nvSpPr>
          <p:cNvPr id="16" name="Ovale 15"/>
          <p:cNvSpPr/>
          <p:nvPr/>
        </p:nvSpPr>
        <p:spPr>
          <a:xfrm>
            <a:off x="3438785" y="4556572"/>
            <a:ext cx="4227756" cy="1120940"/>
          </a:xfrm>
          <a:prstGeom prst="ellipse">
            <a:avLst/>
          </a:prstGeom>
          <a:solidFill>
            <a:srgbClr val="002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bg1"/>
                </a:solidFill>
              </a:rPr>
              <a:t>ISTAT TABLES </a:t>
            </a:r>
          </a:p>
          <a:p>
            <a:pPr algn="ctr"/>
            <a:r>
              <a:rPr lang="it-IT" sz="2000" b="1" dirty="0" smtClean="0">
                <a:solidFill>
                  <a:schemeClr val="bg1"/>
                </a:solidFill>
              </a:rPr>
              <a:t>FOR ITALIAN POPULATION</a:t>
            </a:r>
            <a:endParaRPr lang="it-IT" sz="2000" b="1" dirty="0">
              <a:solidFill>
                <a:schemeClr val="bg1"/>
              </a:solidFill>
            </a:endParaRPr>
          </a:p>
        </p:txBody>
      </p:sp>
      <p:sp>
        <p:nvSpPr>
          <p:cNvPr id="17" name="Scheda 16"/>
          <p:cNvSpPr/>
          <p:nvPr/>
        </p:nvSpPr>
        <p:spPr>
          <a:xfrm>
            <a:off x="9548178" y="4320621"/>
            <a:ext cx="1889415" cy="1058071"/>
          </a:xfrm>
          <a:prstGeom prst="flowChartPunchedCard">
            <a:avLst/>
          </a:prstGeom>
          <a:solidFill>
            <a:srgbClr val="A7AAB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ISTAT</a:t>
            </a:r>
            <a:r>
              <a:rPr lang="it-IT" dirty="0" smtClean="0"/>
              <a:t>: </a:t>
            </a:r>
            <a:r>
              <a:rPr lang="en-US" dirty="0"/>
              <a:t>Italian </a:t>
            </a:r>
            <a:r>
              <a:rPr lang="en-US" dirty="0" smtClean="0"/>
              <a:t>National </a:t>
            </a:r>
            <a:r>
              <a:rPr lang="en-US" dirty="0"/>
              <a:t>Institute for Statistic</a:t>
            </a:r>
            <a:endParaRPr lang="it-IT" dirty="0"/>
          </a:p>
        </p:txBody>
      </p:sp>
    </p:spTree>
    <p:extLst>
      <p:ext uri="{BB962C8B-B14F-4D97-AF65-F5344CB8AC3E}">
        <p14:creationId xmlns:p14="http://schemas.microsoft.com/office/powerpoint/2010/main" val="609303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SECTION I: INAIL ANNUITIES’ PORTFOLIO</a:t>
            </a:r>
            <a:br>
              <a:rPr lang="it-IT" b="1" dirty="0" smtClean="0"/>
            </a:br>
            <a:endParaRPr lang="it-IT" b="1" dirty="0"/>
          </a:p>
        </p:txBody>
      </p:sp>
    </p:spTree>
    <p:extLst>
      <p:ext uri="{BB962C8B-B14F-4D97-AF65-F5344CB8AC3E}">
        <p14:creationId xmlns:p14="http://schemas.microsoft.com/office/powerpoint/2010/main" val="3210746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SECTION I AGENDA </a:t>
            </a:r>
            <a:endParaRPr lang="it-IT" b="1"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16</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470877" y="964208"/>
            <a:ext cx="11261294" cy="5061170"/>
          </a:xfrm>
        </p:spPr>
        <p:txBody>
          <a:bodyPr rtlCol="0">
            <a:noAutofit/>
          </a:bodyPr>
          <a:lstStyle/>
          <a:p>
            <a:pPr marL="228600" lvl="1">
              <a:spcBef>
                <a:spcPts val="1000"/>
              </a:spcBef>
              <a:buClr>
                <a:schemeClr val="tx2">
                  <a:lumMod val="75000"/>
                </a:schemeClr>
              </a:buClr>
              <a:buFont typeface="Wingdings" pitchFamily="2" charset="2"/>
              <a:buChar char="q"/>
              <a:defRPr/>
            </a:pPr>
            <a:r>
              <a:rPr lang="en-US" sz="2000" dirty="0" smtClean="0">
                <a:solidFill>
                  <a:srgbClr val="002E5D"/>
                </a:solidFill>
              </a:rPr>
              <a:t>  REGULATORY FRAMEWORK</a:t>
            </a:r>
          </a:p>
          <a:p>
            <a:pPr marL="1085850" lvl="1" indent="-342900">
              <a:buClr>
                <a:schemeClr val="tx2">
                  <a:lumMod val="75000"/>
                </a:schemeClr>
              </a:buClr>
              <a:buFont typeface="Wingdings" panose="05000000000000000000" pitchFamily="2" charset="2"/>
              <a:buChar char="§"/>
              <a:defRPr/>
            </a:pPr>
            <a:r>
              <a:rPr lang="en-US" sz="1800" dirty="0">
                <a:solidFill>
                  <a:srgbClr val="002E5D"/>
                </a:solidFill>
              </a:rPr>
              <a:t>Consolidated Law n. 1124/1965</a:t>
            </a:r>
          </a:p>
          <a:p>
            <a:pPr marL="1085850" lvl="1" indent="-342900">
              <a:buClr>
                <a:schemeClr val="tx2">
                  <a:lumMod val="75000"/>
                </a:schemeClr>
              </a:buClr>
              <a:buFont typeface="Wingdings" panose="05000000000000000000" pitchFamily="2" charset="2"/>
              <a:buChar char="§"/>
              <a:defRPr/>
            </a:pPr>
            <a:r>
              <a:rPr lang="en-US" sz="1800" dirty="0">
                <a:solidFill>
                  <a:srgbClr val="002E5D"/>
                </a:solidFill>
              </a:rPr>
              <a:t>Legislative Decree n. </a:t>
            </a:r>
            <a:r>
              <a:rPr lang="en-US" sz="1800" dirty="0" smtClean="0">
                <a:solidFill>
                  <a:srgbClr val="002E5D"/>
                </a:solidFill>
              </a:rPr>
              <a:t>38/2000</a:t>
            </a:r>
          </a:p>
          <a:p>
            <a:pPr marL="228600" lvl="1">
              <a:spcBef>
                <a:spcPts val="1000"/>
              </a:spcBef>
              <a:buClr>
                <a:schemeClr val="tx2">
                  <a:lumMod val="75000"/>
                </a:schemeClr>
              </a:buClr>
              <a:buFont typeface="Wingdings" pitchFamily="2" charset="2"/>
              <a:buChar char="q"/>
              <a:defRPr/>
            </a:pPr>
            <a:r>
              <a:rPr lang="en-US" sz="2000" dirty="0" smtClean="0">
                <a:solidFill>
                  <a:srgbClr val="002E5D"/>
                </a:solidFill>
              </a:rPr>
              <a:t>  PERMANENT DISABILITY ANNUITIES</a:t>
            </a:r>
          </a:p>
          <a:p>
            <a:pPr marL="1085850" lvl="1" indent="-342900">
              <a:buClr>
                <a:schemeClr val="tx2">
                  <a:lumMod val="75000"/>
                </a:schemeClr>
              </a:buClr>
              <a:buFont typeface="Wingdings" panose="05000000000000000000" pitchFamily="2" charset="2"/>
              <a:buChar char="§"/>
              <a:defRPr/>
            </a:pPr>
            <a:r>
              <a:rPr lang="en-US" sz="1800" dirty="0" smtClean="0">
                <a:solidFill>
                  <a:srgbClr val="002E5D"/>
                </a:solidFill>
              </a:rPr>
              <a:t>Consolidated </a:t>
            </a:r>
            <a:r>
              <a:rPr lang="en-US" sz="1800" dirty="0">
                <a:solidFill>
                  <a:srgbClr val="002E5D"/>
                </a:solidFill>
              </a:rPr>
              <a:t>Law </a:t>
            </a:r>
            <a:r>
              <a:rPr lang="en-US" sz="1800" dirty="0" smtClean="0">
                <a:solidFill>
                  <a:srgbClr val="002E5D"/>
                </a:solidFill>
              </a:rPr>
              <a:t>annuities’ data sheet</a:t>
            </a:r>
          </a:p>
          <a:p>
            <a:pPr marL="1085850" lvl="1" indent="-342900">
              <a:buClr>
                <a:schemeClr val="tx2">
                  <a:lumMod val="75000"/>
                </a:schemeClr>
              </a:buClr>
              <a:buFont typeface="Wingdings" panose="05000000000000000000" pitchFamily="2" charset="2"/>
              <a:buChar char="§"/>
              <a:defRPr/>
            </a:pPr>
            <a:r>
              <a:rPr lang="en-US" sz="1800" dirty="0" smtClean="0">
                <a:solidFill>
                  <a:srgbClr val="002E5D"/>
                </a:solidFill>
              </a:rPr>
              <a:t>Decree 38/2000 annuities’ </a:t>
            </a:r>
            <a:r>
              <a:rPr lang="en-US" sz="1800" dirty="0">
                <a:solidFill>
                  <a:srgbClr val="002E5D"/>
                </a:solidFill>
              </a:rPr>
              <a:t>data </a:t>
            </a:r>
            <a:r>
              <a:rPr lang="en-US" sz="1800" dirty="0" smtClean="0">
                <a:solidFill>
                  <a:srgbClr val="002E5D"/>
                </a:solidFill>
              </a:rPr>
              <a:t>sheet</a:t>
            </a:r>
          </a:p>
          <a:p>
            <a:pPr marL="1085850" lvl="1" indent="-342900">
              <a:buClr>
                <a:schemeClr val="tx2">
                  <a:lumMod val="75000"/>
                </a:schemeClr>
              </a:buClr>
              <a:buFont typeface="Wingdings" panose="05000000000000000000" pitchFamily="2" charset="2"/>
              <a:buChar char="§"/>
              <a:defRPr/>
            </a:pPr>
            <a:r>
              <a:rPr lang="en-US" sz="1800" dirty="0" smtClean="0">
                <a:solidFill>
                  <a:srgbClr val="002E5D"/>
                </a:solidFill>
              </a:rPr>
              <a:t>INAIL portfolio of permanent disability annuities</a:t>
            </a:r>
            <a:endParaRPr lang="en-US" sz="1800" dirty="0">
              <a:solidFill>
                <a:srgbClr val="002E5D"/>
              </a:solidFill>
            </a:endParaRPr>
          </a:p>
          <a:p>
            <a:pPr marL="228600" lvl="1">
              <a:spcBef>
                <a:spcPts val="1000"/>
              </a:spcBef>
              <a:buClr>
                <a:schemeClr val="tx2">
                  <a:lumMod val="75000"/>
                </a:schemeClr>
              </a:buClr>
              <a:buFont typeface="Wingdings" pitchFamily="2" charset="2"/>
              <a:buChar char="q"/>
              <a:defRPr/>
            </a:pPr>
            <a:r>
              <a:rPr lang="en-US" sz="2000" dirty="0" smtClean="0">
                <a:solidFill>
                  <a:srgbClr val="002E5D"/>
                </a:solidFill>
              </a:rPr>
              <a:t>  WORKERS’ SURVIVORS’ ANNUITIES</a:t>
            </a:r>
          </a:p>
          <a:p>
            <a:pPr marL="1085850" lvl="1" indent="-342900">
              <a:buClr>
                <a:schemeClr val="tx2">
                  <a:lumMod val="75000"/>
                </a:schemeClr>
              </a:buClr>
              <a:buFont typeface="Wingdings" panose="05000000000000000000" pitchFamily="2" charset="2"/>
              <a:buChar char="§"/>
              <a:defRPr/>
            </a:pPr>
            <a:r>
              <a:rPr lang="en-US" sz="1800" dirty="0" smtClean="0">
                <a:solidFill>
                  <a:srgbClr val="002E5D"/>
                </a:solidFill>
              </a:rPr>
              <a:t>Workers’ survivors’ annuities’ data sheet</a:t>
            </a:r>
          </a:p>
          <a:p>
            <a:pPr marL="1085850" lvl="1" indent="-342900">
              <a:buClr>
                <a:schemeClr val="tx2">
                  <a:lumMod val="75000"/>
                </a:schemeClr>
              </a:buClr>
              <a:buFont typeface="Wingdings" panose="05000000000000000000" pitchFamily="2" charset="2"/>
              <a:buChar char="§"/>
              <a:defRPr/>
            </a:pPr>
            <a:r>
              <a:rPr lang="en-US" sz="1800" dirty="0" smtClean="0">
                <a:solidFill>
                  <a:srgbClr val="002E5D"/>
                </a:solidFill>
              </a:rPr>
              <a:t>INAIL portfolio of survivors’ annuities</a:t>
            </a:r>
            <a:endParaRPr lang="it-IT" sz="2000" dirty="0">
              <a:solidFill>
                <a:srgbClr val="002E5D"/>
              </a:solidFill>
            </a:endParaRPr>
          </a:p>
        </p:txBody>
      </p:sp>
    </p:spTree>
    <p:extLst>
      <p:ext uri="{BB962C8B-B14F-4D97-AF65-F5344CB8AC3E}">
        <p14:creationId xmlns:p14="http://schemas.microsoft.com/office/powerpoint/2010/main" val="415092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REGULAMENTORY FRAMEWORK</a:t>
            </a:r>
            <a:endParaRPr lang="it-IT" dirty="0"/>
          </a:p>
        </p:txBody>
      </p:sp>
    </p:spTree>
    <p:extLst>
      <p:ext uri="{BB962C8B-B14F-4D97-AF65-F5344CB8AC3E}">
        <p14:creationId xmlns:p14="http://schemas.microsoft.com/office/powerpoint/2010/main" val="682892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REGULATORY FRAMEWORK</a:t>
            </a:r>
            <a:br>
              <a:rPr lang="en-US" b="1" dirty="0" smtClean="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18</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470877" y="897615"/>
            <a:ext cx="11261294" cy="4134344"/>
          </a:xfrm>
        </p:spPr>
        <p:txBody>
          <a:bodyPr/>
          <a:lstStyle/>
          <a:p>
            <a:pPr marL="0" indent="0">
              <a:buNone/>
            </a:pPr>
            <a:endParaRPr lang="en-US" sz="2400" b="1" dirty="0" smtClean="0">
              <a:solidFill>
                <a:srgbClr val="002E5D"/>
              </a:solidFill>
            </a:endParaRPr>
          </a:p>
          <a:p>
            <a:pPr marL="0" indent="0">
              <a:buNone/>
            </a:pPr>
            <a:endParaRPr lang="en-US" sz="2400" b="1" dirty="0" smtClean="0">
              <a:solidFill>
                <a:srgbClr val="002E5D"/>
              </a:solidFill>
            </a:endParaRPr>
          </a:p>
        </p:txBody>
      </p:sp>
      <p:sp>
        <p:nvSpPr>
          <p:cNvPr id="5" name="Disco magnetico 4"/>
          <p:cNvSpPr/>
          <p:nvPr/>
        </p:nvSpPr>
        <p:spPr>
          <a:xfrm>
            <a:off x="1703749" y="1868557"/>
            <a:ext cx="3339548" cy="2372139"/>
          </a:xfrm>
          <a:prstGeom prst="flowChartMagneticDisk">
            <a:avLst/>
          </a:prstGeom>
          <a:solidFill>
            <a:srgbClr val="002E5D"/>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CONSOLIDATED LAW </a:t>
            </a:r>
          </a:p>
          <a:p>
            <a:pPr algn="ctr"/>
            <a:r>
              <a:rPr lang="en-US" sz="2400" b="1" dirty="0" smtClean="0">
                <a:solidFill>
                  <a:schemeClr val="bg1"/>
                </a:solidFill>
              </a:rPr>
              <a:t>n. 1124/1965</a:t>
            </a:r>
          </a:p>
          <a:p>
            <a:pPr algn="ctr"/>
            <a:endParaRPr lang="it-IT" dirty="0"/>
          </a:p>
        </p:txBody>
      </p:sp>
      <p:sp>
        <p:nvSpPr>
          <p:cNvPr id="8" name="Disco magnetico 7"/>
          <p:cNvSpPr/>
          <p:nvPr/>
        </p:nvSpPr>
        <p:spPr>
          <a:xfrm>
            <a:off x="6401644" y="1868556"/>
            <a:ext cx="3339548" cy="2372139"/>
          </a:xfrm>
          <a:prstGeom prst="flowChartMagneticDisk">
            <a:avLst/>
          </a:prstGeom>
          <a:solidFill>
            <a:srgbClr val="002E5D"/>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LEGISLATIVE DECREE </a:t>
            </a:r>
          </a:p>
          <a:p>
            <a:pPr algn="ctr"/>
            <a:r>
              <a:rPr lang="en-US" sz="2400" b="1" dirty="0" smtClean="0">
                <a:solidFill>
                  <a:schemeClr val="bg1"/>
                </a:solidFill>
              </a:rPr>
              <a:t>n. 38/2000</a:t>
            </a:r>
            <a:endParaRPr lang="it-IT" sz="2400" b="1" dirty="0" smtClean="0">
              <a:solidFill>
                <a:schemeClr val="bg1"/>
              </a:solidFill>
            </a:endParaRPr>
          </a:p>
          <a:p>
            <a:pPr algn="ctr"/>
            <a:endParaRPr lang="it-IT" dirty="0"/>
          </a:p>
        </p:txBody>
      </p:sp>
      <p:sp>
        <p:nvSpPr>
          <p:cNvPr id="9" name="Elaborazione alternativa 8"/>
          <p:cNvSpPr/>
          <p:nvPr/>
        </p:nvSpPr>
        <p:spPr>
          <a:xfrm>
            <a:off x="4744279" y="1241564"/>
            <a:ext cx="1855304" cy="43563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t>25 </a:t>
            </a:r>
            <a:r>
              <a:rPr lang="it-IT" sz="2000" b="1" dirty="0" err="1" smtClean="0"/>
              <a:t>July</a:t>
            </a:r>
            <a:r>
              <a:rPr lang="it-IT" sz="2000" b="1" dirty="0" smtClean="0"/>
              <a:t> 2000</a:t>
            </a:r>
            <a:endParaRPr lang="it-IT" sz="2000" b="1" dirty="0"/>
          </a:p>
        </p:txBody>
      </p:sp>
      <p:cxnSp>
        <p:nvCxnSpPr>
          <p:cNvPr id="13" name="Connettore 1 12"/>
          <p:cNvCxnSpPr/>
          <p:nvPr/>
        </p:nvCxnSpPr>
        <p:spPr>
          <a:xfrm>
            <a:off x="5671931" y="1961322"/>
            <a:ext cx="0" cy="2663687"/>
          </a:xfrm>
          <a:prstGeom prst="line">
            <a:avLst/>
          </a:prstGeom>
          <a:ln w="44450" cmpd="sng">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893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a:t>REGULATORY FRAMEWORK</a:t>
            </a:r>
            <a:r>
              <a:rPr lang="en-US" b="1" dirty="0" smtClean="0"/>
              <a:t/>
            </a:r>
            <a:br>
              <a:rPr lang="en-US" b="1" dirty="0" smtClean="0"/>
            </a:br>
            <a:r>
              <a:rPr lang="en-US" dirty="0"/>
              <a:t>Consolidated Law n. 1124/1965</a:t>
            </a:r>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19</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313397" y="1460500"/>
            <a:ext cx="11261294" cy="3708399"/>
          </a:xfrm>
        </p:spPr>
        <p:txBody>
          <a:bodyPr/>
          <a:lstStyle/>
          <a:p>
            <a:pPr marL="0" indent="0">
              <a:buNone/>
            </a:pPr>
            <a:r>
              <a:rPr lang="en-US" sz="2000" b="1" i="1" dirty="0" smtClean="0">
                <a:solidFill>
                  <a:srgbClr val="002E5D"/>
                </a:solidFill>
              </a:rPr>
              <a:t>The </a:t>
            </a:r>
            <a:r>
              <a:rPr lang="en-US" sz="2000" b="1" i="1" dirty="0">
                <a:solidFill>
                  <a:srgbClr val="002E5D"/>
                </a:solidFill>
              </a:rPr>
              <a:t>Consolidated Law n. 1124/1965 </a:t>
            </a:r>
            <a:r>
              <a:rPr lang="en-US" sz="2000" dirty="0">
                <a:solidFill>
                  <a:srgbClr val="002E5D"/>
                </a:solidFill>
              </a:rPr>
              <a:t>applies to accidents that occurred - and occupational diseases reported - </a:t>
            </a:r>
            <a:r>
              <a:rPr lang="en-US" sz="2000" b="1" i="1" dirty="0">
                <a:solidFill>
                  <a:srgbClr val="002E5D"/>
                </a:solidFill>
              </a:rPr>
              <a:t>before </a:t>
            </a:r>
            <a:r>
              <a:rPr lang="en-US" sz="2000" b="1" i="1" dirty="0" smtClean="0">
                <a:solidFill>
                  <a:srgbClr val="002E5D"/>
                </a:solidFill>
              </a:rPr>
              <a:t>25 July </a:t>
            </a:r>
            <a:r>
              <a:rPr lang="en-US" sz="2000" b="1" i="1" dirty="0">
                <a:solidFill>
                  <a:srgbClr val="002E5D"/>
                </a:solidFill>
              </a:rPr>
              <a:t>2000 </a:t>
            </a:r>
            <a:r>
              <a:rPr lang="en-US" sz="2000" dirty="0">
                <a:solidFill>
                  <a:srgbClr val="002E5D"/>
                </a:solidFill>
              </a:rPr>
              <a:t>and provides economic compensation for the diminished capacity for work</a:t>
            </a:r>
            <a:r>
              <a:rPr lang="en-US" sz="2000" dirty="0" smtClean="0">
                <a:solidFill>
                  <a:srgbClr val="002E5D"/>
                </a:solidFill>
              </a:rPr>
              <a:t>.</a:t>
            </a:r>
          </a:p>
          <a:p>
            <a:pPr marL="0" indent="0">
              <a:buNone/>
            </a:pPr>
            <a:endParaRPr lang="en-US" sz="2000" dirty="0" smtClean="0">
              <a:solidFill>
                <a:srgbClr val="002E5D"/>
              </a:solidFill>
            </a:endParaRPr>
          </a:p>
          <a:p>
            <a:pPr marL="0" indent="0">
              <a:buNone/>
            </a:pPr>
            <a:r>
              <a:rPr lang="en-US" sz="2000" dirty="0">
                <a:solidFill>
                  <a:srgbClr val="002E5D"/>
                </a:solidFill>
              </a:rPr>
              <a:t>New regulations for indemnities are applied to events occurred since 25 July 2000, the date when Decree n. 38/2000 was published in the Official </a:t>
            </a:r>
            <a:r>
              <a:rPr lang="en-US" sz="2000" dirty="0" smtClean="0">
                <a:solidFill>
                  <a:srgbClr val="002E5D"/>
                </a:solidFill>
              </a:rPr>
              <a:t>Journal.</a:t>
            </a:r>
            <a:endParaRPr lang="it-IT" sz="2000" dirty="0">
              <a:solidFill>
                <a:srgbClr val="002E5D"/>
              </a:solidFill>
            </a:endParaRPr>
          </a:p>
          <a:p>
            <a:pPr marL="0" indent="0">
              <a:buNone/>
            </a:pPr>
            <a:endParaRPr lang="en-US" sz="2000" b="1" dirty="0" smtClean="0">
              <a:solidFill>
                <a:srgbClr val="002E5D"/>
              </a:solidFill>
            </a:endParaRPr>
          </a:p>
          <a:p>
            <a:pPr marL="0" indent="0">
              <a:buNone/>
            </a:pPr>
            <a:endParaRPr lang="en-US" sz="2400" b="1" dirty="0">
              <a:solidFill>
                <a:srgbClr val="002E5D"/>
              </a:solidFill>
            </a:endParaRPr>
          </a:p>
        </p:txBody>
      </p:sp>
    </p:spTree>
    <p:extLst>
      <p:ext uri="{BB962C8B-B14F-4D97-AF65-F5344CB8AC3E}">
        <p14:creationId xmlns:p14="http://schemas.microsoft.com/office/powerpoint/2010/main" val="594653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AGENDA</a:t>
            </a:r>
            <a:endParaRPr lang="it-IT" b="1"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2</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470877" y="773652"/>
            <a:ext cx="11261294" cy="5061170"/>
          </a:xfrm>
        </p:spPr>
        <p:txBody>
          <a:bodyPr rtlCol="0">
            <a:noAutofit/>
          </a:bodyPr>
          <a:lstStyle/>
          <a:p>
            <a:pPr>
              <a:buClr>
                <a:schemeClr val="tx2">
                  <a:lumMod val="75000"/>
                </a:schemeClr>
              </a:buClr>
              <a:buFont typeface="Wingdings" pitchFamily="2" charset="2"/>
              <a:buChar char="q"/>
              <a:defRPr/>
            </a:pPr>
            <a:r>
              <a:rPr lang="en-US" sz="2000" dirty="0" smtClean="0">
                <a:solidFill>
                  <a:srgbClr val="002E5D"/>
                </a:solidFill>
              </a:rPr>
              <a:t>  ITALIAN INSURANCE AGAINST ACCIDENTS AT WORK</a:t>
            </a:r>
          </a:p>
          <a:p>
            <a:pPr marL="1085850" lvl="1" indent="-342900">
              <a:buClr>
                <a:schemeClr val="tx2">
                  <a:lumMod val="75000"/>
                </a:schemeClr>
              </a:buClr>
              <a:buFont typeface="Wingdings" panose="05000000000000000000" pitchFamily="2" charset="2"/>
              <a:buChar char="§"/>
              <a:defRPr/>
            </a:pPr>
            <a:r>
              <a:rPr lang="en-US" sz="1800" dirty="0">
                <a:solidFill>
                  <a:srgbClr val="002E5D"/>
                </a:solidFill>
              </a:rPr>
              <a:t>INAIL: National Institute for insurance against accidents at </a:t>
            </a:r>
            <a:r>
              <a:rPr lang="en-US" sz="1800" dirty="0" smtClean="0">
                <a:solidFill>
                  <a:srgbClr val="002E5D"/>
                </a:solidFill>
              </a:rPr>
              <a:t>work</a:t>
            </a:r>
          </a:p>
          <a:p>
            <a:pPr marL="1085850" lvl="1" indent="-342900">
              <a:buClr>
                <a:schemeClr val="tx2">
                  <a:lumMod val="75000"/>
                </a:schemeClr>
              </a:buClr>
              <a:buFont typeface="Wingdings" panose="05000000000000000000" pitchFamily="2" charset="2"/>
              <a:buChar char="§"/>
              <a:defRPr/>
            </a:pPr>
            <a:r>
              <a:rPr lang="en-US" sz="1800" dirty="0" smtClean="0">
                <a:solidFill>
                  <a:srgbClr val="002E5D"/>
                </a:solidFill>
              </a:rPr>
              <a:t>Compulsory Insurance</a:t>
            </a:r>
          </a:p>
          <a:p>
            <a:pPr marL="1085850" lvl="1" indent="-342900">
              <a:buClr>
                <a:schemeClr val="tx2">
                  <a:lumMod val="75000"/>
                </a:schemeClr>
              </a:buClr>
              <a:buFont typeface="Wingdings" panose="05000000000000000000" pitchFamily="2" charset="2"/>
              <a:buChar char="§"/>
              <a:defRPr/>
            </a:pPr>
            <a:r>
              <a:rPr lang="en-US" sz="1800" dirty="0" smtClean="0">
                <a:solidFill>
                  <a:srgbClr val="002E5D"/>
                </a:solidFill>
              </a:rPr>
              <a:t>Object of insurance</a:t>
            </a:r>
            <a:endParaRPr lang="en-US" sz="1800" dirty="0">
              <a:solidFill>
                <a:srgbClr val="002E5D"/>
              </a:solidFill>
            </a:endParaRPr>
          </a:p>
          <a:p>
            <a:pPr marL="1085850" lvl="1" indent="-342900">
              <a:buClr>
                <a:schemeClr val="tx2">
                  <a:lumMod val="75000"/>
                </a:schemeClr>
              </a:buClr>
              <a:buFont typeface="Wingdings" panose="05000000000000000000" pitchFamily="2" charset="2"/>
              <a:buChar char="§"/>
              <a:defRPr/>
            </a:pPr>
            <a:r>
              <a:rPr lang="it-IT" sz="1800" dirty="0">
                <a:solidFill>
                  <a:srgbClr val="002E5D"/>
                </a:solidFill>
              </a:rPr>
              <a:t>INAIL </a:t>
            </a:r>
            <a:r>
              <a:rPr lang="it-IT" sz="1800" dirty="0" smtClean="0">
                <a:solidFill>
                  <a:srgbClr val="002E5D"/>
                </a:solidFill>
              </a:rPr>
              <a:t>benefits</a:t>
            </a:r>
            <a:endParaRPr lang="it-IT" sz="2000" dirty="0" smtClean="0">
              <a:solidFill>
                <a:srgbClr val="002E5D"/>
              </a:solidFill>
            </a:endParaRPr>
          </a:p>
          <a:p>
            <a:pPr>
              <a:buClr>
                <a:schemeClr val="tx2">
                  <a:lumMod val="75000"/>
                </a:schemeClr>
              </a:buClr>
              <a:buFont typeface="Wingdings" pitchFamily="2" charset="2"/>
              <a:buChar char="q"/>
              <a:defRPr/>
            </a:pPr>
            <a:r>
              <a:rPr lang="it-IT" sz="2000" dirty="0" smtClean="0">
                <a:solidFill>
                  <a:srgbClr val="002E5D"/>
                </a:solidFill>
              </a:rPr>
              <a:t>  PURPOSE OF THE STUDY</a:t>
            </a:r>
          </a:p>
          <a:p>
            <a:pPr>
              <a:buClr>
                <a:schemeClr val="tx2">
                  <a:lumMod val="75000"/>
                </a:schemeClr>
              </a:buClr>
              <a:buFont typeface="Wingdings" pitchFamily="2" charset="2"/>
              <a:buChar char="q"/>
              <a:defRPr/>
            </a:pPr>
            <a:endParaRPr lang="en-US" sz="1200" dirty="0">
              <a:solidFill>
                <a:srgbClr val="002E5D"/>
              </a:solidFill>
            </a:endParaRPr>
          </a:p>
          <a:p>
            <a:pPr>
              <a:buClr>
                <a:schemeClr val="tx2">
                  <a:lumMod val="75000"/>
                </a:schemeClr>
              </a:buClr>
              <a:buFont typeface="Wingdings" pitchFamily="2" charset="2"/>
              <a:buChar char="q"/>
              <a:defRPr/>
            </a:pPr>
            <a:r>
              <a:rPr lang="it-IT" sz="2000" dirty="0" smtClean="0">
                <a:solidFill>
                  <a:srgbClr val="002E5D"/>
                </a:solidFill>
              </a:rPr>
              <a:t>  SECTION I</a:t>
            </a:r>
            <a:r>
              <a:rPr lang="it-IT" sz="2000" dirty="0">
                <a:solidFill>
                  <a:srgbClr val="002E5D"/>
                </a:solidFill>
              </a:rPr>
              <a:t>: INAIL ANNUITIES’ </a:t>
            </a:r>
            <a:r>
              <a:rPr lang="it-IT" sz="2000" dirty="0" smtClean="0">
                <a:solidFill>
                  <a:srgbClr val="002E5D"/>
                </a:solidFill>
              </a:rPr>
              <a:t>PORTFOLIO</a:t>
            </a:r>
          </a:p>
          <a:p>
            <a:pPr marL="0" indent="0">
              <a:buClr>
                <a:schemeClr val="tx2">
                  <a:lumMod val="75000"/>
                </a:schemeClr>
              </a:buClr>
              <a:buNone/>
              <a:defRPr/>
            </a:pPr>
            <a:endParaRPr lang="it-IT" sz="1200" dirty="0">
              <a:solidFill>
                <a:srgbClr val="002E5D"/>
              </a:solidFill>
            </a:endParaRPr>
          </a:p>
          <a:p>
            <a:pPr marL="228600" lvl="1">
              <a:spcBef>
                <a:spcPts val="1000"/>
              </a:spcBef>
              <a:buClr>
                <a:schemeClr val="tx2">
                  <a:lumMod val="75000"/>
                </a:schemeClr>
              </a:buClr>
              <a:buFont typeface="Wingdings" pitchFamily="2" charset="2"/>
              <a:buChar char="q"/>
              <a:defRPr/>
            </a:pPr>
            <a:r>
              <a:rPr lang="it-IT" sz="2000" dirty="0" smtClean="0">
                <a:solidFill>
                  <a:srgbClr val="002E5D"/>
                </a:solidFill>
              </a:rPr>
              <a:t>  SECTION II:</a:t>
            </a:r>
            <a:r>
              <a:rPr lang="it-IT" sz="2000" dirty="0"/>
              <a:t> </a:t>
            </a:r>
            <a:r>
              <a:rPr lang="it-IT" sz="2000" dirty="0">
                <a:solidFill>
                  <a:srgbClr val="002E5D"/>
                </a:solidFill>
              </a:rPr>
              <a:t>INAIL LIFE </a:t>
            </a:r>
            <a:r>
              <a:rPr lang="it-IT" sz="2000" dirty="0" smtClean="0">
                <a:solidFill>
                  <a:srgbClr val="002E5D"/>
                </a:solidFill>
              </a:rPr>
              <a:t>TABLES</a:t>
            </a:r>
            <a:endParaRPr lang="it-IT" sz="2000" dirty="0">
              <a:solidFill>
                <a:srgbClr val="002E5D"/>
              </a:solidFill>
            </a:endParaRPr>
          </a:p>
        </p:txBody>
      </p:sp>
    </p:spTree>
    <p:extLst>
      <p:ext uri="{BB962C8B-B14F-4D97-AF65-F5344CB8AC3E}">
        <p14:creationId xmlns:p14="http://schemas.microsoft.com/office/powerpoint/2010/main" val="425795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0877" y="251514"/>
            <a:ext cx="11261294" cy="694416"/>
          </a:xfrm>
        </p:spPr>
        <p:txBody>
          <a:bodyPr/>
          <a:lstStyle/>
          <a:p>
            <a:r>
              <a:rPr lang="en-US" b="1" dirty="0"/>
              <a:t>REGULATORY FRAMEWORK</a:t>
            </a:r>
            <a:r>
              <a:rPr lang="en-US" b="1" dirty="0" smtClean="0"/>
              <a:t/>
            </a:r>
            <a:br>
              <a:rPr lang="en-US" b="1" dirty="0" smtClean="0"/>
            </a:br>
            <a:r>
              <a:rPr lang="en-US" dirty="0"/>
              <a:t>Legislative Decree n. 38/2000</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20</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470877" y="1391478"/>
            <a:ext cx="11261294" cy="4082222"/>
          </a:xfrm>
        </p:spPr>
        <p:txBody>
          <a:bodyPr/>
          <a:lstStyle/>
          <a:p>
            <a:pPr marL="0" indent="0">
              <a:buNone/>
            </a:pPr>
            <a:r>
              <a:rPr lang="en-US" sz="2000" b="1" i="1" dirty="0" smtClean="0">
                <a:solidFill>
                  <a:srgbClr val="002E5D"/>
                </a:solidFill>
              </a:rPr>
              <a:t>Legislative </a:t>
            </a:r>
            <a:r>
              <a:rPr lang="en-US" sz="2000" b="1" i="1" dirty="0">
                <a:solidFill>
                  <a:srgbClr val="002E5D"/>
                </a:solidFill>
              </a:rPr>
              <a:t>Decree n. 38/2000 </a:t>
            </a:r>
            <a:r>
              <a:rPr lang="en-US" sz="2000" dirty="0">
                <a:solidFill>
                  <a:srgbClr val="002E5D"/>
                </a:solidFill>
              </a:rPr>
              <a:t>redefined the overall role of INAIL, </a:t>
            </a:r>
            <a:r>
              <a:rPr lang="en-US" sz="2000" dirty="0" smtClean="0">
                <a:solidFill>
                  <a:srgbClr val="002E5D"/>
                </a:solidFill>
              </a:rPr>
              <a:t>starting to consider worker’s injury as </a:t>
            </a:r>
            <a:r>
              <a:rPr lang="en-US" sz="2000" dirty="0">
                <a:solidFill>
                  <a:srgbClr val="002E5D"/>
                </a:solidFill>
              </a:rPr>
              <a:t>a violation of the basic right to health; compensation for “</a:t>
            </a:r>
            <a:r>
              <a:rPr lang="en-US" sz="2000" b="1" i="1" dirty="0">
                <a:solidFill>
                  <a:srgbClr val="002E5D"/>
                </a:solidFill>
              </a:rPr>
              <a:t>biological damage</a:t>
            </a:r>
            <a:r>
              <a:rPr lang="en-US" sz="2000" dirty="0">
                <a:solidFill>
                  <a:srgbClr val="002E5D"/>
                </a:solidFill>
              </a:rPr>
              <a:t>” was therefore provided. </a:t>
            </a:r>
            <a:r>
              <a:rPr lang="en-US" sz="2000" dirty="0" smtClean="0">
                <a:solidFill>
                  <a:srgbClr val="002E5D"/>
                </a:solidFill>
              </a:rPr>
              <a:t/>
            </a:r>
            <a:br>
              <a:rPr lang="en-US" sz="2000" dirty="0" smtClean="0">
                <a:solidFill>
                  <a:srgbClr val="002E5D"/>
                </a:solidFill>
              </a:rPr>
            </a:br>
            <a:endParaRPr lang="it-IT" sz="2000" dirty="0">
              <a:solidFill>
                <a:srgbClr val="002E5D"/>
              </a:solidFill>
            </a:endParaRPr>
          </a:p>
          <a:p>
            <a:pPr marL="0" indent="0">
              <a:buNone/>
            </a:pPr>
            <a:r>
              <a:rPr lang="en-US" sz="2000" dirty="0">
                <a:solidFill>
                  <a:srgbClr val="002E5D"/>
                </a:solidFill>
              </a:rPr>
              <a:t>With regard to occupational diseases, Decree n. 38/2000 updated the “</a:t>
            </a:r>
            <a:r>
              <a:rPr lang="en-US" sz="2000" i="1" dirty="0">
                <a:solidFill>
                  <a:srgbClr val="002E5D"/>
                </a:solidFill>
              </a:rPr>
              <a:t>Tables of impairments</a:t>
            </a:r>
            <a:r>
              <a:rPr lang="en-US" sz="2000" dirty="0">
                <a:solidFill>
                  <a:srgbClr val="002E5D"/>
                </a:solidFill>
              </a:rPr>
              <a:t>”, including about 400 </a:t>
            </a:r>
            <a:r>
              <a:rPr lang="en-US" sz="2000" dirty="0" smtClean="0">
                <a:solidFill>
                  <a:srgbClr val="002E5D"/>
                </a:solidFill>
              </a:rPr>
              <a:t>items not </a:t>
            </a:r>
            <a:r>
              <a:rPr lang="en-US" sz="2000" dirty="0">
                <a:solidFill>
                  <a:srgbClr val="002E5D"/>
                </a:solidFill>
              </a:rPr>
              <a:t>previously considered </a:t>
            </a:r>
            <a:r>
              <a:rPr lang="en-US" sz="2000" dirty="0" smtClean="0">
                <a:solidFill>
                  <a:srgbClr val="002E5D"/>
                </a:solidFill>
              </a:rPr>
              <a:t>(e.g. aesthetic </a:t>
            </a:r>
            <a:r>
              <a:rPr lang="en-US" sz="2000" dirty="0">
                <a:solidFill>
                  <a:srgbClr val="002E5D"/>
                </a:solidFill>
              </a:rPr>
              <a:t>damage, damage to the reproductive system, etc...). </a:t>
            </a:r>
            <a:endParaRPr lang="it-IT" sz="2000" dirty="0">
              <a:solidFill>
                <a:srgbClr val="002E5D"/>
              </a:solidFill>
            </a:endParaRPr>
          </a:p>
          <a:p>
            <a:pPr marL="0" indent="0">
              <a:buNone/>
            </a:pPr>
            <a:endParaRPr lang="en-US" sz="2000" b="1" dirty="0" smtClean="0">
              <a:solidFill>
                <a:srgbClr val="002E5D"/>
              </a:solidFill>
            </a:endParaRPr>
          </a:p>
          <a:p>
            <a:pPr marL="0" indent="0">
              <a:buNone/>
            </a:pPr>
            <a:endParaRPr lang="en-US" sz="2400" b="1" dirty="0">
              <a:solidFill>
                <a:srgbClr val="002E5D"/>
              </a:solidFill>
            </a:endParaRPr>
          </a:p>
          <a:p>
            <a:pPr>
              <a:buFont typeface="Wingdings" panose="05000000000000000000" pitchFamily="2" charset="2"/>
              <a:buChar char="Ø"/>
            </a:pPr>
            <a:endParaRPr lang="en-US" sz="2400" b="1" dirty="0" smtClean="0">
              <a:solidFill>
                <a:srgbClr val="002E5D"/>
              </a:solidFill>
            </a:endParaRPr>
          </a:p>
        </p:txBody>
      </p:sp>
    </p:spTree>
    <p:extLst>
      <p:ext uri="{BB962C8B-B14F-4D97-AF65-F5344CB8AC3E}">
        <p14:creationId xmlns:p14="http://schemas.microsoft.com/office/powerpoint/2010/main" val="971049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PERMANENT DISABILITY ANNUITIES</a:t>
            </a:r>
            <a:endParaRPr lang="it-IT" dirty="0"/>
          </a:p>
        </p:txBody>
      </p:sp>
    </p:spTree>
    <p:extLst>
      <p:ext uri="{BB962C8B-B14F-4D97-AF65-F5344CB8AC3E}">
        <p14:creationId xmlns:p14="http://schemas.microsoft.com/office/powerpoint/2010/main" val="2204969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PERMANENT DISABILITY ANNUITIES</a:t>
            </a:r>
            <a:r>
              <a:rPr lang="en-US" dirty="0" smtClean="0"/>
              <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22</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458265" y="1104900"/>
            <a:ext cx="11261294" cy="4051299"/>
          </a:xfrm>
        </p:spPr>
        <p:txBody>
          <a:bodyPr/>
          <a:lstStyle/>
          <a:p>
            <a:pPr marL="0" indent="0">
              <a:buNone/>
            </a:pPr>
            <a:endParaRPr lang="it-IT" sz="3200" b="1" dirty="0">
              <a:solidFill>
                <a:srgbClr val="002E5D"/>
              </a:solidFill>
            </a:endParaRPr>
          </a:p>
          <a:p>
            <a:pPr marL="0" indent="0">
              <a:buNone/>
            </a:pPr>
            <a:endParaRPr lang="it-IT" sz="2000" dirty="0"/>
          </a:p>
        </p:txBody>
      </p:sp>
      <p:sp>
        <p:nvSpPr>
          <p:cNvPr id="5" name="Rettangolo 4"/>
          <p:cNvSpPr/>
          <p:nvPr/>
        </p:nvSpPr>
        <p:spPr>
          <a:xfrm>
            <a:off x="4228834" y="1137255"/>
            <a:ext cx="3159879" cy="1176130"/>
          </a:xfrm>
          <a:prstGeom prst="rect">
            <a:avLst/>
          </a:prstGeom>
          <a:solidFill>
            <a:srgbClr val="002E5D"/>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bg1"/>
                </a:solidFill>
              </a:rPr>
              <a:t>PERMANENT DISABILITY ANNUITIES</a:t>
            </a:r>
            <a:endParaRPr lang="it-IT" sz="2000" b="1" dirty="0">
              <a:solidFill>
                <a:schemeClr val="bg1"/>
              </a:solidFill>
            </a:endParaRPr>
          </a:p>
        </p:txBody>
      </p:sp>
      <p:sp>
        <p:nvSpPr>
          <p:cNvPr id="11" name="Rettangolo 10"/>
          <p:cNvSpPr/>
          <p:nvPr/>
        </p:nvSpPr>
        <p:spPr>
          <a:xfrm>
            <a:off x="2489208" y="3603229"/>
            <a:ext cx="3159879" cy="1176130"/>
          </a:xfrm>
          <a:prstGeom prst="rect">
            <a:avLst/>
          </a:prstGeom>
          <a:solidFill>
            <a:srgbClr val="002E5D"/>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Consolidated Law </a:t>
            </a:r>
            <a:endParaRPr lang="en-US" sz="2000" b="1" dirty="0" smtClean="0"/>
          </a:p>
          <a:p>
            <a:pPr algn="ctr"/>
            <a:r>
              <a:rPr lang="en-US" sz="2000" b="1" dirty="0" smtClean="0"/>
              <a:t>n</a:t>
            </a:r>
            <a:r>
              <a:rPr lang="en-US" sz="2000" b="1" dirty="0"/>
              <a:t>. 1124/1965</a:t>
            </a:r>
            <a:endParaRPr lang="it-IT" sz="2000" b="1" dirty="0">
              <a:solidFill>
                <a:schemeClr val="bg1"/>
              </a:solidFill>
            </a:endParaRPr>
          </a:p>
        </p:txBody>
      </p:sp>
      <p:sp>
        <p:nvSpPr>
          <p:cNvPr id="12" name="Rettangolo 11"/>
          <p:cNvSpPr/>
          <p:nvPr/>
        </p:nvSpPr>
        <p:spPr>
          <a:xfrm>
            <a:off x="5968460" y="3603782"/>
            <a:ext cx="3159879" cy="1176130"/>
          </a:xfrm>
          <a:prstGeom prst="rect">
            <a:avLst/>
          </a:prstGeom>
          <a:solidFill>
            <a:srgbClr val="002E5D"/>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Legislative Decree </a:t>
            </a:r>
            <a:endParaRPr lang="en-US" sz="2000" b="1" dirty="0" smtClean="0"/>
          </a:p>
          <a:p>
            <a:pPr algn="ctr"/>
            <a:r>
              <a:rPr lang="en-US" sz="2000" b="1" dirty="0" smtClean="0"/>
              <a:t>n</a:t>
            </a:r>
            <a:r>
              <a:rPr lang="en-US" sz="2000" b="1" dirty="0"/>
              <a:t>. 38/2000</a:t>
            </a:r>
            <a:endParaRPr lang="it-IT" sz="2000" b="1" dirty="0">
              <a:solidFill>
                <a:schemeClr val="bg1"/>
              </a:solidFill>
            </a:endParaRPr>
          </a:p>
        </p:txBody>
      </p:sp>
      <p:sp>
        <p:nvSpPr>
          <p:cNvPr id="14" name="Freccia angolare bidirezionale 13"/>
          <p:cNvSpPr/>
          <p:nvPr/>
        </p:nvSpPr>
        <p:spPr>
          <a:xfrm rot="13568395">
            <a:off x="5383578" y="2648358"/>
            <a:ext cx="850392" cy="850392"/>
          </a:xfrm>
          <a:prstGeom prst="leftUpArrow">
            <a:avLst/>
          </a:prstGeom>
          <a:noFill/>
          <a:ln w="28575">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6415338" y="2821816"/>
            <a:ext cx="2266122" cy="192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err="1" smtClean="0">
                <a:solidFill>
                  <a:srgbClr val="002E5D"/>
                </a:solidFill>
              </a:rPr>
              <a:t>Regulated</a:t>
            </a:r>
            <a:r>
              <a:rPr lang="it-IT" sz="2000" b="1" dirty="0" smtClean="0">
                <a:solidFill>
                  <a:srgbClr val="002E5D"/>
                </a:solidFill>
              </a:rPr>
              <a:t> by:</a:t>
            </a:r>
            <a:endParaRPr lang="it-IT" sz="2000" b="1" dirty="0">
              <a:solidFill>
                <a:srgbClr val="002E5D"/>
              </a:solidFill>
            </a:endParaRPr>
          </a:p>
        </p:txBody>
      </p:sp>
    </p:spTree>
    <p:extLst>
      <p:ext uri="{BB962C8B-B14F-4D97-AF65-F5344CB8AC3E}">
        <p14:creationId xmlns:p14="http://schemas.microsoft.com/office/powerpoint/2010/main" val="2531027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PERMANENT DISABILITY ANNUITIES</a:t>
            </a:r>
            <a:r>
              <a:rPr lang="en-US" b="1" dirty="0"/>
              <a:t/>
            </a:r>
            <a:br>
              <a:rPr lang="en-US" b="1" dirty="0"/>
            </a:br>
            <a:r>
              <a:rPr lang="en-US" dirty="0" smtClean="0"/>
              <a:t>Consolidated Law annuities’ data sheet</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23</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458265" y="1099930"/>
            <a:ext cx="11261294" cy="4572000"/>
          </a:xfrm>
        </p:spPr>
        <p:txBody>
          <a:bodyPr/>
          <a:lstStyle/>
          <a:p>
            <a:pPr marL="0" indent="0" algn="ctr">
              <a:lnSpc>
                <a:spcPct val="100000"/>
              </a:lnSpc>
              <a:buNone/>
            </a:pPr>
            <a:r>
              <a:rPr lang="en-US" sz="2000" b="1" dirty="0" smtClean="0">
                <a:solidFill>
                  <a:srgbClr val="002E5D"/>
                </a:solidFill>
              </a:rPr>
              <a:t>PERMANENT DISABILITY ANNUITY</a:t>
            </a:r>
          </a:p>
          <a:p>
            <a:pPr marL="0" indent="0" algn="ctr">
              <a:lnSpc>
                <a:spcPct val="100000"/>
              </a:lnSpc>
              <a:buNone/>
            </a:pPr>
            <a:r>
              <a:rPr lang="en-US" sz="2000" b="1" dirty="0">
                <a:solidFill>
                  <a:srgbClr val="002E5D"/>
                </a:solidFill>
              </a:rPr>
              <a:t> </a:t>
            </a:r>
            <a:r>
              <a:rPr lang="en-US" sz="2000" b="1" dirty="0" smtClean="0">
                <a:solidFill>
                  <a:srgbClr val="002E5D"/>
                </a:solidFill>
              </a:rPr>
              <a:t>for events prior to 25 </a:t>
            </a:r>
            <a:r>
              <a:rPr lang="en-US" sz="2000" b="1" dirty="0">
                <a:solidFill>
                  <a:srgbClr val="002E5D"/>
                </a:solidFill>
              </a:rPr>
              <a:t>J</a:t>
            </a:r>
            <a:r>
              <a:rPr lang="en-US" sz="2000" b="1" dirty="0" smtClean="0">
                <a:solidFill>
                  <a:srgbClr val="002E5D"/>
                </a:solidFill>
              </a:rPr>
              <a:t>uly 2000</a:t>
            </a:r>
            <a:endParaRPr lang="it-IT" sz="2000" b="1" dirty="0" smtClean="0">
              <a:solidFill>
                <a:srgbClr val="002E5D"/>
              </a:solidFill>
            </a:endParaRPr>
          </a:p>
          <a:p>
            <a:pPr marL="0" indent="0">
              <a:buNone/>
            </a:pPr>
            <a:endParaRPr lang="it-IT" sz="1200" b="1" dirty="0" smtClean="0">
              <a:solidFill>
                <a:srgbClr val="002E5D"/>
              </a:solidFill>
            </a:endParaRPr>
          </a:p>
          <a:p>
            <a:pPr marL="0" indent="0">
              <a:buNone/>
            </a:pPr>
            <a:r>
              <a:rPr lang="it-IT" sz="1800" b="1" dirty="0" smtClean="0">
                <a:solidFill>
                  <a:srgbClr val="002E5D"/>
                </a:solidFill>
              </a:rPr>
              <a:t>NATURE </a:t>
            </a:r>
            <a:r>
              <a:rPr lang="it-IT" sz="1800" b="1" dirty="0">
                <a:solidFill>
                  <a:srgbClr val="002E5D"/>
                </a:solidFill>
              </a:rPr>
              <a:t>OF THE BENEFIT</a:t>
            </a:r>
          </a:p>
          <a:p>
            <a:pPr marL="0" indent="0">
              <a:buNone/>
            </a:pPr>
            <a:r>
              <a:rPr lang="en-US" sz="1800" dirty="0">
                <a:solidFill>
                  <a:srgbClr val="002E5D"/>
                </a:solidFill>
              </a:rPr>
              <a:t>Economic compensation for the </a:t>
            </a:r>
            <a:r>
              <a:rPr lang="en-US" sz="1800" b="1" dirty="0">
                <a:solidFill>
                  <a:srgbClr val="002E5D"/>
                </a:solidFill>
              </a:rPr>
              <a:t>diminished capacity for work </a:t>
            </a:r>
            <a:r>
              <a:rPr lang="en-US" sz="1800" dirty="0">
                <a:solidFill>
                  <a:srgbClr val="002E5D"/>
                </a:solidFill>
              </a:rPr>
              <a:t>appraised on the </a:t>
            </a:r>
            <a:r>
              <a:rPr lang="en-US" sz="1800" dirty="0" smtClean="0">
                <a:solidFill>
                  <a:srgbClr val="002E5D"/>
                </a:solidFill>
              </a:rPr>
              <a:t>basis of </a:t>
            </a:r>
            <a:r>
              <a:rPr lang="en-US" sz="1800" dirty="0">
                <a:solidFill>
                  <a:srgbClr val="002E5D"/>
                </a:solidFill>
              </a:rPr>
              <a:t>the tables attached to the </a:t>
            </a:r>
            <a:r>
              <a:rPr lang="en-US" sz="1800" dirty="0" smtClean="0">
                <a:solidFill>
                  <a:srgbClr val="002E5D"/>
                </a:solidFill>
              </a:rPr>
              <a:t>Consolidated </a:t>
            </a:r>
            <a:r>
              <a:rPr lang="en-US" sz="1800" dirty="0">
                <a:solidFill>
                  <a:srgbClr val="002E5D"/>
                </a:solidFill>
              </a:rPr>
              <a:t>Law 1124/1965</a:t>
            </a:r>
            <a:r>
              <a:rPr lang="en-US" sz="1800" dirty="0" smtClean="0">
                <a:solidFill>
                  <a:srgbClr val="002E5D"/>
                </a:solidFill>
              </a:rPr>
              <a:t>.</a:t>
            </a:r>
            <a:endParaRPr lang="en-US" sz="1800" dirty="0">
              <a:solidFill>
                <a:srgbClr val="002E5D"/>
              </a:solidFill>
            </a:endParaRPr>
          </a:p>
          <a:p>
            <a:pPr marL="0" indent="0">
              <a:buNone/>
            </a:pPr>
            <a:r>
              <a:rPr lang="en-US" sz="1800" b="1" dirty="0" smtClean="0">
                <a:solidFill>
                  <a:srgbClr val="002E5D"/>
                </a:solidFill>
              </a:rPr>
              <a:t>REQUIREMENTS </a:t>
            </a:r>
            <a:r>
              <a:rPr lang="en-US" sz="1800" b="1" dirty="0">
                <a:solidFill>
                  <a:srgbClr val="002E5D"/>
                </a:solidFill>
              </a:rPr>
              <a:t>FOR ENTITLEMENT TO THE </a:t>
            </a:r>
            <a:r>
              <a:rPr lang="en-US" sz="1800" b="1" dirty="0" smtClean="0">
                <a:solidFill>
                  <a:srgbClr val="002E5D"/>
                </a:solidFill>
              </a:rPr>
              <a:t>BENEFIT</a:t>
            </a:r>
          </a:p>
          <a:p>
            <a:pPr marL="0" indent="0">
              <a:buNone/>
            </a:pPr>
            <a:r>
              <a:rPr lang="en-US" sz="1800" dirty="0" smtClean="0">
                <a:solidFill>
                  <a:srgbClr val="002E5D"/>
                </a:solidFill>
              </a:rPr>
              <a:t>• </a:t>
            </a:r>
            <a:r>
              <a:rPr lang="en-US" sz="1800" dirty="0">
                <a:solidFill>
                  <a:srgbClr val="002E5D"/>
                </a:solidFill>
              </a:rPr>
              <a:t>work origin of the accident or the disease</a:t>
            </a:r>
            <a:r>
              <a:rPr lang="en-US" sz="1800" dirty="0" smtClean="0">
                <a:solidFill>
                  <a:srgbClr val="002E5D"/>
                </a:solidFill>
              </a:rPr>
              <a:t>;</a:t>
            </a:r>
          </a:p>
          <a:p>
            <a:pPr marL="0" indent="0">
              <a:buNone/>
            </a:pPr>
            <a:r>
              <a:rPr lang="en-US" sz="1800" dirty="0" smtClean="0">
                <a:solidFill>
                  <a:srgbClr val="002E5D"/>
                </a:solidFill>
              </a:rPr>
              <a:t>• </a:t>
            </a:r>
            <a:r>
              <a:rPr lang="en-US" sz="1800" dirty="0">
                <a:solidFill>
                  <a:srgbClr val="002E5D"/>
                </a:solidFill>
              </a:rPr>
              <a:t>degree of permanent disability </a:t>
            </a:r>
            <a:r>
              <a:rPr lang="en-US" sz="1800" dirty="0" smtClean="0">
                <a:solidFill>
                  <a:srgbClr val="002E5D"/>
                </a:solidFill>
              </a:rPr>
              <a:t>between </a:t>
            </a:r>
            <a:r>
              <a:rPr lang="en-US" sz="1800" b="1" dirty="0">
                <a:solidFill>
                  <a:srgbClr val="002E5D"/>
                </a:solidFill>
              </a:rPr>
              <a:t>11% </a:t>
            </a:r>
            <a:r>
              <a:rPr lang="en-US" sz="1800" dirty="0">
                <a:solidFill>
                  <a:srgbClr val="002E5D"/>
                </a:solidFill>
              </a:rPr>
              <a:t>and </a:t>
            </a:r>
            <a:r>
              <a:rPr lang="en-US" sz="1800" b="1" dirty="0">
                <a:solidFill>
                  <a:srgbClr val="002E5D"/>
                </a:solidFill>
              </a:rPr>
              <a:t>100%</a:t>
            </a:r>
            <a:r>
              <a:rPr lang="en-US" sz="1800" dirty="0">
                <a:solidFill>
                  <a:srgbClr val="002E5D"/>
                </a:solidFill>
              </a:rPr>
              <a:t>.</a:t>
            </a:r>
          </a:p>
          <a:p>
            <a:pPr marL="0" indent="0">
              <a:buNone/>
            </a:pPr>
            <a:endParaRPr lang="it-IT" sz="2000" dirty="0"/>
          </a:p>
        </p:txBody>
      </p:sp>
      <p:sp>
        <p:nvSpPr>
          <p:cNvPr id="9" name="Freccia a destra 8"/>
          <p:cNvSpPr/>
          <p:nvPr/>
        </p:nvSpPr>
        <p:spPr>
          <a:xfrm>
            <a:off x="10654748" y="5375356"/>
            <a:ext cx="584664" cy="296574"/>
          </a:xfrm>
          <a:prstGeom prst="rightArrow">
            <a:avLst/>
          </a:prstGeom>
          <a:solidFill>
            <a:schemeClr val="bg1"/>
          </a:solidFill>
          <a:ln w="28575">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96568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PERMANENT DISABILITY ANNUITIES</a:t>
            </a:r>
            <a:r>
              <a:rPr lang="en-US" b="1" dirty="0"/>
              <a:t/>
            </a:r>
            <a:br>
              <a:rPr lang="en-US" b="1" dirty="0"/>
            </a:br>
            <a:r>
              <a:rPr lang="en-US" dirty="0" smtClean="0"/>
              <a:t>Consolidated Law annuities’ data sheet</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24</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458265" y="1298712"/>
            <a:ext cx="11261294" cy="4346714"/>
          </a:xfrm>
        </p:spPr>
        <p:txBody>
          <a:bodyPr/>
          <a:lstStyle/>
          <a:p>
            <a:pPr marL="0" indent="0">
              <a:buNone/>
            </a:pPr>
            <a:r>
              <a:rPr lang="it-IT" sz="1800" b="1" dirty="0" smtClean="0">
                <a:solidFill>
                  <a:srgbClr val="002E5D"/>
                </a:solidFill>
              </a:rPr>
              <a:t>STARTING </a:t>
            </a:r>
            <a:r>
              <a:rPr lang="it-IT" sz="1800" b="1" dirty="0">
                <a:solidFill>
                  <a:srgbClr val="002E5D"/>
                </a:solidFill>
              </a:rPr>
              <a:t>DATE</a:t>
            </a:r>
          </a:p>
          <a:p>
            <a:pPr marL="0" indent="0">
              <a:buNone/>
            </a:pPr>
            <a:r>
              <a:rPr lang="en-US" sz="1800" dirty="0">
                <a:solidFill>
                  <a:srgbClr val="002E5D"/>
                </a:solidFill>
              </a:rPr>
              <a:t>From the day </a:t>
            </a:r>
            <a:r>
              <a:rPr lang="en-US" sz="1800" dirty="0" smtClean="0">
                <a:solidFill>
                  <a:srgbClr val="002E5D"/>
                </a:solidFill>
              </a:rPr>
              <a:t>following the clinical </a:t>
            </a:r>
            <a:r>
              <a:rPr lang="en-US" sz="1800" dirty="0">
                <a:solidFill>
                  <a:srgbClr val="002E5D"/>
                </a:solidFill>
              </a:rPr>
              <a:t>recovery.</a:t>
            </a:r>
          </a:p>
          <a:p>
            <a:pPr marL="0" indent="0">
              <a:buNone/>
            </a:pPr>
            <a:r>
              <a:rPr lang="it-IT" sz="1800" b="1" dirty="0">
                <a:solidFill>
                  <a:srgbClr val="002E5D"/>
                </a:solidFill>
              </a:rPr>
              <a:t>DURATION</a:t>
            </a:r>
          </a:p>
          <a:p>
            <a:pPr marL="0" indent="0">
              <a:buNone/>
            </a:pPr>
            <a:r>
              <a:rPr lang="it-IT" sz="1800" dirty="0" err="1" smtClean="0">
                <a:solidFill>
                  <a:srgbClr val="002E5D"/>
                </a:solidFill>
              </a:rPr>
              <a:t>Lifelong</a:t>
            </a:r>
            <a:r>
              <a:rPr lang="it-IT" sz="1800" dirty="0" smtClean="0">
                <a:solidFill>
                  <a:srgbClr val="002E5D"/>
                </a:solidFill>
              </a:rPr>
              <a:t>.</a:t>
            </a:r>
            <a:endParaRPr lang="en-US" sz="1800" dirty="0" smtClean="0">
              <a:solidFill>
                <a:srgbClr val="002E5D"/>
              </a:solidFill>
            </a:endParaRPr>
          </a:p>
          <a:p>
            <a:pPr marL="0" indent="0">
              <a:buNone/>
            </a:pPr>
            <a:r>
              <a:rPr lang="it-IT" sz="1800" b="1" dirty="0">
                <a:solidFill>
                  <a:srgbClr val="002E5D"/>
                </a:solidFill>
              </a:rPr>
              <a:t>CALCULATION OF THE ANNUITY</a:t>
            </a:r>
          </a:p>
          <a:p>
            <a:pPr marL="0" indent="0">
              <a:buNone/>
            </a:pPr>
            <a:r>
              <a:rPr lang="en-US" sz="1800" dirty="0">
                <a:solidFill>
                  <a:srgbClr val="002E5D"/>
                </a:solidFill>
              </a:rPr>
              <a:t>The amount of the annuity is calculated on</a:t>
            </a:r>
            <a:r>
              <a:rPr lang="en-US" sz="1800" dirty="0" smtClean="0">
                <a:solidFill>
                  <a:srgbClr val="002E5D"/>
                </a:solidFill>
              </a:rPr>
              <a:t>:</a:t>
            </a:r>
          </a:p>
          <a:p>
            <a:pPr marL="185738" indent="-185738">
              <a:buNone/>
            </a:pPr>
            <a:r>
              <a:rPr lang="en-US" sz="1800" dirty="0" smtClean="0">
                <a:solidFill>
                  <a:srgbClr val="002E5D"/>
                </a:solidFill>
              </a:rPr>
              <a:t>• </a:t>
            </a:r>
            <a:r>
              <a:rPr lang="en-US" sz="1800" dirty="0">
                <a:solidFill>
                  <a:srgbClr val="002E5D"/>
                </a:solidFill>
              </a:rPr>
              <a:t>the </a:t>
            </a:r>
            <a:r>
              <a:rPr lang="en-US" sz="1800" dirty="0" smtClean="0">
                <a:solidFill>
                  <a:srgbClr val="002E5D"/>
                </a:solidFill>
              </a:rPr>
              <a:t>salary </a:t>
            </a:r>
            <a:r>
              <a:rPr lang="en-US" sz="1800" dirty="0">
                <a:solidFill>
                  <a:srgbClr val="002E5D"/>
                </a:solidFill>
              </a:rPr>
              <a:t>received in the year prior to the date of the accident or the </a:t>
            </a:r>
            <a:r>
              <a:rPr lang="en-US" sz="1800" dirty="0" smtClean="0">
                <a:solidFill>
                  <a:srgbClr val="002E5D"/>
                </a:solidFill>
              </a:rPr>
              <a:t>declaration </a:t>
            </a:r>
            <a:r>
              <a:rPr lang="it-IT" sz="1800" dirty="0" smtClean="0">
                <a:solidFill>
                  <a:srgbClr val="002E5D"/>
                </a:solidFill>
              </a:rPr>
              <a:t>of </a:t>
            </a:r>
            <a:r>
              <a:rPr lang="it-IT" sz="1800" dirty="0">
                <a:solidFill>
                  <a:srgbClr val="002E5D"/>
                </a:solidFill>
              </a:rPr>
              <a:t>the </a:t>
            </a:r>
            <a:r>
              <a:rPr lang="it-IT" sz="1800" dirty="0" err="1" smtClean="0">
                <a:solidFill>
                  <a:srgbClr val="002E5D"/>
                </a:solidFill>
              </a:rPr>
              <a:t>disease</a:t>
            </a:r>
            <a:r>
              <a:rPr lang="it-IT" sz="1800" dirty="0" smtClean="0">
                <a:solidFill>
                  <a:srgbClr val="002E5D"/>
                </a:solidFill>
              </a:rPr>
              <a:t> (</a:t>
            </a:r>
            <a:r>
              <a:rPr lang="en-US" sz="1800" dirty="0" smtClean="0">
                <a:solidFill>
                  <a:srgbClr val="002E5D"/>
                </a:solidFill>
              </a:rPr>
              <a:t>within the </a:t>
            </a:r>
            <a:r>
              <a:rPr lang="en-US" sz="1800" dirty="0">
                <a:solidFill>
                  <a:srgbClr val="002E5D"/>
                </a:solidFill>
              </a:rPr>
              <a:t>minimum and maximum limits laid down by the </a:t>
            </a:r>
            <a:r>
              <a:rPr lang="en-US" sz="1800" dirty="0" smtClean="0">
                <a:solidFill>
                  <a:srgbClr val="002E5D"/>
                </a:solidFill>
              </a:rPr>
              <a:t>law)</a:t>
            </a:r>
            <a:r>
              <a:rPr lang="it-IT" sz="1800" dirty="0" smtClean="0">
                <a:solidFill>
                  <a:srgbClr val="002E5D"/>
                </a:solidFill>
              </a:rPr>
              <a:t>;</a:t>
            </a:r>
            <a:endParaRPr lang="it-IT" sz="1800" dirty="0">
              <a:solidFill>
                <a:srgbClr val="002E5D"/>
              </a:solidFill>
            </a:endParaRPr>
          </a:p>
          <a:p>
            <a:pPr marL="0" indent="0">
              <a:buNone/>
            </a:pPr>
            <a:r>
              <a:rPr lang="en-US" sz="1800" dirty="0">
                <a:solidFill>
                  <a:srgbClr val="002E5D"/>
                </a:solidFill>
              </a:rPr>
              <a:t>• the degree of disability </a:t>
            </a:r>
            <a:r>
              <a:rPr lang="en-US" sz="1800" dirty="0" err="1" smtClean="0">
                <a:solidFill>
                  <a:srgbClr val="002E5D"/>
                </a:solidFill>
              </a:rPr>
              <a:t>recognised</a:t>
            </a:r>
            <a:r>
              <a:rPr lang="en-US" sz="1800" dirty="0">
                <a:solidFill>
                  <a:srgbClr val="002E5D"/>
                </a:solidFill>
              </a:rPr>
              <a:t>.</a:t>
            </a:r>
          </a:p>
          <a:p>
            <a:pPr marL="0" indent="0">
              <a:buNone/>
            </a:pPr>
            <a:endParaRPr lang="it-IT" sz="2000" dirty="0"/>
          </a:p>
        </p:txBody>
      </p:sp>
    </p:spTree>
    <p:extLst>
      <p:ext uri="{BB962C8B-B14F-4D97-AF65-F5344CB8AC3E}">
        <p14:creationId xmlns:p14="http://schemas.microsoft.com/office/powerpoint/2010/main" val="2595523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PERMANENT DISABILITY ANNUITIES</a:t>
            </a:r>
            <a:r>
              <a:rPr lang="en-US" b="1" dirty="0"/>
              <a:t/>
            </a:r>
            <a:br>
              <a:rPr lang="en-US" b="1" dirty="0"/>
            </a:br>
            <a:r>
              <a:rPr lang="en-US" dirty="0"/>
              <a:t>Decree 38/2000 </a:t>
            </a:r>
            <a:r>
              <a:rPr lang="en-US" dirty="0" smtClean="0"/>
              <a:t>annuities’ data sheet</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25</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458265" y="1099930"/>
            <a:ext cx="11261294" cy="4572000"/>
          </a:xfrm>
        </p:spPr>
        <p:txBody>
          <a:bodyPr/>
          <a:lstStyle/>
          <a:p>
            <a:pPr marL="0" indent="0" algn="ctr">
              <a:lnSpc>
                <a:spcPct val="100000"/>
              </a:lnSpc>
              <a:buNone/>
            </a:pPr>
            <a:r>
              <a:rPr lang="en-US" sz="2000" b="1" dirty="0" smtClean="0">
                <a:solidFill>
                  <a:srgbClr val="002E5D"/>
                </a:solidFill>
              </a:rPr>
              <a:t>PERMANENT DISABILITY ANNUITY</a:t>
            </a:r>
          </a:p>
          <a:p>
            <a:pPr marL="0" indent="0" algn="ctr">
              <a:lnSpc>
                <a:spcPct val="100000"/>
              </a:lnSpc>
              <a:buNone/>
            </a:pPr>
            <a:r>
              <a:rPr lang="en-US" sz="2000" b="1" dirty="0">
                <a:solidFill>
                  <a:srgbClr val="002E5D"/>
                </a:solidFill>
              </a:rPr>
              <a:t> </a:t>
            </a:r>
            <a:r>
              <a:rPr lang="en-US" sz="2000" b="1" dirty="0" smtClean="0">
                <a:solidFill>
                  <a:srgbClr val="002E5D"/>
                </a:solidFill>
              </a:rPr>
              <a:t>for events occurred since 25 </a:t>
            </a:r>
            <a:r>
              <a:rPr lang="en-US" sz="2000" b="1" dirty="0">
                <a:solidFill>
                  <a:srgbClr val="002E5D"/>
                </a:solidFill>
              </a:rPr>
              <a:t>J</a:t>
            </a:r>
            <a:r>
              <a:rPr lang="en-US" sz="2000" b="1" dirty="0" smtClean="0">
                <a:solidFill>
                  <a:srgbClr val="002E5D"/>
                </a:solidFill>
              </a:rPr>
              <a:t>uly 2000</a:t>
            </a:r>
            <a:endParaRPr lang="it-IT" sz="2000" b="1" dirty="0" smtClean="0">
              <a:solidFill>
                <a:srgbClr val="002E5D"/>
              </a:solidFill>
            </a:endParaRPr>
          </a:p>
          <a:p>
            <a:pPr marL="0" indent="0">
              <a:buNone/>
            </a:pPr>
            <a:endParaRPr lang="it-IT" sz="1200" b="1" dirty="0" smtClean="0">
              <a:solidFill>
                <a:srgbClr val="002E5D"/>
              </a:solidFill>
            </a:endParaRPr>
          </a:p>
          <a:p>
            <a:pPr marL="0" indent="0">
              <a:buNone/>
            </a:pPr>
            <a:r>
              <a:rPr lang="it-IT" sz="1800" b="1" dirty="0" smtClean="0">
                <a:solidFill>
                  <a:srgbClr val="002E5D"/>
                </a:solidFill>
              </a:rPr>
              <a:t>NATURE </a:t>
            </a:r>
            <a:r>
              <a:rPr lang="it-IT" sz="1800" b="1" dirty="0">
                <a:solidFill>
                  <a:srgbClr val="002E5D"/>
                </a:solidFill>
              </a:rPr>
              <a:t>OF THE BENEFIT</a:t>
            </a:r>
          </a:p>
          <a:p>
            <a:pPr marL="0" indent="0">
              <a:buNone/>
            </a:pPr>
            <a:r>
              <a:rPr lang="en-US" sz="1800" dirty="0" smtClean="0">
                <a:solidFill>
                  <a:srgbClr val="002E5D"/>
                </a:solidFill>
              </a:rPr>
              <a:t>Economic compensation </a:t>
            </a:r>
            <a:r>
              <a:rPr lang="en-US" sz="1800" dirty="0">
                <a:solidFill>
                  <a:srgbClr val="002E5D"/>
                </a:solidFill>
              </a:rPr>
              <a:t>for “</a:t>
            </a:r>
            <a:r>
              <a:rPr lang="en-US" sz="1800" b="1" dirty="0">
                <a:solidFill>
                  <a:srgbClr val="002E5D"/>
                </a:solidFill>
              </a:rPr>
              <a:t>lesion of a person’s psycho-physical </a:t>
            </a:r>
            <a:r>
              <a:rPr lang="en-US" sz="1800" b="1" dirty="0" smtClean="0">
                <a:solidFill>
                  <a:srgbClr val="002E5D"/>
                </a:solidFill>
              </a:rPr>
              <a:t>integrity” </a:t>
            </a:r>
            <a:r>
              <a:rPr lang="en-US" sz="1800" dirty="0">
                <a:solidFill>
                  <a:srgbClr val="002E5D"/>
                </a:solidFill>
              </a:rPr>
              <a:t>defined on the basis of the tables </a:t>
            </a:r>
            <a:r>
              <a:rPr lang="en-US" sz="1800" dirty="0" smtClean="0">
                <a:solidFill>
                  <a:srgbClr val="002E5D"/>
                </a:solidFill>
              </a:rPr>
              <a:t>attached to Legislative </a:t>
            </a:r>
            <a:r>
              <a:rPr lang="it-IT" sz="1800" dirty="0" err="1" smtClean="0">
                <a:solidFill>
                  <a:srgbClr val="002E5D"/>
                </a:solidFill>
              </a:rPr>
              <a:t>Decree</a:t>
            </a:r>
            <a:r>
              <a:rPr lang="it-IT" sz="1800" dirty="0" smtClean="0">
                <a:solidFill>
                  <a:srgbClr val="002E5D"/>
                </a:solidFill>
              </a:rPr>
              <a:t> n. 38/2000.</a:t>
            </a:r>
          </a:p>
          <a:p>
            <a:pPr marL="0" indent="0">
              <a:buNone/>
            </a:pPr>
            <a:r>
              <a:rPr lang="en-US" sz="1800" b="1" dirty="0" smtClean="0">
                <a:solidFill>
                  <a:srgbClr val="002E5D"/>
                </a:solidFill>
              </a:rPr>
              <a:t>REQUIREMENTS </a:t>
            </a:r>
            <a:r>
              <a:rPr lang="en-US" sz="1800" b="1" dirty="0">
                <a:solidFill>
                  <a:srgbClr val="002E5D"/>
                </a:solidFill>
              </a:rPr>
              <a:t>FOR ENTITLEMENT TO THE </a:t>
            </a:r>
            <a:r>
              <a:rPr lang="en-US" sz="1800" b="1" dirty="0" smtClean="0">
                <a:solidFill>
                  <a:srgbClr val="002E5D"/>
                </a:solidFill>
              </a:rPr>
              <a:t>BENEFIT</a:t>
            </a:r>
          </a:p>
          <a:p>
            <a:pPr marL="0" indent="0">
              <a:buNone/>
            </a:pPr>
            <a:r>
              <a:rPr lang="en-US" sz="1800" dirty="0" smtClean="0">
                <a:solidFill>
                  <a:srgbClr val="002E5D"/>
                </a:solidFill>
              </a:rPr>
              <a:t>• </a:t>
            </a:r>
            <a:r>
              <a:rPr lang="en-US" sz="1800" dirty="0">
                <a:solidFill>
                  <a:srgbClr val="002E5D"/>
                </a:solidFill>
              </a:rPr>
              <a:t>work origin of the accident or the disease</a:t>
            </a:r>
            <a:r>
              <a:rPr lang="en-US" sz="1800" dirty="0" smtClean="0">
                <a:solidFill>
                  <a:srgbClr val="002E5D"/>
                </a:solidFill>
              </a:rPr>
              <a:t>;</a:t>
            </a:r>
          </a:p>
          <a:p>
            <a:pPr marL="0" indent="0">
              <a:buNone/>
            </a:pPr>
            <a:r>
              <a:rPr lang="en-US" sz="1800" dirty="0" smtClean="0">
                <a:solidFill>
                  <a:srgbClr val="002E5D"/>
                </a:solidFill>
              </a:rPr>
              <a:t>• </a:t>
            </a:r>
            <a:r>
              <a:rPr lang="en-US" sz="1800" dirty="0">
                <a:solidFill>
                  <a:srgbClr val="002E5D"/>
                </a:solidFill>
              </a:rPr>
              <a:t>degree of permanent disability </a:t>
            </a:r>
            <a:r>
              <a:rPr lang="en-US" sz="1800" dirty="0" smtClean="0">
                <a:solidFill>
                  <a:srgbClr val="002E5D"/>
                </a:solidFill>
              </a:rPr>
              <a:t>between </a:t>
            </a:r>
            <a:r>
              <a:rPr lang="en-US" sz="1800" b="1" dirty="0" smtClean="0">
                <a:solidFill>
                  <a:srgbClr val="002E5D"/>
                </a:solidFill>
              </a:rPr>
              <a:t>16% </a:t>
            </a:r>
            <a:r>
              <a:rPr lang="en-US" sz="1800" dirty="0">
                <a:solidFill>
                  <a:srgbClr val="002E5D"/>
                </a:solidFill>
              </a:rPr>
              <a:t>and </a:t>
            </a:r>
            <a:r>
              <a:rPr lang="en-US" sz="1800" b="1" dirty="0">
                <a:solidFill>
                  <a:srgbClr val="002E5D"/>
                </a:solidFill>
              </a:rPr>
              <a:t>100%</a:t>
            </a:r>
            <a:r>
              <a:rPr lang="en-US" sz="1800" dirty="0">
                <a:solidFill>
                  <a:srgbClr val="002E5D"/>
                </a:solidFill>
              </a:rPr>
              <a:t>.</a:t>
            </a:r>
          </a:p>
          <a:p>
            <a:pPr marL="0" indent="0">
              <a:buNone/>
            </a:pPr>
            <a:endParaRPr lang="it-IT" sz="2000" dirty="0"/>
          </a:p>
        </p:txBody>
      </p:sp>
      <p:sp>
        <p:nvSpPr>
          <p:cNvPr id="8" name="Freccia a destra 7"/>
          <p:cNvSpPr/>
          <p:nvPr/>
        </p:nvSpPr>
        <p:spPr>
          <a:xfrm>
            <a:off x="10654748" y="5375356"/>
            <a:ext cx="584664" cy="296574"/>
          </a:xfrm>
          <a:prstGeom prst="rightArrow">
            <a:avLst/>
          </a:prstGeom>
          <a:solidFill>
            <a:schemeClr val="bg1"/>
          </a:solidFill>
          <a:ln w="28575">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7606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PERMANENT DISABILITY ANNUITIES</a:t>
            </a:r>
            <a:r>
              <a:rPr lang="en-US" b="1" dirty="0"/>
              <a:t/>
            </a:r>
            <a:br>
              <a:rPr lang="en-US" b="1" dirty="0"/>
            </a:br>
            <a:r>
              <a:rPr lang="en-US" dirty="0"/>
              <a:t>Decree 38/2000 </a:t>
            </a:r>
            <a:r>
              <a:rPr lang="en-US" dirty="0" smtClean="0"/>
              <a:t>annuities’ data sheet</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26</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471517" y="1166191"/>
            <a:ext cx="11261294" cy="4479235"/>
          </a:xfrm>
        </p:spPr>
        <p:txBody>
          <a:bodyPr/>
          <a:lstStyle/>
          <a:p>
            <a:pPr marL="0" indent="0">
              <a:buNone/>
            </a:pPr>
            <a:r>
              <a:rPr lang="it-IT" sz="1800" b="1" dirty="0" smtClean="0">
                <a:solidFill>
                  <a:srgbClr val="002E5D"/>
                </a:solidFill>
              </a:rPr>
              <a:t>STARTING </a:t>
            </a:r>
            <a:r>
              <a:rPr lang="it-IT" sz="1800" b="1" dirty="0">
                <a:solidFill>
                  <a:srgbClr val="002E5D"/>
                </a:solidFill>
              </a:rPr>
              <a:t>DATE</a:t>
            </a:r>
          </a:p>
          <a:p>
            <a:pPr marL="0" indent="0">
              <a:buNone/>
            </a:pPr>
            <a:r>
              <a:rPr lang="en-US" sz="1800" dirty="0">
                <a:solidFill>
                  <a:srgbClr val="002E5D"/>
                </a:solidFill>
              </a:rPr>
              <a:t>From the day </a:t>
            </a:r>
            <a:r>
              <a:rPr lang="en-US" sz="1800" dirty="0" smtClean="0">
                <a:solidFill>
                  <a:srgbClr val="002E5D"/>
                </a:solidFill>
              </a:rPr>
              <a:t>following the clinical </a:t>
            </a:r>
            <a:r>
              <a:rPr lang="en-US" sz="1800" dirty="0">
                <a:solidFill>
                  <a:srgbClr val="002E5D"/>
                </a:solidFill>
              </a:rPr>
              <a:t>recovery.</a:t>
            </a:r>
          </a:p>
          <a:p>
            <a:pPr marL="0" indent="0">
              <a:buNone/>
            </a:pPr>
            <a:r>
              <a:rPr lang="it-IT" sz="1800" b="1" dirty="0">
                <a:solidFill>
                  <a:srgbClr val="002E5D"/>
                </a:solidFill>
              </a:rPr>
              <a:t>DURATION</a:t>
            </a:r>
          </a:p>
          <a:p>
            <a:pPr marL="0" indent="0">
              <a:buNone/>
            </a:pPr>
            <a:r>
              <a:rPr lang="it-IT" sz="1800" dirty="0" err="1" smtClean="0">
                <a:solidFill>
                  <a:srgbClr val="002E5D"/>
                </a:solidFill>
              </a:rPr>
              <a:t>Lifelong</a:t>
            </a:r>
            <a:r>
              <a:rPr lang="it-IT" sz="1800" dirty="0" smtClean="0">
                <a:solidFill>
                  <a:srgbClr val="002E5D"/>
                </a:solidFill>
              </a:rPr>
              <a:t>.</a:t>
            </a:r>
            <a:endParaRPr lang="en-US" sz="1800" dirty="0" smtClean="0">
              <a:solidFill>
                <a:srgbClr val="002E5D"/>
              </a:solidFill>
            </a:endParaRPr>
          </a:p>
          <a:p>
            <a:pPr marL="0" indent="0">
              <a:buNone/>
            </a:pPr>
            <a:r>
              <a:rPr lang="it-IT" sz="1800" b="1" dirty="0">
                <a:solidFill>
                  <a:srgbClr val="002E5D"/>
                </a:solidFill>
              </a:rPr>
              <a:t>CALCULATION OF THE ANNUITY</a:t>
            </a:r>
          </a:p>
          <a:p>
            <a:pPr marL="0" indent="0">
              <a:buNone/>
            </a:pPr>
            <a:r>
              <a:rPr lang="en-US" sz="1800" dirty="0">
                <a:solidFill>
                  <a:srgbClr val="002E5D"/>
                </a:solidFill>
              </a:rPr>
              <a:t>The </a:t>
            </a:r>
            <a:r>
              <a:rPr lang="en-US" sz="1800" dirty="0" smtClean="0">
                <a:solidFill>
                  <a:srgbClr val="002E5D"/>
                </a:solidFill>
              </a:rPr>
              <a:t>annuity </a:t>
            </a:r>
            <a:r>
              <a:rPr lang="en-US" sz="1800" dirty="0">
                <a:solidFill>
                  <a:srgbClr val="002E5D"/>
                </a:solidFill>
              </a:rPr>
              <a:t>is </a:t>
            </a:r>
            <a:r>
              <a:rPr lang="en-US" sz="1800" dirty="0" smtClean="0">
                <a:solidFill>
                  <a:srgbClr val="002E5D"/>
                </a:solidFill>
              </a:rPr>
              <a:t>the sum of two components:</a:t>
            </a:r>
          </a:p>
          <a:p>
            <a:pPr marL="342900" indent="-342900">
              <a:lnSpc>
                <a:spcPct val="100000"/>
              </a:lnSpc>
              <a:buFont typeface="+mj-lt"/>
              <a:buAutoNum type="arabicPeriod"/>
            </a:pPr>
            <a:r>
              <a:rPr lang="it-IT" sz="1800" dirty="0" err="1" smtClean="0">
                <a:solidFill>
                  <a:srgbClr val="002E5D"/>
                </a:solidFill>
              </a:rPr>
              <a:t>Fixed</a:t>
            </a:r>
            <a:r>
              <a:rPr lang="it-IT" sz="1800" dirty="0" smtClean="0">
                <a:solidFill>
                  <a:srgbClr val="002E5D"/>
                </a:solidFill>
              </a:rPr>
              <a:t> </a:t>
            </a:r>
            <a:r>
              <a:rPr lang="it-IT" sz="1800" dirty="0" err="1" smtClean="0">
                <a:solidFill>
                  <a:srgbClr val="002E5D"/>
                </a:solidFill>
              </a:rPr>
              <a:t>amount</a:t>
            </a:r>
            <a:r>
              <a:rPr lang="it-IT" sz="1800" dirty="0" smtClean="0">
                <a:solidFill>
                  <a:srgbClr val="002E5D"/>
                </a:solidFill>
              </a:rPr>
              <a:t> (</a:t>
            </a:r>
            <a:r>
              <a:rPr lang="en-US" sz="1800" dirty="0" smtClean="0">
                <a:solidFill>
                  <a:srgbClr val="002E5D"/>
                </a:solidFill>
              </a:rPr>
              <a:t>depending </a:t>
            </a:r>
            <a:r>
              <a:rPr lang="en-US" sz="1800" dirty="0">
                <a:solidFill>
                  <a:srgbClr val="002E5D"/>
                </a:solidFill>
              </a:rPr>
              <a:t>on the degree of </a:t>
            </a:r>
            <a:r>
              <a:rPr lang="it-IT" sz="1800" dirty="0" err="1" smtClean="0">
                <a:solidFill>
                  <a:srgbClr val="002E5D"/>
                </a:solidFill>
              </a:rPr>
              <a:t>impairment</a:t>
            </a:r>
            <a:r>
              <a:rPr lang="it-IT" sz="1800" dirty="0" smtClean="0">
                <a:solidFill>
                  <a:srgbClr val="002E5D"/>
                </a:solidFill>
              </a:rPr>
              <a:t>) </a:t>
            </a:r>
            <a:r>
              <a:rPr lang="it-IT" sz="1800" dirty="0" err="1" smtClean="0">
                <a:solidFill>
                  <a:srgbClr val="002E5D"/>
                </a:solidFill>
              </a:rPr>
              <a:t>as</a:t>
            </a:r>
            <a:r>
              <a:rPr lang="it-IT" sz="1800" dirty="0" smtClean="0">
                <a:solidFill>
                  <a:srgbClr val="002E5D"/>
                </a:solidFill>
              </a:rPr>
              <a:t> </a:t>
            </a:r>
            <a:r>
              <a:rPr lang="it-IT" sz="1800" dirty="0" err="1">
                <a:solidFill>
                  <a:srgbClr val="002E5D"/>
                </a:solidFill>
              </a:rPr>
              <a:t>compensation</a:t>
            </a:r>
            <a:r>
              <a:rPr lang="it-IT" sz="1800" dirty="0">
                <a:solidFill>
                  <a:srgbClr val="002E5D"/>
                </a:solidFill>
              </a:rPr>
              <a:t> of </a:t>
            </a:r>
            <a:r>
              <a:rPr lang="it-IT" sz="1800" i="1" dirty="0" err="1">
                <a:solidFill>
                  <a:srgbClr val="002E5D"/>
                </a:solidFill>
              </a:rPr>
              <a:t>biological</a:t>
            </a:r>
            <a:r>
              <a:rPr lang="it-IT" sz="1800" i="1" dirty="0">
                <a:solidFill>
                  <a:srgbClr val="002E5D"/>
                </a:solidFill>
              </a:rPr>
              <a:t> </a:t>
            </a:r>
            <a:r>
              <a:rPr lang="it-IT" sz="1800" i="1" dirty="0" err="1" smtClean="0">
                <a:solidFill>
                  <a:srgbClr val="002E5D"/>
                </a:solidFill>
              </a:rPr>
              <a:t>damage</a:t>
            </a:r>
            <a:r>
              <a:rPr lang="it-IT" sz="1800" dirty="0" smtClean="0">
                <a:solidFill>
                  <a:srgbClr val="002E5D"/>
                </a:solidFill>
              </a:rPr>
              <a:t>;</a:t>
            </a:r>
          </a:p>
          <a:p>
            <a:pPr marL="342900" indent="-342900">
              <a:lnSpc>
                <a:spcPct val="100000"/>
              </a:lnSpc>
              <a:buFont typeface="+mj-lt"/>
              <a:buAutoNum type="arabicPeriod"/>
            </a:pPr>
            <a:r>
              <a:rPr lang="en-US" sz="1800" dirty="0" smtClean="0">
                <a:solidFill>
                  <a:srgbClr val="002E5D"/>
                </a:solidFill>
              </a:rPr>
              <a:t>Amount depending on the </a:t>
            </a:r>
            <a:r>
              <a:rPr lang="en-US" sz="1800" dirty="0">
                <a:solidFill>
                  <a:srgbClr val="002E5D"/>
                </a:solidFill>
              </a:rPr>
              <a:t>salary </a:t>
            </a:r>
            <a:r>
              <a:rPr lang="it-IT" sz="1800" dirty="0" smtClean="0">
                <a:solidFill>
                  <a:srgbClr val="002E5D"/>
                </a:solidFill>
              </a:rPr>
              <a:t>and the</a:t>
            </a:r>
            <a:r>
              <a:rPr lang="en-US" sz="1800" dirty="0" smtClean="0">
                <a:solidFill>
                  <a:srgbClr val="002E5D"/>
                </a:solidFill>
              </a:rPr>
              <a:t> </a:t>
            </a:r>
            <a:r>
              <a:rPr lang="en-US" sz="1800" dirty="0">
                <a:solidFill>
                  <a:srgbClr val="002E5D"/>
                </a:solidFill>
              </a:rPr>
              <a:t>degree of </a:t>
            </a:r>
            <a:r>
              <a:rPr lang="en-US" sz="1800" dirty="0" smtClean="0">
                <a:solidFill>
                  <a:srgbClr val="002E5D"/>
                </a:solidFill>
              </a:rPr>
              <a:t>disability as compensation </a:t>
            </a:r>
            <a:r>
              <a:rPr lang="en-US" sz="1800" dirty="0">
                <a:solidFill>
                  <a:srgbClr val="002E5D"/>
                </a:solidFill>
              </a:rPr>
              <a:t>of </a:t>
            </a:r>
            <a:r>
              <a:rPr lang="en-US" sz="1800" dirty="0" smtClean="0">
                <a:solidFill>
                  <a:srgbClr val="002E5D"/>
                </a:solidFill>
              </a:rPr>
              <a:t>economic consequences.</a:t>
            </a:r>
            <a:endParaRPr lang="it-IT" sz="1800" dirty="0">
              <a:solidFill>
                <a:srgbClr val="002E5D"/>
              </a:solidFill>
            </a:endParaRPr>
          </a:p>
        </p:txBody>
      </p:sp>
    </p:spTree>
    <p:extLst>
      <p:ext uri="{BB962C8B-B14F-4D97-AF65-F5344CB8AC3E}">
        <p14:creationId xmlns:p14="http://schemas.microsoft.com/office/powerpoint/2010/main" val="372940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lgn="l" rtl="0">
              <a:lnSpc>
                <a:spcPct val="90000"/>
              </a:lnSpc>
              <a:spcBef>
                <a:spcPct val="0"/>
              </a:spcBef>
            </a:pPr>
            <a: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PERMANENT DISABILITY ANNUITIES</a:t>
            </a:r>
            <a: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t/>
            </a:r>
            <a:b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br>
            <a:r>
              <a:rPr lang="en-US" sz="20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INAIL portfolio of permanent disability annuities</a:t>
            </a:r>
            <a:r>
              <a:rPr lang="en-US" sz="1800" dirty="0" smtClean="0">
                <a:solidFill>
                  <a:srgbClr val="002E5D"/>
                </a:solidFill>
              </a:rPr>
              <a:t/>
            </a:r>
            <a:br>
              <a:rPr lang="en-US" sz="1800" dirty="0" smtClean="0">
                <a:solidFill>
                  <a:srgbClr val="002E5D"/>
                </a:solidFill>
              </a:rPr>
            </a:br>
            <a:r>
              <a:rPr lang="en-US" dirty="0" smtClean="0"/>
              <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27</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351607" y="1086678"/>
            <a:ext cx="11261294" cy="4655816"/>
          </a:xfrm>
        </p:spPr>
        <p:txBody>
          <a:bodyPr/>
          <a:lstStyle/>
          <a:p>
            <a:pPr marL="0" indent="0" algn="ctr">
              <a:buNone/>
            </a:pPr>
            <a:r>
              <a:rPr lang="en-US" sz="1800" b="1" dirty="0" smtClean="0">
                <a:solidFill>
                  <a:srgbClr val="002E5D"/>
                </a:solidFill>
              </a:rPr>
              <a:t>Permanent </a:t>
            </a:r>
            <a:r>
              <a:rPr lang="en-US" sz="1800" b="1" dirty="0">
                <a:solidFill>
                  <a:srgbClr val="002E5D"/>
                </a:solidFill>
              </a:rPr>
              <a:t>disability annuities at </a:t>
            </a:r>
            <a:r>
              <a:rPr lang="en-US" sz="1800" b="1" dirty="0" smtClean="0">
                <a:solidFill>
                  <a:srgbClr val="002E5D"/>
                </a:solidFill>
              </a:rPr>
              <a:t>31 </a:t>
            </a:r>
            <a:r>
              <a:rPr lang="en-US" sz="1800" b="1" dirty="0">
                <a:solidFill>
                  <a:srgbClr val="002E5D"/>
                </a:solidFill>
              </a:rPr>
              <a:t>December </a:t>
            </a:r>
            <a:r>
              <a:rPr lang="en-US" sz="1800" b="1" dirty="0" smtClean="0">
                <a:solidFill>
                  <a:srgbClr val="002E5D"/>
                </a:solidFill>
              </a:rPr>
              <a:t>2013</a:t>
            </a:r>
          </a:p>
          <a:p>
            <a:pPr marL="0" indent="0" algn="ctr">
              <a:buNone/>
            </a:pPr>
            <a:endParaRPr lang="it-IT" sz="1800" dirty="0">
              <a:solidFill>
                <a:srgbClr val="002E5D"/>
              </a:solidFill>
            </a:endParaRPr>
          </a:p>
        </p:txBody>
      </p:sp>
      <p:sp>
        <p:nvSpPr>
          <p:cNvPr id="19" name="Rettangolo 18"/>
          <p:cNvSpPr/>
          <p:nvPr/>
        </p:nvSpPr>
        <p:spPr>
          <a:xfrm>
            <a:off x="470877" y="4740516"/>
            <a:ext cx="11261294" cy="1047979"/>
          </a:xfrm>
          <a:prstGeom prst="rect">
            <a:avLst/>
          </a:prstGeom>
        </p:spPr>
        <p:txBody>
          <a:bodyPr wrap="square">
            <a:spAutoFit/>
          </a:bodyPr>
          <a:lstStyle/>
          <a:p>
            <a:pPr algn="just">
              <a:lnSpc>
                <a:spcPct val="115000"/>
              </a:lnSpc>
              <a:spcAft>
                <a:spcPts val="0"/>
              </a:spcAft>
              <a:tabLst>
                <a:tab pos="900430" algn="l"/>
                <a:tab pos="990600" algn="l"/>
              </a:tabLst>
            </a:pP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At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the end of 2013</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 INAIL permanent disability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annuities’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portfolio is mainly made up of annuities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regulated by Consolidated Law</a:t>
            </a:r>
            <a:r>
              <a:rPr lang="en-US" spc="-1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en-US" spc="-10" dirty="0">
                <a:solidFill>
                  <a:srgbClr val="002E5D"/>
                </a:solidFill>
                <a:latin typeface="Verdana" panose="020B0604030504040204" pitchFamily="34" charset="0"/>
                <a:ea typeface="Verdana" panose="020B0604030504040204" pitchFamily="34" charset="0"/>
                <a:cs typeface="Verdana" panose="020B0604030504040204" pitchFamily="34" charset="0"/>
              </a:rPr>
              <a:t>(more than 84% of cases); annuities caused by accidents are 78,7%, those due to occupational diseases are 21,3%. </a:t>
            </a:r>
            <a:endParaRPr lang="it-IT" sz="2800" dirty="0">
              <a:solidFill>
                <a:srgbClr val="002E5D"/>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Immagine 4"/>
          <p:cNvPicPr>
            <a:picLocks noChangeAspect="1"/>
          </p:cNvPicPr>
          <p:nvPr/>
        </p:nvPicPr>
        <p:blipFill>
          <a:blip r:embed="rId3"/>
          <a:stretch>
            <a:fillRect/>
          </a:stretch>
        </p:blipFill>
        <p:spPr>
          <a:xfrm>
            <a:off x="2187877" y="1586746"/>
            <a:ext cx="7588754" cy="3013105"/>
          </a:xfrm>
          <a:prstGeom prst="rect">
            <a:avLst/>
          </a:prstGeom>
        </p:spPr>
      </p:pic>
      <p:sp>
        <p:nvSpPr>
          <p:cNvPr id="8" name="Ovale 7"/>
          <p:cNvSpPr/>
          <p:nvPr/>
        </p:nvSpPr>
        <p:spPr>
          <a:xfrm>
            <a:off x="8441634" y="2716695"/>
            <a:ext cx="1219201" cy="5388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4265728" y="4174646"/>
            <a:ext cx="1471725" cy="4896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31120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lgn="l" rtl="0">
              <a:lnSpc>
                <a:spcPct val="90000"/>
              </a:lnSpc>
              <a:spcBef>
                <a:spcPct val="0"/>
              </a:spcBef>
            </a:pPr>
            <a: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PERMANENT DISABILITY ANNUITIES</a:t>
            </a:r>
            <a: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t/>
            </a:r>
            <a:b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br>
            <a:r>
              <a:rPr lang="en-US" sz="20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INAIL portfolio of permanent disability annuities</a:t>
            </a:r>
            <a:r>
              <a:rPr lang="en-US" sz="1800" dirty="0" smtClean="0">
                <a:solidFill>
                  <a:srgbClr val="002E5D"/>
                </a:solidFill>
              </a:rPr>
              <a:t/>
            </a:r>
            <a:br>
              <a:rPr lang="en-US" sz="1800" dirty="0" smtClean="0">
                <a:solidFill>
                  <a:srgbClr val="002E5D"/>
                </a:solidFill>
              </a:rPr>
            </a:br>
            <a:r>
              <a:rPr lang="en-US" dirty="0" smtClean="0"/>
              <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28</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351607" y="1113183"/>
            <a:ext cx="11261294" cy="4757530"/>
          </a:xfrm>
        </p:spPr>
        <p:txBody>
          <a:bodyPr/>
          <a:lstStyle/>
          <a:p>
            <a:pPr marL="0" indent="0" algn="ctr">
              <a:lnSpc>
                <a:spcPct val="100000"/>
              </a:lnSpc>
              <a:buNone/>
            </a:pPr>
            <a:r>
              <a:rPr lang="en-US" sz="1800" b="1" dirty="0" smtClean="0">
                <a:solidFill>
                  <a:srgbClr val="002E5D"/>
                </a:solidFill>
              </a:rPr>
              <a:t>AVERAGE VALUES</a:t>
            </a:r>
          </a:p>
          <a:p>
            <a:pPr marL="0" indent="0">
              <a:buNone/>
            </a:pPr>
            <a:r>
              <a:rPr lang="it-IT" sz="1800" dirty="0" smtClean="0">
                <a:solidFill>
                  <a:srgbClr val="002E5D"/>
                </a:solidFill>
              </a:rPr>
              <a:t>In </a:t>
            </a:r>
            <a:r>
              <a:rPr lang="it-IT" sz="1800" dirty="0" err="1" smtClean="0">
                <a:solidFill>
                  <a:srgbClr val="002E5D"/>
                </a:solidFill>
              </a:rPr>
              <a:t>order</a:t>
            </a:r>
            <a:r>
              <a:rPr lang="it-IT" sz="1800" dirty="0" smtClean="0">
                <a:solidFill>
                  <a:srgbClr val="002E5D"/>
                </a:solidFill>
              </a:rPr>
              <a:t> to </a:t>
            </a:r>
            <a:r>
              <a:rPr lang="it-IT" sz="1800" dirty="0" err="1" smtClean="0">
                <a:solidFill>
                  <a:srgbClr val="002E5D"/>
                </a:solidFill>
              </a:rPr>
              <a:t>underline</a:t>
            </a:r>
            <a:r>
              <a:rPr lang="it-IT" sz="1800" dirty="0" smtClean="0">
                <a:solidFill>
                  <a:srgbClr val="002E5D"/>
                </a:solidFill>
              </a:rPr>
              <a:t> the </a:t>
            </a:r>
            <a:r>
              <a:rPr lang="it-IT" sz="1800" dirty="0" err="1" smtClean="0">
                <a:solidFill>
                  <a:srgbClr val="002E5D"/>
                </a:solidFill>
              </a:rPr>
              <a:t>differences</a:t>
            </a:r>
            <a:r>
              <a:rPr lang="it-IT" sz="1800" dirty="0" smtClean="0">
                <a:solidFill>
                  <a:srgbClr val="002E5D"/>
                </a:solidFill>
              </a:rPr>
              <a:t> </a:t>
            </a:r>
            <a:r>
              <a:rPr lang="it-IT" sz="1800" dirty="0" err="1" smtClean="0">
                <a:solidFill>
                  <a:srgbClr val="002E5D"/>
                </a:solidFill>
              </a:rPr>
              <a:t>between</a:t>
            </a:r>
            <a:r>
              <a:rPr lang="it-IT" sz="1800" dirty="0" smtClean="0">
                <a:solidFill>
                  <a:srgbClr val="002E5D"/>
                </a:solidFill>
              </a:rPr>
              <a:t> the </a:t>
            </a:r>
            <a:r>
              <a:rPr lang="it-IT" sz="1800" dirty="0" err="1" smtClean="0">
                <a:solidFill>
                  <a:srgbClr val="002E5D"/>
                </a:solidFill>
              </a:rPr>
              <a:t>two</a:t>
            </a:r>
            <a:r>
              <a:rPr lang="it-IT" sz="1800" dirty="0" smtClean="0">
                <a:solidFill>
                  <a:srgbClr val="002E5D"/>
                </a:solidFill>
              </a:rPr>
              <a:t> </a:t>
            </a:r>
            <a:r>
              <a:rPr lang="it-IT" sz="1800" dirty="0" err="1" smtClean="0">
                <a:solidFill>
                  <a:srgbClr val="002E5D"/>
                </a:solidFill>
              </a:rPr>
              <a:t>group</a:t>
            </a:r>
            <a:r>
              <a:rPr lang="it-IT" sz="1800" dirty="0" smtClean="0">
                <a:solidFill>
                  <a:srgbClr val="002E5D"/>
                </a:solidFill>
              </a:rPr>
              <a:t> of </a:t>
            </a:r>
            <a:r>
              <a:rPr lang="it-IT" sz="1800" dirty="0" err="1" smtClean="0">
                <a:solidFill>
                  <a:srgbClr val="002E5D"/>
                </a:solidFill>
              </a:rPr>
              <a:t>annuitants</a:t>
            </a:r>
            <a:r>
              <a:rPr lang="it-IT" sz="1800" dirty="0" smtClean="0">
                <a:solidFill>
                  <a:srgbClr val="002E5D"/>
                </a:solidFill>
              </a:rPr>
              <a:t>, the </a:t>
            </a:r>
            <a:r>
              <a:rPr lang="it-IT" sz="1800" dirty="0" err="1" smtClean="0">
                <a:solidFill>
                  <a:srgbClr val="002E5D"/>
                </a:solidFill>
              </a:rPr>
              <a:t>next</a:t>
            </a:r>
            <a:r>
              <a:rPr lang="it-IT" sz="1800" dirty="0" smtClean="0">
                <a:solidFill>
                  <a:srgbClr val="002E5D"/>
                </a:solidFill>
              </a:rPr>
              <a:t> </a:t>
            </a:r>
            <a:r>
              <a:rPr lang="it-IT" sz="1800" dirty="0" err="1" smtClean="0">
                <a:solidFill>
                  <a:srgbClr val="002E5D"/>
                </a:solidFill>
              </a:rPr>
              <a:t>tables</a:t>
            </a:r>
            <a:r>
              <a:rPr lang="it-IT" sz="1800" dirty="0" smtClean="0">
                <a:solidFill>
                  <a:srgbClr val="002E5D"/>
                </a:solidFill>
              </a:rPr>
              <a:t> show, for </a:t>
            </a:r>
            <a:r>
              <a:rPr lang="it-IT" sz="1800" dirty="0" err="1" smtClean="0">
                <a:solidFill>
                  <a:srgbClr val="002E5D"/>
                </a:solidFill>
              </a:rPr>
              <a:t>each</a:t>
            </a:r>
            <a:r>
              <a:rPr lang="it-IT" sz="1800" dirty="0" smtClean="0">
                <a:solidFill>
                  <a:srgbClr val="002E5D"/>
                </a:solidFill>
              </a:rPr>
              <a:t> </a:t>
            </a:r>
            <a:r>
              <a:rPr lang="it-IT" sz="1800" dirty="0" err="1" smtClean="0">
                <a:solidFill>
                  <a:srgbClr val="002E5D"/>
                </a:solidFill>
              </a:rPr>
              <a:t>group</a:t>
            </a:r>
            <a:r>
              <a:rPr lang="it-IT" sz="1800" dirty="0" smtClean="0">
                <a:solidFill>
                  <a:srgbClr val="002E5D"/>
                </a:solidFill>
              </a:rPr>
              <a:t>, the </a:t>
            </a:r>
            <a:r>
              <a:rPr lang="it-IT" sz="1800" dirty="0" err="1" smtClean="0">
                <a:solidFill>
                  <a:srgbClr val="002E5D"/>
                </a:solidFill>
              </a:rPr>
              <a:t>average</a:t>
            </a:r>
            <a:r>
              <a:rPr lang="it-IT" sz="1800" dirty="0" smtClean="0">
                <a:solidFill>
                  <a:srgbClr val="002E5D"/>
                </a:solidFill>
              </a:rPr>
              <a:t> </a:t>
            </a:r>
            <a:r>
              <a:rPr lang="it-IT" sz="1800" dirty="0" err="1" smtClean="0">
                <a:solidFill>
                  <a:srgbClr val="002E5D"/>
                </a:solidFill>
              </a:rPr>
              <a:t>values</a:t>
            </a:r>
            <a:r>
              <a:rPr lang="it-IT" sz="1800" dirty="0" smtClean="0">
                <a:solidFill>
                  <a:srgbClr val="002E5D"/>
                </a:solidFill>
              </a:rPr>
              <a:t> of the </a:t>
            </a:r>
            <a:r>
              <a:rPr lang="it-IT" sz="1800" dirty="0" err="1" smtClean="0">
                <a:solidFill>
                  <a:srgbClr val="002E5D"/>
                </a:solidFill>
              </a:rPr>
              <a:t>most</a:t>
            </a:r>
            <a:r>
              <a:rPr lang="it-IT" sz="1800" dirty="0" smtClean="0">
                <a:solidFill>
                  <a:srgbClr val="002E5D"/>
                </a:solidFill>
              </a:rPr>
              <a:t> </a:t>
            </a:r>
            <a:r>
              <a:rPr lang="it-IT" sz="1800" dirty="0" err="1" smtClean="0">
                <a:solidFill>
                  <a:srgbClr val="002E5D"/>
                </a:solidFill>
              </a:rPr>
              <a:t>important</a:t>
            </a:r>
            <a:r>
              <a:rPr lang="it-IT" sz="1800" dirty="0" smtClean="0">
                <a:solidFill>
                  <a:srgbClr val="002E5D"/>
                </a:solidFill>
              </a:rPr>
              <a:t> </a:t>
            </a:r>
            <a:r>
              <a:rPr lang="it-IT" sz="1800" dirty="0" err="1" smtClean="0">
                <a:solidFill>
                  <a:srgbClr val="002E5D"/>
                </a:solidFill>
              </a:rPr>
              <a:t>variables</a:t>
            </a:r>
            <a:r>
              <a:rPr lang="it-IT" sz="1800" dirty="0" smtClean="0">
                <a:solidFill>
                  <a:srgbClr val="002E5D"/>
                </a:solidFill>
              </a:rPr>
              <a:t>:</a:t>
            </a:r>
          </a:p>
          <a:p>
            <a:pPr>
              <a:buFont typeface="Wingdings" panose="05000000000000000000" pitchFamily="2" charset="2"/>
              <a:buChar char="q"/>
            </a:pPr>
            <a:r>
              <a:rPr lang="it-IT" sz="1800" dirty="0">
                <a:solidFill>
                  <a:srgbClr val="002E5D"/>
                </a:solidFill>
              </a:rPr>
              <a:t> </a:t>
            </a:r>
            <a:r>
              <a:rPr lang="it-IT" sz="1800" dirty="0" err="1" smtClean="0">
                <a:solidFill>
                  <a:srgbClr val="002E5D"/>
                </a:solidFill>
              </a:rPr>
              <a:t>degree</a:t>
            </a:r>
            <a:r>
              <a:rPr lang="it-IT" sz="1800" dirty="0" smtClean="0">
                <a:solidFill>
                  <a:srgbClr val="002E5D"/>
                </a:solidFill>
              </a:rPr>
              <a:t> </a:t>
            </a:r>
            <a:r>
              <a:rPr lang="it-IT" sz="1800" dirty="0" err="1" smtClean="0">
                <a:solidFill>
                  <a:srgbClr val="002E5D"/>
                </a:solidFill>
              </a:rPr>
              <a:t>at</a:t>
            </a:r>
            <a:r>
              <a:rPr lang="it-IT" sz="1800" dirty="0" smtClean="0">
                <a:solidFill>
                  <a:srgbClr val="002E5D"/>
                </a:solidFill>
              </a:rPr>
              <a:t> the </a:t>
            </a:r>
            <a:r>
              <a:rPr lang="it-IT" sz="1800" dirty="0" err="1" smtClean="0">
                <a:solidFill>
                  <a:srgbClr val="002E5D"/>
                </a:solidFill>
              </a:rPr>
              <a:t>event</a:t>
            </a:r>
            <a:r>
              <a:rPr lang="it-IT" sz="1800" dirty="0" smtClean="0">
                <a:solidFill>
                  <a:srgbClr val="002E5D"/>
                </a:solidFill>
              </a:rPr>
              <a:t>;</a:t>
            </a:r>
          </a:p>
          <a:p>
            <a:pPr>
              <a:buFont typeface="Wingdings" panose="05000000000000000000" pitchFamily="2" charset="2"/>
              <a:buChar char="q"/>
            </a:pPr>
            <a:r>
              <a:rPr lang="it-IT" sz="1800" dirty="0" smtClean="0">
                <a:solidFill>
                  <a:srgbClr val="002E5D"/>
                </a:solidFill>
              </a:rPr>
              <a:t> </a:t>
            </a:r>
            <a:r>
              <a:rPr lang="it-IT" sz="1800" dirty="0" err="1" smtClean="0">
                <a:solidFill>
                  <a:srgbClr val="002E5D"/>
                </a:solidFill>
              </a:rPr>
              <a:t>age</a:t>
            </a:r>
            <a:r>
              <a:rPr lang="it-IT" sz="1800" dirty="0" smtClean="0">
                <a:solidFill>
                  <a:srgbClr val="002E5D"/>
                </a:solidFill>
              </a:rPr>
              <a:t> </a:t>
            </a:r>
            <a:r>
              <a:rPr lang="it-IT" sz="1800" dirty="0" err="1" smtClean="0">
                <a:solidFill>
                  <a:srgbClr val="002E5D"/>
                </a:solidFill>
              </a:rPr>
              <a:t>at</a:t>
            </a:r>
            <a:r>
              <a:rPr lang="it-IT" sz="1800" dirty="0" smtClean="0">
                <a:solidFill>
                  <a:srgbClr val="002E5D"/>
                </a:solidFill>
              </a:rPr>
              <a:t> the </a:t>
            </a:r>
            <a:r>
              <a:rPr lang="it-IT" sz="1800" dirty="0" err="1" smtClean="0">
                <a:solidFill>
                  <a:srgbClr val="002E5D"/>
                </a:solidFill>
              </a:rPr>
              <a:t>event</a:t>
            </a:r>
            <a:r>
              <a:rPr lang="it-IT" sz="1800" dirty="0" smtClean="0">
                <a:solidFill>
                  <a:srgbClr val="002E5D"/>
                </a:solidFill>
              </a:rPr>
              <a:t>;</a:t>
            </a:r>
          </a:p>
          <a:p>
            <a:pPr>
              <a:buFont typeface="Wingdings" panose="05000000000000000000" pitchFamily="2" charset="2"/>
              <a:buChar char="q"/>
            </a:pPr>
            <a:r>
              <a:rPr lang="it-IT" sz="1800" dirty="0">
                <a:solidFill>
                  <a:srgbClr val="002E5D"/>
                </a:solidFill>
              </a:rPr>
              <a:t> </a:t>
            </a:r>
            <a:r>
              <a:rPr lang="it-IT" sz="1800" dirty="0" err="1" smtClean="0">
                <a:solidFill>
                  <a:srgbClr val="002E5D"/>
                </a:solidFill>
              </a:rPr>
              <a:t>age</a:t>
            </a:r>
            <a:r>
              <a:rPr lang="it-IT" sz="1800" dirty="0" smtClean="0">
                <a:solidFill>
                  <a:srgbClr val="002E5D"/>
                </a:solidFill>
              </a:rPr>
              <a:t> </a:t>
            </a:r>
            <a:r>
              <a:rPr lang="it-IT" sz="1800" dirty="0" err="1" smtClean="0">
                <a:solidFill>
                  <a:srgbClr val="002E5D"/>
                </a:solidFill>
              </a:rPr>
              <a:t>at</a:t>
            </a:r>
            <a:r>
              <a:rPr lang="it-IT" sz="1800" dirty="0" smtClean="0">
                <a:solidFill>
                  <a:srgbClr val="002E5D"/>
                </a:solidFill>
              </a:rPr>
              <a:t> the </a:t>
            </a:r>
            <a:r>
              <a:rPr lang="it-IT" sz="1800" dirty="0" err="1" smtClean="0">
                <a:solidFill>
                  <a:srgbClr val="002E5D"/>
                </a:solidFill>
              </a:rPr>
              <a:t>valuation</a:t>
            </a:r>
            <a:r>
              <a:rPr lang="it-IT" sz="1800" dirty="0" smtClean="0">
                <a:solidFill>
                  <a:srgbClr val="002E5D"/>
                </a:solidFill>
              </a:rPr>
              <a:t> date </a:t>
            </a:r>
            <a:r>
              <a:rPr lang="en-US" sz="1800" dirty="0">
                <a:solidFill>
                  <a:srgbClr val="002E5D"/>
                </a:solidFill>
                <a:latin typeface="Verdana" panose="020B0604030504040204" pitchFamily="34" charset="0"/>
                <a:ea typeface="Verdana" panose="020B0604030504040204" pitchFamily="34" charset="0"/>
                <a:cs typeface="Verdana" panose="020B0604030504040204" pitchFamily="34" charset="0"/>
              </a:rPr>
              <a:t>(in the study: 31 December 2013</a:t>
            </a: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p>
          <a:p>
            <a:pPr>
              <a:buFont typeface="Wingdings" panose="05000000000000000000" pitchFamily="2" charset="2"/>
              <a:buChar char="q"/>
            </a:pPr>
            <a:r>
              <a:rPr lang="en-US" sz="1800" dirty="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claim </a:t>
            </a:r>
            <a:r>
              <a:rPr lang="en-US" sz="1800" dirty="0">
                <a:solidFill>
                  <a:srgbClr val="002E5D"/>
                </a:solidFill>
                <a:latin typeface="Verdana" panose="020B0604030504040204" pitchFamily="34" charset="0"/>
                <a:ea typeface="Verdana" panose="020B0604030504040204" pitchFamily="34" charset="0"/>
                <a:cs typeface="Verdana" panose="020B0604030504040204" pitchFamily="34" charset="0"/>
              </a:rPr>
              <a:t>age (years from the starting date of annuity to valuation </a:t>
            </a: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date).</a:t>
            </a:r>
          </a:p>
          <a:p>
            <a:pPr marL="0" indent="0">
              <a:buNone/>
            </a:pPr>
            <a:endParaRPr lang="en-US" sz="1000"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buNone/>
            </a:pP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In SECTION II (describing the construction of Inail Life Tables) </a:t>
            </a:r>
          </a:p>
          <a:p>
            <a:pPr marL="0" indent="0">
              <a:spcBef>
                <a:spcPts val="0"/>
              </a:spcBef>
              <a:buNone/>
            </a:pPr>
            <a:r>
              <a:rPr lang="en-US" sz="1800" dirty="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we’ll show how </a:t>
            </a:r>
            <a:r>
              <a:rPr lang="en-US" sz="18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claim age </a:t>
            </a: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affects substantially </a:t>
            </a:r>
            <a:r>
              <a:rPr lang="en-US" sz="1800" dirty="0">
                <a:solidFill>
                  <a:srgbClr val="002E5D"/>
                </a:solidFill>
                <a:latin typeface="Verdana" panose="020B0604030504040204" pitchFamily="34" charset="0"/>
                <a:ea typeface="Verdana" panose="020B0604030504040204" pitchFamily="34" charset="0"/>
                <a:cs typeface="Verdana" panose="020B0604030504040204" pitchFamily="34" charset="0"/>
              </a:rPr>
              <a:t>the level of mortality.</a:t>
            </a:r>
            <a:endParaRPr lang="it-IT" sz="1800"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it-IT" sz="1800" dirty="0">
              <a:solidFill>
                <a:srgbClr val="002E5D"/>
              </a:solidFill>
            </a:endParaRPr>
          </a:p>
          <a:p>
            <a:pPr marL="0" indent="0" algn="ctr">
              <a:lnSpc>
                <a:spcPct val="100000"/>
              </a:lnSpc>
              <a:buNone/>
            </a:pPr>
            <a:endParaRPr lang="it-IT" sz="1800" dirty="0">
              <a:solidFill>
                <a:srgbClr val="002E5D"/>
              </a:solidFill>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12" y="4363279"/>
            <a:ext cx="1255643" cy="1255643"/>
          </a:xfrm>
          <a:prstGeom prst="rect">
            <a:avLst/>
          </a:prstGeom>
        </p:spPr>
      </p:pic>
    </p:spTree>
    <p:extLst>
      <p:ext uri="{BB962C8B-B14F-4D97-AF65-F5344CB8AC3E}">
        <p14:creationId xmlns:p14="http://schemas.microsoft.com/office/powerpoint/2010/main" val="3590224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lgn="l" rtl="0">
              <a:lnSpc>
                <a:spcPct val="90000"/>
              </a:lnSpc>
              <a:spcBef>
                <a:spcPct val="0"/>
              </a:spcBef>
            </a:pPr>
            <a: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PERMANENT DISABILITY ANNUITIES</a:t>
            </a:r>
            <a: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t/>
            </a:r>
            <a:b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br>
            <a:r>
              <a:rPr lang="en-US" sz="20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INAIL portfolio of permanent disability annuities</a:t>
            </a:r>
            <a:r>
              <a:rPr lang="en-US" sz="1800" dirty="0" smtClean="0">
                <a:solidFill>
                  <a:srgbClr val="002E5D"/>
                </a:solidFill>
              </a:rPr>
              <a:t/>
            </a:r>
            <a:br>
              <a:rPr lang="en-US" sz="1800" dirty="0" smtClean="0">
                <a:solidFill>
                  <a:srgbClr val="002E5D"/>
                </a:solidFill>
              </a:rPr>
            </a:br>
            <a:r>
              <a:rPr lang="en-US" dirty="0" smtClean="0"/>
              <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29</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351607" y="1073426"/>
            <a:ext cx="11261294" cy="4757531"/>
          </a:xfrm>
        </p:spPr>
        <p:txBody>
          <a:bodyPr/>
          <a:lstStyle/>
          <a:p>
            <a:pPr marL="0" indent="0" algn="ctr">
              <a:lnSpc>
                <a:spcPct val="100000"/>
              </a:lnSpc>
              <a:buNone/>
            </a:pPr>
            <a:r>
              <a:rPr lang="en-US" sz="1800" b="1" dirty="0">
                <a:solidFill>
                  <a:srgbClr val="002E5D"/>
                </a:solidFill>
              </a:rPr>
              <a:t>Permanent disability annuities at 31 December </a:t>
            </a:r>
            <a:r>
              <a:rPr lang="en-US" sz="1800" b="1" dirty="0" smtClean="0">
                <a:solidFill>
                  <a:srgbClr val="002E5D"/>
                </a:solidFill>
              </a:rPr>
              <a:t>2013</a:t>
            </a:r>
          </a:p>
          <a:p>
            <a:pPr marL="0" indent="0" algn="ctr">
              <a:lnSpc>
                <a:spcPct val="100000"/>
              </a:lnSpc>
              <a:buNone/>
            </a:pPr>
            <a:r>
              <a:rPr lang="en-US" sz="1800" b="1" dirty="0" smtClean="0">
                <a:solidFill>
                  <a:srgbClr val="002E5D"/>
                </a:solidFill>
              </a:rPr>
              <a:t>Average values</a:t>
            </a:r>
          </a:p>
          <a:p>
            <a:pPr marL="0" indent="0" algn="ctr">
              <a:lnSpc>
                <a:spcPct val="100000"/>
              </a:lnSpc>
              <a:buNone/>
            </a:pPr>
            <a:endParaRPr lang="it-IT" sz="300" dirty="0">
              <a:solidFill>
                <a:srgbClr val="002E5D"/>
              </a:solidFill>
            </a:endParaRPr>
          </a:p>
          <a:p>
            <a:pPr marL="0" indent="0">
              <a:lnSpc>
                <a:spcPct val="100000"/>
              </a:lnSpc>
              <a:spcBef>
                <a:spcPts val="0"/>
              </a:spcBef>
              <a:buNone/>
            </a:pPr>
            <a:r>
              <a:rPr lang="it-IT" sz="1800" b="1" dirty="0" smtClean="0">
                <a:solidFill>
                  <a:srgbClr val="002E5D"/>
                </a:solidFill>
              </a:rPr>
              <a:t>GROUP 1. </a:t>
            </a:r>
            <a:r>
              <a:rPr lang="it-IT" sz="1800" b="1" dirty="0" err="1" smtClean="0">
                <a:solidFill>
                  <a:srgbClr val="002E5D"/>
                </a:solidFill>
              </a:rPr>
              <a:t>Consolidated</a:t>
            </a:r>
            <a:r>
              <a:rPr lang="it-IT" sz="1800" b="1" dirty="0" smtClean="0">
                <a:solidFill>
                  <a:srgbClr val="002E5D"/>
                </a:solidFill>
              </a:rPr>
              <a:t> Law </a:t>
            </a:r>
            <a:r>
              <a:rPr lang="it-IT" sz="1800" b="1" dirty="0" err="1" smtClean="0">
                <a:solidFill>
                  <a:srgbClr val="002E5D"/>
                </a:solidFill>
              </a:rPr>
              <a:t>annuities</a:t>
            </a:r>
            <a:endParaRPr lang="en-US" sz="1800" b="1" dirty="0" smtClean="0">
              <a:solidFill>
                <a:srgbClr val="002E5D"/>
              </a:solidFill>
            </a:endParaRPr>
          </a:p>
        </p:txBody>
      </p:sp>
      <p:sp>
        <p:nvSpPr>
          <p:cNvPr id="8" name="Rettangolo 7"/>
          <p:cNvSpPr/>
          <p:nvPr/>
        </p:nvSpPr>
        <p:spPr>
          <a:xfrm>
            <a:off x="470877" y="4907394"/>
            <a:ext cx="10965748" cy="923330"/>
          </a:xfrm>
          <a:prstGeom prst="rect">
            <a:avLst/>
          </a:prstGeom>
        </p:spPr>
        <p:txBody>
          <a:bodyPr wrap="square">
            <a:spAutoFit/>
          </a:bodyPr>
          <a:lstStyle/>
          <a:p>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Consolidated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Law annuitants have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an average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impairment degree at the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event of 28,6%, an average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age at the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event of about 40 years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and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 very high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average claim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age (</a:t>
            </a: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30,6 years</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p>
          <a:p>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Immagine 8"/>
          <p:cNvPicPr>
            <a:picLocks noChangeAspect="1"/>
          </p:cNvPicPr>
          <p:nvPr/>
        </p:nvPicPr>
        <p:blipFill>
          <a:blip r:embed="rId3"/>
          <a:stretch>
            <a:fillRect/>
          </a:stretch>
        </p:blipFill>
        <p:spPr>
          <a:xfrm>
            <a:off x="615234" y="2650021"/>
            <a:ext cx="10253118" cy="1955054"/>
          </a:xfrm>
          <a:prstGeom prst="rect">
            <a:avLst/>
          </a:prstGeom>
        </p:spPr>
      </p:pic>
    </p:spTree>
    <p:extLst>
      <p:ext uri="{BB962C8B-B14F-4D97-AF65-F5344CB8AC3E}">
        <p14:creationId xmlns:p14="http://schemas.microsoft.com/office/powerpoint/2010/main" val="865628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ITALIAN INSURANCE AGAINST ACCIDENTS AT WORK</a:t>
            </a:r>
            <a:r>
              <a:rPr lang="it-IT" dirty="0" smtClean="0"/>
              <a:t/>
            </a:r>
            <a:br>
              <a:rPr lang="it-IT" dirty="0" smtClean="0"/>
            </a:br>
            <a:endParaRPr lang="it-IT" dirty="0"/>
          </a:p>
        </p:txBody>
      </p:sp>
    </p:spTree>
    <p:extLst>
      <p:ext uri="{BB962C8B-B14F-4D97-AF65-F5344CB8AC3E}">
        <p14:creationId xmlns:p14="http://schemas.microsoft.com/office/powerpoint/2010/main" val="333023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lgn="l" rtl="0">
              <a:lnSpc>
                <a:spcPct val="90000"/>
              </a:lnSpc>
              <a:spcBef>
                <a:spcPct val="0"/>
              </a:spcBef>
            </a:pPr>
            <a: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PERMANENT DISABILITY ANNUITIES</a:t>
            </a:r>
            <a: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t/>
            </a:r>
            <a:b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br>
            <a:r>
              <a:rPr lang="en-US" sz="20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INAIL portfolio of permanent disability annuities</a:t>
            </a:r>
            <a:r>
              <a:rPr lang="en-US" sz="1800" dirty="0" smtClean="0">
                <a:solidFill>
                  <a:srgbClr val="002E5D"/>
                </a:solidFill>
              </a:rPr>
              <a:t/>
            </a:r>
            <a:br>
              <a:rPr lang="en-US" sz="1800" dirty="0" smtClean="0">
                <a:solidFill>
                  <a:srgbClr val="002E5D"/>
                </a:solidFill>
              </a:rPr>
            </a:br>
            <a:r>
              <a:rPr lang="en-US" dirty="0" smtClean="0"/>
              <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30</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470877" y="1258957"/>
            <a:ext cx="11261294" cy="4192712"/>
          </a:xfrm>
        </p:spPr>
        <p:txBody>
          <a:bodyPr/>
          <a:lstStyle/>
          <a:p>
            <a:pPr marL="0" indent="0" algn="ctr">
              <a:lnSpc>
                <a:spcPct val="100000"/>
              </a:lnSpc>
              <a:buNone/>
            </a:pPr>
            <a:r>
              <a:rPr lang="en-US" sz="1800" b="1" dirty="0">
                <a:solidFill>
                  <a:srgbClr val="002E5D"/>
                </a:solidFill>
              </a:rPr>
              <a:t>Permanent disability annuities at 31 December </a:t>
            </a:r>
            <a:r>
              <a:rPr lang="en-US" sz="1800" b="1" dirty="0" smtClean="0">
                <a:solidFill>
                  <a:srgbClr val="002E5D"/>
                </a:solidFill>
              </a:rPr>
              <a:t>2013 </a:t>
            </a:r>
          </a:p>
          <a:p>
            <a:pPr marL="0" indent="0" algn="ctr">
              <a:lnSpc>
                <a:spcPct val="100000"/>
              </a:lnSpc>
              <a:buNone/>
            </a:pPr>
            <a:r>
              <a:rPr lang="en-US" sz="1800" b="1" dirty="0" smtClean="0">
                <a:solidFill>
                  <a:srgbClr val="002E5D"/>
                </a:solidFill>
              </a:rPr>
              <a:t>Average values</a:t>
            </a:r>
          </a:p>
          <a:p>
            <a:pPr marL="0" indent="0" algn="ctr">
              <a:lnSpc>
                <a:spcPct val="100000"/>
              </a:lnSpc>
              <a:spcBef>
                <a:spcPts val="0"/>
              </a:spcBef>
              <a:buNone/>
            </a:pPr>
            <a:endParaRPr lang="it-IT" sz="1200" dirty="0">
              <a:solidFill>
                <a:srgbClr val="002E5D"/>
              </a:solidFill>
            </a:endParaRPr>
          </a:p>
          <a:p>
            <a:pPr marL="0" indent="0">
              <a:lnSpc>
                <a:spcPct val="100000"/>
              </a:lnSpc>
              <a:spcBef>
                <a:spcPts val="0"/>
              </a:spcBef>
              <a:buNone/>
            </a:pPr>
            <a:r>
              <a:rPr lang="it-IT" sz="1800" b="1" dirty="0" smtClean="0">
                <a:solidFill>
                  <a:srgbClr val="002E5D"/>
                </a:solidFill>
              </a:rPr>
              <a:t>GROUP 2. </a:t>
            </a:r>
            <a:r>
              <a:rPr lang="it-IT" sz="1800" b="1" dirty="0" err="1" smtClean="0">
                <a:solidFill>
                  <a:srgbClr val="002E5D"/>
                </a:solidFill>
              </a:rPr>
              <a:t>Decree</a:t>
            </a:r>
            <a:r>
              <a:rPr lang="it-IT" sz="1800" b="1" dirty="0" smtClean="0">
                <a:solidFill>
                  <a:srgbClr val="002E5D"/>
                </a:solidFill>
              </a:rPr>
              <a:t> 38/2000 </a:t>
            </a:r>
            <a:r>
              <a:rPr lang="it-IT" sz="1800" b="1" dirty="0" err="1" smtClean="0">
                <a:solidFill>
                  <a:srgbClr val="002E5D"/>
                </a:solidFill>
              </a:rPr>
              <a:t>annuities</a:t>
            </a:r>
            <a:endParaRPr lang="en-US" sz="1800" b="1" dirty="0" smtClean="0">
              <a:solidFill>
                <a:srgbClr val="002E5D"/>
              </a:solidFill>
            </a:endParaRPr>
          </a:p>
        </p:txBody>
      </p:sp>
      <p:sp>
        <p:nvSpPr>
          <p:cNvPr id="8" name="Rettangolo 7"/>
          <p:cNvSpPr/>
          <p:nvPr/>
        </p:nvSpPr>
        <p:spPr>
          <a:xfrm>
            <a:off x="470877" y="4873934"/>
            <a:ext cx="11261294" cy="646331"/>
          </a:xfrm>
          <a:prstGeom prst="rect">
            <a:avLst/>
          </a:prstGeom>
        </p:spPr>
        <p:txBody>
          <a:bodyPr wrap="square">
            <a:spAutoFit/>
          </a:bodyPr>
          <a:lstStyle/>
          <a:p>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Decree 38/2000 annuitants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have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 lower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average impairment degree at the event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(26,0%), a higher average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age at the event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(about 47 years)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and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 lower average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claim age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5,7 years</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endParaRPr lang="it-IT" dirty="0"/>
          </a:p>
        </p:txBody>
      </p:sp>
      <p:pic>
        <p:nvPicPr>
          <p:cNvPr id="10" name="Immagine 9"/>
          <p:cNvPicPr>
            <a:picLocks noChangeAspect="1"/>
          </p:cNvPicPr>
          <p:nvPr/>
        </p:nvPicPr>
        <p:blipFill>
          <a:blip r:embed="rId3"/>
          <a:stretch>
            <a:fillRect/>
          </a:stretch>
        </p:blipFill>
        <p:spPr>
          <a:xfrm>
            <a:off x="470877" y="2608230"/>
            <a:ext cx="10382653" cy="2015499"/>
          </a:xfrm>
          <a:prstGeom prst="rect">
            <a:avLst/>
          </a:prstGeom>
        </p:spPr>
      </p:pic>
    </p:spTree>
    <p:extLst>
      <p:ext uri="{BB962C8B-B14F-4D97-AF65-F5344CB8AC3E}">
        <p14:creationId xmlns:p14="http://schemas.microsoft.com/office/powerpoint/2010/main" val="1199527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lgn="l" rtl="0">
              <a:lnSpc>
                <a:spcPct val="90000"/>
              </a:lnSpc>
              <a:spcBef>
                <a:spcPct val="0"/>
              </a:spcBef>
            </a:pPr>
            <a: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PERMANENT DISABILITY ANNUITIES</a:t>
            </a:r>
            <a: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t/>
            </a:r>
            <a:b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br>
            <a:r>
              <a:rPr lang="en-US" sz="20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INAIL portfolio of permanent disability annuities</a:t>
            </a:r>
            <a:r>
              <a:rPr lang="en-US" sz="1800" dirty="0" smtClean="0">
                <a:solidFill>
                  <a:srgbClr val="002E5D"/>
                </a:solidFill>
              </a:rPr>
              <a:t/>
            </a:r>
            <a:br>
              <a:rPr lang="en-US" sz="1800" dirty="0" smtClean="0">
                <a:solidFill>
                  <a:srgbClr val="002E5D"/>
                </a:solidFill>
              </a:rPr>
            </a:br>
            <a:r>
              <a:rPr lang="en-US" dirty="0" smtClean="0"/>
              <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31</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351607" y="1113183"/>
            <a:ext cx="11261294" cy="4757530"/>
          </a:xfrm>
        </p:spPr>
        <p:txBody>
          <a:bodyPr/>
          <a:lstStyle/>
          <a:p>
            <a:pPr marL="0" indent="0" algn="ctr">
              <a:lnSpc>
                <a:spcPct val="100000"/>
              </a:lnSpc>
              <a:buNone/>
            </a:pPr>
            <a:endParaRPr lang="en-US" sz="1800" b="1" dirty="0" smtClean="0">
              <a:solidFill>
                <a:srgbClr val="002E5D"/>
              </a:solidFill>
            </a:endParaRPr>
          </a:p>
          <a:p>
            <a:pPr marL="0" indent="0" algn="ctr">
              <a:lnSpc>
                <a:spcPct val="100000"/>
              </a:lnSpc>
              <a:buNone/>
            </a:pPr>
            <a:r>
              <a:rPr lang="en-US" sz="1800" b="1" dirty="0" smtClean="0">
                <a:solidFill>
                  <a:srgbClr val="002E5D"/>
                </a:solidFill>
              </a:rPr>
              <a:t>CLASSES OF DEGREE</a:t>
            </a:r>
          </a:p>
          <a:p>
            <a:pPr marL="0" indent="0" algn="ctr">
              <a:lnSpc>
                <a:spcPct val="100000"/>
              </a:lnSpc>
              <a:buNone/>
            </a:pPr>
            <a:endParaRPr lang="en-US" sz="1050" b="1" dirty="0" smtClean="0">
              <a:solidFill>
                <a:srgbClr val="002E5D"/>
              </a:solidFill>
            </a:endParaRPr>
          </a:p>
          <a:p>
            <a:pPr marL="0" indent="0" algn="ctr">
              <a:lnSpc>
                <a:spcPct val="100000"/>
              </a:lnSpc>
              <a:buNone/>
            </a:pPr>
            <a:endParaRPr lang="it-IT" sz="1800" dirty="0">
              <a:solidFill>
                <a:srgbClr val="002E5D"/>
              </a:solidFill>
            </a:endParaRPr>
          </a:p>
        </p:txBody>
      </p:sp>
      <p:sp>
        <p:nvSpPr>
          <p:cNvPr id="5" name="Rettangolo 4"/>
          <p:cNvSpPr/>
          <p:nvPr/>
        </p:nvSpPr>
        <p:spPr>
          <a:xfrm>
            <a:off x="470877" y="1868557"/>
            <a:ext cx="10912740" cy="1338828"/>
          </a:xfrm>
          <a:prstGeom prst="rect">
            <a:avLst/>
          </a:prstGeom>
        </p:spPr>
        <p:txBody>
          <a:bodyPr wrap="square">
            <a:spAutoFit/>
          </a:bodyPr>
          <a:lstStyle/>
          <a:p>
            <a:pPr>
              <a:lnSpc>
                <a:spcPct val="150000"/>
              </a:lnSpc>
            </a:pP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The following tables compare classes of degree distribution of the two groups of annuities, showing that most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of permanent disabilities has a degree less or equal to 40% (</a:t>
            </a:r>
            <a:r>
              <a:rPr lang="en-US" b="1" dirty="0">
                <a:solidFill>
                  <a:srgbClr val="002E5D"/>
                </a:solidFill>
                <a:latin typeface="Verdana" panose="020B0604030504040204" pitchFamily="34" charset="0"/>
                <a:ea typeface="Verdana" panose="020B0604030504040204" pitchFamily="34" charset="0"/>
                <a:cs typeface="Verdana" panose="020B0604030504040204" pitchFamily="34" charset="0"/>
              </a:rPr>
              <a:t>over 85%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of cases for both statistical groups).</a:t>
            </a:r>
            <a:endParaRPr lang="it-IT" dirty="0">
              <a:solidFill>
                <a:srgbClr val="002E5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511089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lgn="l" rtl="0">
              <a:lnSpc>
                <a:spcPct val="90000"/>
              </a:lnSpc>
              <a:spcBef>
                <a:spcPct val="0"/>
              </a:spcBef>
            </a:pPr>
            <a: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PERMANENT DISABILITY ANNUITIES</a:t>
            </a:r>
            <a: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t/>
            </a:r>
            <a:b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br>
            <a:r>
              <a:rPr lang="en-US" sz="20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INAIL portfolio of permanent disability annuities</a:t>
            </a:r>
            <a:r>
              <a:rPr lang="en-US" sz="1800" dirty="0" smtClean="0">
                <a:solidFill>
                  <a:srgbClr val="002E5D"/>
                </a:solidFill>
              </a:rPr>
              <a:t/>
            </a:r>
            <a:br>
              <a:rPr lang="en-US" sz="1800" dirty="0" smtClean="0">
                <a:solidFill>
                  <a:srgbClr val="002E5D"/>
                </a:solidFill>
              </a:rPr>
            </a:br>
            <a:r>
              <a:rPr lang="en-US" dirty="0" smtClean="0"/>
              <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32</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351607" y="1258957"/>
            <a:ext cx="11261294" cy="4192712"/>
          </a:xfrm>
        </p:spPr>
        <p:txBody>
          <a:bodyPr/>
          <a:lstStyle/>
          <a:p>
            <a:pPr marL="0" indent="0" algn="ctr">
              <a:lnSpc>
                <a:spcPct val="100000"/>
              </a:lnSpc>
              <a:buNone/>
            </a:pPr>
            <a:r>
              <a:rPr lang="en-US" sz="1800" b="1" dirty="0">
                <a:solidFill>
                  <a:srgbClr val="002E5D"/>
                </a:solidFill>
              </a:rPr>
              <a:t>Permanent disability annuities at 31 December </a:t>
            </a:r>
            <a:r>
              <a:rPr lang="en-US" sz="1800" b="1" dirty="0" smtClean="0">
                <a:solidFill>
                  <a:srgbClr val="002E5D"/>
                </a:solidFill>
              </a:rPr>
              <a:t>2013</a:t>
            </a:r>
          </a:p>
          <a:p>
            <a:pPr marL="0" indent="0" algn="ctr">
              <a:lnSpc>
                <a:spcPct val="100000"/>
              </a:lnSpc>
              <a:buNone/>
            </a:pPr>
            <a:r>
              <a:rPr lang="it-IT" sz="1800" b="1" dirty="0" err="1" smtClean="0">
                <a:solidFill>
                  <a:srgbClr val="002E5D"/>
                </a:solidFill>
              </a:rPr>
              <a:t>Classes</a:t>
            </a:r>
            <a:r>
              <a:rPr lang="it-IT" sz="1800" b="1" dirty="0" smtClean="0">
                <a:solidFill>
                  <a:srgbClr val="002E5D"/>
                </a:solidFill>
              </a:rPr>
              <a:t> of </a:t>
            </a:r>
            <a:r>
              <a:rPr lang="it-IT" sz="1800" b="1" dirty="0" err="1" smtClean="0">
                <a:solidFill>
                  <a:srgbClr val="002E5D"/>
                </a:solidFill>
              </a:rPr>
              <a:t>degree</a:t>
            </a:r>
            <a:r>
              <a:rPr lang="it-IT" sz="1800" b="1" dirty="0" smtClean="0">
                <a:solidFill>
                  <a:srgbClr val="002E5D"/>
                </a:solidFill>
              </a:rPr>
              <a:t> </a:t>
            </a:r>
            <a:r>
              <a:rPr lang="it-IT" sz="1800" b="1" dirty="0" err="1" smtClean="0">
                <a:solidFill>
                  <a:srgbClr val="002E5D"/>
                </a:solidFill>
              </a:rPr>
              <a:t>distribution</a:t>
            </a:r>
            <a:endParaRPr lang="it-IT" sz="1800" dirty="0">
              <a:solidFill>
                <a:srgbClr val="002E5D"/>
              </a:solidFill>
            </a:endParaRPr>
          </a:p>
          <a:p>
            <a:pPr marL="0" indent="0">
              <a:lnSpc>
                <a:spcPct val="100000"/>
              </a:lnSpc>
              <a:buNone/>
            </a:pPr>
            <a:r>
              <a:rPr lang="it-IT" sz="1800" b="1" dirty="0" smtClean="0">
                <a:solidFill>
                  <a:srgbClr val="002E5D"/>
                </a:solidFill>
              </a:rPr>
              <a:t>GROUP 1. </a:t>
            </a:r>
            <a:r>
              <a:rPr lang="it-IT" sz="1800" b="1" dirty="0" err="1" smtClean="0">
                <a:solidFill>
                  <a:srgbClr val="002E5D"/>
                </a:solidFill>
              </a:rPr>
              <a:t>Consolidated</a:t>
            </a:r>
            <a:r>
              <a:rPr lang="it-IT" sz="1800" b="1" dirty="0" smtClean="0">
                <a:solidFill>
                  <a:srgbClr val="002E5D"/>
                </a:solidFill>
              </a:rPr>
              <a:t> Law </a:t>
            </a:r>
            <a:r>
              <a:rPr lang="it-IT" sz="1800" b="1" dirty="0" err="1" smtClean="0">
                <a:solidFill>
                  <a:srgbClr val="002E5D"/>
                </a:solidFill>
              </a:rPr>
              <a:t>annuities</a:t>
            </a:r>
            <a:endParaRPr lang="en-US" sz="1800" b="1" dirty="0" smtClean="0">
              <a:solidFill>
                <a:srgbClr val="002E5D"/>
              </a:solidFill>
            </a:endParaRPr>
          </a:p>
        </p:txBody>
      </p:sp>
      <p:pic>
        <p:nvPicPr>
          <p:cNvPr id="5" name="Immagine 4"/>
          <p:cNvPicPr>
            <a:picLocks noChangeAspect="1"/>
          </p:cNvPicPr>
          <p:nvPr/>
        </p:nvPicPr>
        <p:blipFill>
          <a:blip r:embed="rId3"/>
          <a:stretch>
            <a:fillRect/>
          </a:stretch>
        </p:blipFill>
        <p:spPr>
          <a:xfrm>
            <a:off x="763757" y="2626282"/>
            <a:ext cx="9937947" cy="2263769"/>
          </a:xfrm>
          <a:prstGeom prst="rect">
            <a:avLst/>
          </a:prstGeom>
        </p:spPr>
      </p:pic>
      <p:sp>
        <p:nvSpPr>
          <p:cNvPr id="8" name="Ovale 7"/>
          <p:cNvSpPr/>
          <p:nvPr/>
        </p:nvSpPr>
        <p:spPr>
          <a:xfrm>
            <a:off x="3426852" y="4410141"/>
            <a:ext cx="2305878" cy="6387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23821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lgn="l" rtl="0">
              <a:lnSpc>
                <a:spcPct val="90000"/>
              </a:lnSpc>
              <a:spcBef>
                <a:spcPct val="0"/>
              </a:spcBef>
            </a:pPr>
            <a: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PERMANENT DISABILITY ANNUITIES</a:t>
            </a:r>
            <a: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t/>
            </a:r>
            <a:b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br>
            <a:r>
              <a:rPr lang="en-US" sz="20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INAIL portfolio of permanent disability annuities</a:t>
            </a:r>
            <a:r>
              <a:rPr lang="en-US" sz="1800" dirty="0" smtClean="0">
                <a:solidFill>
                  <a:srgbClr val="002E5D"/>
                </a:solidFill>
              </a:rPr>
              <a:t/>
            </a:r>
            <a:br>
              <a:rPr lang="en-US" sz="1800" dirty="0" smtClean="0">
                <a:solidFill>
                  <a:srgbClr val="002E5D"/>
                </a:solidFill>
              </a:rPr>
            </a:br>
            <a:r>
              <a:rPr lang="en-US" dirty="0" smtClean="0"/>
              <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33</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351607" y="1258957"/>
            <a:ext cx="11261294" cy="4192712"/>
          </a:xfrm>
        </p:spPr>
        <p:txBody>
          <a:bodyPr/>
          <a:lstStyle/>
          <a:p>
            <a:pPr marL="0" indent="0" algn="ctr">
              <a:lnSpc>
                <a:spcPct val="100000"/>
              </a:lnSpc>
              <a:buNone/>
            </a:pPr>
            <a:r>
              <a:rPr lang="en-US" sz="1800" b="1" dirty="0">
                <a:solidFill>
                  <a:srgbClr val="002E5D"/>
                </a:solidFill>
              </a:rPr>
              <a:t>Permanent disability annuities at 31 December </a:t>
            </a:r>
            <a:r>
              <a:rPr lang="en-US" sz="1800" b="1" dirty="0" smtClean="0">
                <a:solidFill>
                  <a:srgbClr val="002E5D"/>
                </a:solidFill>
              </a:rPr>
              <a:t>2013</a:t>
            </a:r>
          </a:p>
          <a:p>
            <a:pPr marL="0" indent="0" algn="ctr">
              <a:lnSpc>
                <a:spcPct val="100000"/>
              </a:lnSpc>
              <a:buNone/>
            </a:pPr>
            <a:r>
              <a:rPr lang="it-IT" sz="1800" b="1" dirty="0" err="1" smtClean="0">
                <a:solidFill>
                  <a:srgbClr val="002E5D"/>
                </a:solidFill>
              </a:rPr>
              <a:t>Classes</a:t>
            </a:r>
            <a:r>
              <a:rPr lang="it-IT" sz="1800" b="1" dirty="0" smtClean="0">
                <a:solidFill>
                  <a:srgbClr val="002E5D"/>
                </a:solidFill>
              </a:rPr>
              <a:t> of </a:t>
            </a:r>
            <a:r>
              <a:rPr lang="it-IT" sz="1800" b="1" dirty="0" err="1" smtClean="0">
                <a:solidFill>
                  <a:srgbClr val="002E5D"/>
                </a:solidFill>
              </a:rPr>
              <a:t>degree</a:t>
            </a:r>
            <a:r>
              <a:rPr lang="it-IT" sz="1800" b="1" dirty="0" smtClean="0">
                <a:solidFill>
                  <a:srgbClr val="002E5D"/>
                </a:solidFill>
              </a:rPr>
              <a:t> </a:t>
            </a:r>
            <a:r>
              <a:rPr lang="it-IT" sz="1800" b="1" dirty="0" err="1" smtClean="0">
                <a:solidFill>
                  <a:srgbClr val="002E5D"/>
                </a:solidFill>
              </a:rPr>
              <a:t>distribution</a:t>
            </a:r>
            <a:endParaRPr lang="it-IT" sz="1800" dirty="0">
              <a:solidFill>
                <a:srgbClr val="002E5D"/>
              </a:solidFill>
            </a:endParaRPr>
          </a:p>
          <a:p>
            <a:pPr marL="0" indent="0">
              <a:lnSpc>
                <a:spcPct val="100000"/>
              </a:lnSpc>
              <a:buNone/>
            </a:pPr>
            <a:r>
              <a:rPr lang="it-IT" sz="1800" b="1" dirty="0" smtClean="0">
                <a:solidFill>
                  <a:srgbClr val="002E5D"/>
                </a:solidFill>
              </a:rPr>
              <a:t>GROUP 2. </a:t>
            </a:r>
            <a:r>
              <a:rPr lang="it-IT" sz="1800" b="1" dirty="0" err="1" smtClean="0">
                <a:solidFill>
                  <a:srgbClr val="002E5D"/>
                </a:solidFill>
              </a:rPr>
              <a:t>Decree</a:t>
            </a:r>
            <a:r>
              <a:rPr lang="it-IT" sz="1800" b="1" dirty="0" smtClean="0">
                <a:solidFill>
                  <a:srgbClr val="002E5D"/>
                </a:solidFill>
              </a:rPr>
              <a:t> 38/2000 </a:t>
            </a:r>
            <a:r>
              <a:rPr lang="it-IT" sz="1800" b="1" dirty="0" err="1" smtClean="0">
                <a:solidFill>
                  <a:srgbClr val="002E5D"/>
                </a:solidFill>
              </a:rPr>
              <a:t>annuities</a:t>
            </a:r>
            <a:endParaRPr lang="en-US" sz="1800" b="1" dirty="0" smtClean="0">
              <a:solidFill>
                <a:srgbClr val="002E5D"/>
              </a:solidFill>
            </a:endParaRPr>
          </a:p>
        </p:txBody>
      </p:sp>
      <p:pic>
        <p:nvPicPr>
          <p:cNvPr id="8" name="Immagine 7"/>
          <p:cNvPicPr>
            <a:picLocks noChangeAspect="1"/>
          </p:cNvPicPr>
          <p:nvPr/>
        </p:nvPicPr>
        <p:blipFill>
          <a:blip r:embed="rId3"/>
          <a:stretch>
            <a:fillRect/>
          </a:stretch>
        </p:blipFill>
        <p:spPr>
          <a:xfrm>
            <a:off x="764175" y="2586525"/>
            <a:ext cx="9914682" cy="2343284"/>
          </a:xfrm>
          <a:prstGeom prst="rect">
            <a:avLst/>
          </a:prstGeom>
        </p:spPr>
      </p:pic>
      <p:sp>
        <p:nvSpPr>
          <p:cNvPr id="9" name="Ovale 8"/>
          <p:cNvSpPr/>
          <p:nvPr/>
        </p:nvSpPr>
        <p:spPr>
          <a:xfrm>
            <a:off x="3426852" y="4436439"/>
            <a:ext cx="2305878" cy="6387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16962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1180" y="3299514"/>
            <a:ext cx="11261294" cy="694416"/>
          </a:xfrm>
        </p:spPr>
        <p:txBody>
          <a:bodyPr/>
          <a:lstStyle/>
          <a:p>
            <a:r>
              <a:rPr lang="en-US" b="1" dirty="0" smtClean="0"/>
              <a:t>WORKERS’ SURVIVORS’ ANNUITIES</a:t>
            </a:r>
            <a:endParaRPr lang="it-IT" dirty="0"/>
          </a:p>
        </p:txBody>
      </p:sp>
    </p:spTree>
    <p:extLst>
      <p:ext uri="{BB962C8B-B14F-4D97-AF65-F5344CB8AC3E}">
        <p14:creationId xmlns:p14="http://schemas.microsoft.com/office/powerpoint/2010/main" val="3323870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lgn="l" rtl="0">
              <a:lnSpc>
                <a:spcPct val="90000"/>
              </a:lnSpc>
              <a:spcBef>
                <a:spcPct val="0"/>
              </a:spcBef>
            </a:pPr>
            <a: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WORKERS’ SURVIVORS ANNUITIES</a:t>
            </a:r>
            <a:b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br>
            <a:r>
              <a:rPr lang="en-US" sz="20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Workers’ survivors’ annuities’ data sheet</a:t>
            </a:r>
            <a:r>
              <a:rPr lang="en-US" sz="1800" dirty="0" smtClean="0">
                <a:solidFill>
                  <a:srgbClr val="002E5D"/>
                </a:solidFill>
              </a:rPr>
              <a:t/>
            </a:r>
            <a:br>
              <a:rPr lang="en-US" sz="1800" dirty="0" smtClean="0">
                <a:solidFill>
                  <a:srgbClr val="002E5D"/>
                </a:solidFill>
              </a:rPr>
            </a:br>
            <a:r>
              <a:rPr lang="en-US" b="1" dirty="0" smtClean="0"/>
              <a:t/>
            </a:r>
            <a:br>
              <a:rPr lang="en-US" b="1" dirty="0" smtClean="0"/>
            </a:br>
            <a:r>
              <a:rPr lang="en-US" b="1" dirty="0"/>
              <a:t/>
            </a:r>
            <a:br>
              <a:rPr lang="en-US" b="1" dirty="0"/>
            </a:br>
            <a:r>
              <a:rPr lang="en-US" dirty="0" smtClean="0"/>
              <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35</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458265" y="1139686"/>
            <a:ext cx="11261294" cy="4532243"/>
          </a:xfrm>
        </p:spPr>
        <p:txBody>
          <a:bodyPr/>
          <a:lstStyle/>
          <a:p>
            <a:pPr marL="0" indent="0" algn="ctr">
              <a:buNone/>
            </a:pPr>
            <a:r>
              <a:rPr lang="it-IT" sz="2000" b="1" dirty="0">
                <a:solidFill>
                  <a:srgbClr val="002E5D"/>
                </a:solidFill>
              </a:rPr>
              <a:t>ANNUITY TO </a:t>
            </a:r>
            <a:r>
              <a:rPr lang="it-IT" sz="2000" b="1" dirty="0" smtClean="0">
                <a:solidFill>
                  <a:srgbClr val="002E5D"/>
                </a:solidFill>
              </a:rPr>
              <a:t>SURVIVORS</a:t>
            </a:r>
          </a:p>
          <a:p>
            <a:pPr marL="0" indent="0">
              <a:buNone/>
            </a:pPr>
            <a:endParaRPr lang="it-IT" sz="1800" b="1" dirty="0" smtClean="0">
              <a:solidFill>
                <a:srgbClr val="002E5D"/>
              </a:solidFill>
            </a:endParaRPr>
          </a:p>
          <a:p>
            <a:pPr marL="0" indent="0">
              <a:buNone/>
            </a:pPr>
            <a:r>
              <a:rPr lang="it-IT" sz="1800" b="1" dirty="0" smtClean="0">
                <a:solidFill>
                  <a:srgbClr val="002E5D"/>
                </a:solidFill>
              </a:rPr>
              <a:t>NATURE </a:t>
            </a:r>
            <a:r>
              <a:rPr lang="it-IT" sz="1800" b="1" dirty="0">
                <a:solidFill>
                  <a:srgbClr val="002E5D"/>
                </a:solidFill>
              </a:rPr>
              <a:t>OF THE </a:t>
            </a:r>
            <a:r>
              <a:rPr lang="it-IT" sz="1800" b="1" dirty="0" smtClean="0">
                <a:solidFill>
                  <a:srgbClr val="002E5D"/>
                </a:solidFill>
              </a:rPr>
              <a:t>BENEFIT</a:t>
            </a:r>
          </a:p>
          <a:p>
            <a:pPr marL="0" indent="0">
              <a:buNone/>
            </a:pPr>
            <a:r>
              <a:rPr lang="en-US" sz="1800" dirty="0" smtClean="0">
                <a:solidFill>
                  <a:srgbClr val="002E5D"/>
                </a:solidFill>
              </a:rPr>
              <a:t>Economic.</a:t>
            </a:r>
          </a:p>
          <a:p>
            <a:pPr marL="0" indent="0">
              <a:buNone/>
            </a:pPr>
            <a:r>
              <a:rPr lang="en-US" sz="1800" b="1" dirty="0" smtClean="0">
                <a:solidFill>
                  <a:srgbClr val="002E5D"/>
                </a:solidFill>
              </a:rPr>
              <a:t>REQUIREMENTS </a:t>
            </a:r>
            <a:r>
              <a:rPr lang="en-US" sz="1800" b="1" dirty="0">
                <a:solidFill>
                  <a:srgbClr val="002E5D"/>
                </a:solidFill>
              </a:rPr>
              <a:t>FOR ENTITLEMENT TO THE </a:t>
            </a:r>
            <a:r>
              <a:rPr lang="en-US" sz="1800" b="1" dirty="0" smtClean="0">
                <a:solidFill>
                  <a:srgbClr val="002E5D"/>
                </a:solidFill>
              </a:rPr>
              <a:t>BENEFIT</a:t>
            </a:r>
          </a:p>
          <a:p>
            <a:pPr marL="0" indent="0">
              <a:buNone/>
            </a:pPr>
            <a:r>
              <a:rPr lang="en-US" sz="1800" dirty="0" smtClean="0">
                <a:solidFill>
                  <a:srgbClr val="002E5D"/>
                </a:solidFill>
              </a:rPr>
              <a:t>The </a:t>
            </a:r>
            <a:r>
              <a:rPr lang="en-US" sz="1800" dirty="0">
                <a:solidFill>
                  <a:srgbClr val="002E5D"/>
                </a:solidFill>
              </a:rPr>
              <a:t>death of the worker caused by the accident </a:t>
            </a:r>
            <a:r>
              <a:rPr lang="en-US" sz="1800" dirty="0" smtClean="0">
                <a:solidFill>
                  <a:srgbClr val="002E5D"/>
                </a:solidFill>
              </a:rPr>
              <a:t>or </a:t>
            </a:r>
            <a:r>
              <a:rPr lang="en-US" sz="1800" dirty="0">
                <a:solidFill>
                  <a:srgbClr val="002E5D"/>
                </a:solidFill>
              </a:rPr>
              <a:t>by the occupational </a:t>
            </a:r>
            <a:r>
              <a:rPr lang="en-US" sz="1800" dirty="0" smtClean="0">
                <a:solidFill>
                  <a:srgbClr val="002E5D"/>
                </a:solidFill>
              </a:rPr>
              <a:t>disease.</a:t>
            </a:r>
          </a:p>
          <a:p>
            <a:pPr marL="0" indent="0">
              <a:buNone/>
            </a:pPr>
            <a:r>
              <a:rPr lang="it-IT" sz="1800" b="1" dirty="0">
                <a:solidFill>
                  <a:srgbClr val="002E5D"/>
                </a:solidFill>
              </a:rPr>
              <a:t>STARTING DATE</a:t>
            </a:r>
          </a:p>
          <a:p>
            <a:pPr marL="0" indent="0">
              <a:buNone/>
            </a:pPr>
            <a:r>
              <a:rPr lang="en-US" sz="1800" dirty="0">
                <a:solidFill>
                  <a:srgbClr val="002E5D"/>
                </a:solidFill>
              </a:rPr>
              <a:t>From the day subsequent to the worker’s death</a:t>
            </a:r>
            <a:r>
              <a:rPr lang="en-US" sz="1800" dirty="0" smtClean="0">
                <a:solidFill>
                  <a:srgbClr val="002E5D"/>
                </a:solidFill>
              </a:rPr>
              <a:t>.</a:t>
            </a:r>
          </a:p>
        </p:txBody>
      </p:sp>
      <p:sp>
        <p:nvSpPr>
          <p:cNvPr id="8" name="Freccia a destra 7"/>
          <p:cNvSpPr/>
          <p:nvPr/>
        </p:nvSpPr>
        <p:spPr>
          <a:xfrm>
            <a:off x="10654748" y="5375356"/>
            <a:ext cx="584664" cy="296574"/>
          </a:xfrm>
          <a:prstGeom prst="rightArrow">
            <a:avLst/>
          </a:prstGeom>
          <a:solidFill>
            <a:schemeClr val="bg1"/>
          </a:solidFill>
          <a:ln w="28575">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58265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0877" y="277741"/>
            <a:ext cx="11261294" cy="694416"/>
          </a:xfrm>
        </p:spPr>
        <p:txBody>
          <a:bodyPr/>
          <a:lstStyle/>
          <a:p>
            <a:r>
              <a:rPr lang="en-US" b="1" dirty="0" smtClean="0"/>
              <a:t>WORKERS’ SURVIVORS ANNUITIES</a:t>
            </a:r>
            <a:r>
              <a:rPr lang="en-US" b="1" dirty="0"/>
              <a:t/>
            </a:r>
            <a:br>
              <a:rPr lang="en-US" b="1" dirty="0"/>
            </a:br>
            <a:r>
              <a:rPr lang="en-US" dirty="0">
                <a:latin typeface="Verdana" panose="020B0604030504040204" pitchFamily="34" charset="0"/>
                <a:ea typeface="Verdana" panose="020B0604030504040204" pitchFamily="34" charset="0"/>
                <a:cs typeface="Verdana" panose="020B0604030504040204" pitchFamily="34" charset="0"/>
              </a:rPr>
              <a:t>Workers’ survivors’ annuities’ data sheet</a:t>
            </a:r>
            <a:r>
              <a:rPr lang="en-US" dirty="0" smtClean="0"/>
              <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36</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313397" y="1086678"/>
            <a:ext cx="11261294" cy="4784035"/>
          </a:xfrm>
        </p:spPr>
        <p:txBody>
          <a:bodyPr/>
          <a:lstStyle/>
          <a:p>
            <a:pPr marL="0" indent="0">
              <a:buNone/>
            </a:pPr>
            <a:r>
              <a:rPr lang="en-US" sz="1800" b="1" dirty="0" smtClean="0">
                <a:solidFill>
                  <a:srgbClr val="002E5D"/>
                </a:solidFill>
              </a:rPr>
              <a:t>ENTITLED </a:t>
            </a:r>
            <a:r>
              <a:rPr lang="en-US" sz="1800" b="1" dirty="0">
                <a:solidFill>
                  <a:srgbClr val="002E5D"/>
                </a:solidFill>
              </a:rPr>
              <a:t>TO THE </a:t>
            </a:r>
            <a:r>
              <a:rPr lang="en-US" sz="1800" b="1" dirty="0" smtClean="0">
                <a:solidFill>
                  <a:srgbClr val="002E5D"/>
                </a:solidFill>
              </a:rPr>
              <a:t>BENEFIT</a:t>
            </a:r>
          </a:p>
          <a:p>
            <a:pPr marL="0" indent="0">
              <a:buNone/>
            </a:pPr>
            <a:endParaRPr lang="en-US" sz="700" b="1" dirty="0">
              <a:solidFill>
                <a:srgbClr val="002E5D"/>
              </a:solidFill>
            </a:endParaRPr>
          </a:p>
          <a:p>
            <a:pPr>
              <a:buFont typeface="Verdana" panose="020B0604030504040204" pitchFamily="34" charset="0"/>
              <a:buChar char="●"/>
            </a:pPr>
            <a:r>
              <a:rPr lang="it-IT" sz="1800" b="1" dirty="0" err="1" smtClean="0">
                <a:solidFill>
                  <a:srgbClr val="002E5D"/>
                </a:solidFill>
              </a:rPr>
              <a:t>spouse</a:t>
            </a:r>
            <a:r>
              <a:rPr lang="it-IT" sz="1800" dirty="0" smtClean="0">
                <a:solidFill>
                  <a:srgbClr val="002E5D"/>
                </a:solidFill>
              </a:rPr>
              <a:t>: </a:t>
            </a:r>
            <a:r>
              <a:rPr lang="it-IT" sz="1800" dirty="0" err="1" smtClean="0">
                <a:solidFill>
                  <a:srgbClr val="002E5D"/>
                </a:solidFill>
              </a:rPr>
              <a:t>until</a:t>
            </a:r>
            <a:r>
              <a:rPr lang="it-IT" sz="1800" dirty="0" smtClean="0">
                <a:solidFill>
                  <a:srgbClr val="002E5D"/>
                </a:solidFill>
              </a:rPr>
              <a:t> </a:t>
            </a:r>
            <a:r>
              <a:rPr lang="it-IT" sz="1800" dirty="0" err="1">
                <a:solidFill>
                  <a:srgbClr val="002E5D"/>
                </a:solidFill>
              </a:rPr>
              <a:t>death</a:t>
            </a:r>
            <a:r>
              <a:rPr lang="it-IT" sz="1800" dirty="0">
                <a:solidFill>
                  <a:srgbClr val="002E5D"/>
                </a:solidFill>
              </a:rPr>
              <a:t> or </a:t>
            </a:r>
            <a:r>
              <a:rPr lang="it-IT" sz="1800" dirty="0" smtClean="0">
                <a:solidFill>
                  <a:srgbClr val="002E5D"/>
                </a:solidFill>
              </a:rPr>
              <a:t>re-</a:t>
            </a:r>
            <a:r>
              <a:rPr lang="it-IT" sz="1800" dirty="0" err="1" smtClean="0">
                <a:solidFill>
                  <a:srgbClr val="002E5D"/>
                </a:solidFill>
              </a:rPr>
              <a:t>marriage</a:t>
            </a:r>
            <a:r>
              <a:rPr lang="it-IT" sz="1800" dirty="0" smtClean="0">
                <a:solidFill>
                  <a:srgbClr val="002E5D"/>
                </a:solidFill>
              </a:rPr>
              <a:t>.</a:t>
            </a:r>
            <a:endParaRPr lang="it-IT" sz="1800" dirty="0">
              <a:solidFill>
                <a:srgbClr val="002E5D"/>
              </a:solidFill>
            </a:endParaRPr>
          </a:p>
          <a:p>
            <a:pPr>
              <a:buFont typeface="Verdana" panose="020B0604030504040204" pitchFamily="34" charset="0"/>
              <a:buChar char="●"/>
            </a:pPr>
            <a:r>
              <a:rPr lang="en-US" sz="1800" b="1" dirty="0">
                <a:solidFill>
                  <a:srgbClr val="002E5D"/>
                </a:solidFill>
              </a:rPr>
              <a:t>legitimate, natural or </a:t>
            </a:r>
            <a:r>
              <a:rPr lang="en-US" sz="1800" b="1" dirty="0" err="1">
                <a:solidFill>
                  <a:srgbClr val="002E5D"/>
                </a:solidFill>
              </a:rPr>
              <a:t>recognised</a:t>
            </a:r>
            <a:r>
              <a:rPr lang="en-US" sz="1800" b="1" dirty="0">
                <a:solidFill>
                  <a:srgbClr val="002E5D"/>
                </a:solidFill>
              </a:rPr>
              <a:t> or </a:t>
            </a:r>
            <a:r>
              <a:rPr lang="en-US" sz="1800" b="1" dirty="0" smtClean="0">
                <a:solidFill>
                  <a:srgbClr val="002E5D"/>
                </a:solidFill>
              </a:rPr>
              <a:t>adoptive </a:t>
            </a:r>
            <a:r>
              <a:rPr lang="en-US" sz="1800" b="1" dirty="0">
                <a:solidFill>
                  <a:srgbClr val="002E5D"/>
                </a:solidFill>
              </a:rPr>
              <a:t>children</a:t>
            </a:r>
            <a:r>
              <a:rPr lang="en-US" sz="1800" dirty="0" smtClean="0">
                <a:solidFill>
                  <a:srgbClr val="002E5D"/>
                </a:solidFill>
              </a:rPr>
              <a:t>:	</a:t>
            </a:r>
          </a:p>
          <a:p>
            <a:pPr marL="450850" lvl="1" indent="-185738"/>
            <a:r>
              <a:rPr lang="en-US" sz="1600" dirty="0" smtClean="0">
                <a:solidFill>
                  <a:srgbClr val="002E5D"/>
                </a:solidFill>
              </a:rPr>
              <a:t>until </a:t>
            </a:r>
            <a:r>
              <a:rPr lang="en-US" sz="1600" dirty="0">
                <a:solidFill>
                  <a:srgbClr val="002E5D"/>
                </a:solidFill>
              </a:rPr>
              <a:t>18 years of age for all </a:t>
            </a:r>
            <a:r>
              <a:rPr lang="en-US" sz="1600" dirty="0" smtClean="0">
                <a:solidFill>
                  <a:srgbClr val="002E5D"/>
                </a:solidFill>
              </a:rPr>
              <a:t>children and, however, not </a:t>
            </a:r>
            <a:r>
              <a:rPr lang="en-US" sz="1600" dirty="0">
                <a:solidFill>
                  <a:srgbClr val="002E5D"/>
                </a:solidFill>
              </a:rPr>
              <a:t>beyond 26 years of age, </a:t>
            </a:r>
            <a:r>
              <a:rPr lang="it-IT" sz="1600" dirty="0" err="1" smtClean="0">
                <a:solidFill>
                  <a:srgbClr val="002E5D"/>
                </a:solidFill>
              </a:rPr>
              <a:t>if</a:t>
            </a:r>
            <a:r>
              <a:rPr lang="it-IT" sz="1600" dirty="0" smtClean="0">
                <a:solidFill>
                  <a:srgbClr val="002E5D"/>
                </a:solidFill>
              </a:rPr>
              <a:t> </a:t>
            </a:r>
            <a:r>
              <a:rPr lang="it-IT" sz="1600" dirty="0" err="1" smtClean="0">
                <a:solidFill>
                  <a:srgbClr val="002E5D"/>
                </a:solidFill>
              </a:rPr>
              <a:t>students</a:t>
            </a:r>
            <a:r>
              <a:rPr lang="it-IT" sz="1600" dirty="0" smtClean="0">
                <a:solidFill>
                  <a:srgbClr val="002E5D"/>
                </a:solidFill>
              </a:rPr>
              <a:t>;</a:t>
            </a:r>
            <a:endParaRPr lang="it-IT" sz="1600" dirty="0">
              <a:solidFill>
                <a:srgbClr val="002E5D"/>
              </a:solidFill>
            </a:endParaRPr>
          </a:p>
          <a:p>
            <a:pPr marL="450850" lvl="1" indent="-185738"/>
            <a:r>
              <a:rPr lang="en-US" sz="1600" dirty="0">
                <a:solidFill>
                  <a:srgbClr val="002E5D"/>
                </a:solidFill>
              </a:rPr>
              <a:t>adults unfit for work: as long as </a:t>
            </a:r>
            <a:r>
              <a:rPr lang="en-US" sz="1600" dirty="0" smtClean="0">
                <a:solidFill>
                  <a:srgbClr val="002E5D"/>
                </a:solidFill>
              </a:rPr>
              <a:t>such </a:t>
            </a:r>
            <a:r>
              <a:rPr lang="en-US" sz="1600" dirty="0">
                <a:solidFill>
                  <a:srgbClr val="002E5D"/>
                </a:solidFill>
              </a:rPr>
              <a:t>incapacity lasts.</a:t>
            </a:r>
          </a:p>
          <a:p>
            <a:pPr marL="0" indent="0">
              <a:buNone/>
            </a:pPr>
            <a:r>
              <a:rPr lang="en-US" sz="1800" dirty="0">
                <a:solidFill>
                  <a:srgbClr val="002E5D"/>
                </a:solidFill>
              </a:rPr>
              <a:t>In the absence of spouse and children:</a:t>
            </a:r>
          </a:p>
          <a:p>
            <a:pPr marL="0" indent="0">
              <a:buNone/>
            </a:pPr>
            <a:r>
              <a:rPr lang="it-IT" sz="1800" b="1" dirty="0">
                <a:solidFill>
                  <a:srgbClr val="002E5D"/>
                </a:solidFill>
              </a:rPr>
              <a:t>• </a:t>
            </a:r>
            <a:r>
              <a:rPr lang="it-IT" sz="1800" b="1" dirty="0" err="1">
                <a:solidFill>
                  <a:srgbClr val="002E5D"/>
                </a:solidFill>
              </a:rPr>
              <a:t>natural</a:t>
            </a:r>
            <a:r>
              <a:rPr lang="it-IT" sz="1800" b="1" dirty="0">
                <a:solidFill>
                  <a:srgbClr val="002E5D"/>
                </a:solidFill>
              </a:rPr>
              <a:t> or </a:t>
            </a:r>
            <a:r>
              <a:rPr lang="it-IT" sz="1800" b="1" dirty="0" err="1">
                <a:solidFill>
                  <a:srgbClr val="002E5D"/>
                </a:solidFill>
              </a:rPr>
              <a:t>adoptive</a:t>
            </a:r>
            <a:r>
              <a:rPr lang="it-IT" sz="1800" b="1" dirty="0">
                <a:solidFill>
                  <a:srgbClr val="002E5D"/>
                </a:solidFill>
              </a:rPr>
              <a:t> </a:t>
            </a:r>
            <a:r>
              <a:rPr lang="it-IT" sz="1800" b="1" dirty="0" err="1">
                <a:solidFill>
                  <a:srgbClr val="002E5D"/>
                </a:solidFill>
              </a:rPr>
              <a:t>parents</a:t>
            </a:r>
            <a:r>
              <a:rPr lang="it-IT" sz="1800" dirty="0">
                <a:solidFill>
                  <a:srgbClr val="002E5D"/>
                </a:solidFill>
              </a:rPr>
              <a:t>: </a:t>
            </a:r>
            <a:r>
              <a:rPr lang="it-IT" sz="1800" dirty="0" err="1">
                <a:solidFill>
                  <a:srgbClr val="002E5D"/>
                </a:solidFill>
              </a:rPr>
              <a:t>if</a:t>
            </a:r>
            <a:r>
              <a:rPr lang="it-IT" sz="1800" dirty="0">
                <a:solidFill>
                  <a:srgbClr val="002E5D"/>
                </a:solidFill>
              </a:rPr>
              <a:t> </a:t>
            </a:r>
            <a:r>
              <a:rPr lang="it-IT" sz="1800" dirty="0" err="1">
                <a:solidFill>
                  <a:srgbClr val="002E5D"/>
                </a:solidFill>
              </a:rPr>
              <a:t>economically</a:t>
            </a:r>
            <a:r>
              <a:rPr lang="it-IT" sz="1800" dirty="0">
                <a:solidFill>
                  <a:srgbClr val="002E5D"/>
                </a:solidFill>
              </a:rPr>
              <a:t> </a:t>
            </a:r>
            <a:r>
              <a:rPr lang="it-IT" sz="1800" dirty="0" err="1">
                <a:solidFill>
                  <a:srgbClr val="002E5D"/>
                </a:solidFill>
              </a:rPr>
              <a:t>dependent</a:t>
            </a:r>
            <a:r>
              <a:rPr lang="it-IT" sz="1800" dirty="0">
                <a:solidFill>
                  <a:srgbClr val="002E5D"/>
                </a:solidFill>
              </a:rPr>
              <a:t>, </a:t>
            </a:r>
            <a:r>
              <a:rPr lang="it-IT" sz="1800" dirty="0" err="1">
                <a:solidFill>
                  <a:srgbClr val="002E5D"/>
                </a:solidFill>
              </a:rPr>
              <a:t>until</a:t>
            </a:r>
            <a:r>
              <a:rPr lang="it-IT" sz="1800" dirty="0">
                <a:solidFill>
                  <a:srgbClr val="002E5D"/>
                </a:solidFill>
              </a:rPr>
              <a:t> </a:t>
            </a:r>
            <a:r>
              <a:rPr lang="it-IT" sz="1800" dirty="0" err="1">
                <a:solidFill>
                  <a:srgbClr val="002E5D"/>
                </a:solidFill>
              </a:rPr>
              <a:t>death</a:t>
            </a:r>
            <a:r>
              <a:rPr lang="it-IT" sz="1800" dirty="0">
                <a:solidFill>
                  <a:srgbClr val="002E5D"/>
                </a:solidFill>
              </a:rPr>
              <a:t>;</a:t>
            </a:r>
          </a:p>
          <a:p>
            <a:pPr marL="265113" indent="-265113">
              <a:buNone/>
            </a:pPr>
            <a:r>
              <a:rPr lang="it-IT" sz="1800" b="1" dirty="0">
                <a:solidFill>
                  <a:srgbClr val="002E5D"/>
                </a:solidFill>
              </a:rPr>
              <a:t>• </a:t>
            </a:r>
            <a:r>
              <a:rPr lang="it-IT" sz="1800" b="1" dirty="0" err="1">
                <a:solidFill>
                  <a:srgbClr val="002E5D"/>
                </a:solidFill>
              </a:rPr>
              <a:t>brothers</a:t>
            </a:r>
            <a:r>
              <a:rPr lang="it-IT" sz="1800" b="1" dirty="0">
                <a:solidFill>
                  <a:srgbClr val="002E5D"/>
                </a:solidFill>
              </a:rPr>
              <a:t> and </a:t>
            </a:r>
            <a:r>
              <a:rPr lang="it-IT" sz="1800" b="1" dirty="0" err="1">
                <a:solidFill>
                  <a:srgbClr val="002E5D"/>
                </a:solidFill>
              </a:rPr>
              <a:t>sisters</a:t>
            </a:r>
            <a:r>
              <a:rPr lang="it-IT" sz="1800" dirty="0">
                <a:solidFill>
                  <a:srgbClr val="002E5D"/>
                </a:solidFill>
              </a:rPr>
              <a:t>:</a:t>
            </a:r>
            <a:r>
              <a:rPr lang="it-IT" sz="1800" dirty="0"/>
              <a:t> </a:t>
            </a:r>
            <a:r>
              <a:rPr lang="it-IT" sz="1800" dirty="0" err="1">
                <a:solidFill>
                  <a:srgbClr val="002E5D"/>
                </a:solidFill>
              </a:rPr>
              <a:t>if</a:t>
            </a:r>
            <a:r>
              <a:rPr lang="it-IT" sz="1800" dirty="0">
                <a:solidFill>
                  <a:srgbClr val="002E5D"/>
                </a:solidFill>
              </a:rPr>
              <a:t> </a:t>
            </a:r>
            <a:r>
              <a:rPr lang="it-IT" sz="1800" dirty="0" err="1">
                <a:solidFill>
                  <a:srgbClr val="002E5D"/>
                </a:solidFill>
              </a:rPr>
              <a:t>economically</a:t>
            </a:r>
            <a:r>
              <a:rPr lang="it-IT" sz="1800" dirty="0">
                <a:solidFill>
                  <a:srgbClr val="002E5D"/>
                </a:solidFill>
              </a:rPr>
              <a:t> </a:t>
            </a:r>
            <a:r>
              <a:rPr lang="it-IT" sz="1800" dirty="0" err="1">
                <a:solidFill>
                  <a:srgbClr val="002E5D"/>
                </a:solidFill>
              </a:rPr>
              <a:t>dependent</a:t>
            </a:r>
            <a:r>
              <a:rPr lang="it-IT" sz="1800" dirty="0">
                <a:solidFill>
                  <a:srgbClr val="002E5D"/>
                </a:solidFill>
              </a:rPr>
              <a:t> and co-</a:t>
            </a:r>
            <a:r>
              <a:rPr lang="it-IT" sz="1800" dirty="0" err="1">
                <a:solidFill>
                  <a:srgbClr val="002E5D"/>
                </a:solidFill>
              </a:rPr>
              <a:t>habiting</a:t>
            </a:r>
            <a:r>
              <a:rPr lang="it-IT" sz="1800" dirty="0">
                <a:solidFill>
                  <a:srgbClr val="002E5D"/>
                </a:solidFill>
              </a:rPr>
              <a:t>, </a:t>
            </a:r>
            <a:r>
              <a:rPr lang="en-US" sz="1800" dirty="0">
                <a:solidFill>
                  <a:srgbClr val="002E5D"/>
                </a:solidFill>
              </a:rPr>
              <a:t>in the same terms as those valid for children.</a:t>
            </a:r>
          </a:p>
          <a:p>
            <a:pPr lvl="1"/>
            <a:endParaRPr lang="en-US" sz="1800" dirty="0">
              <a:solidFill>
                <a:srgbClr val="002E5D"/>
              </a:solidFill>
            </a:endParaRPr>
          </a:p>
        </p:txBody>
      </p:sp>
      <p:sp>
        <p:nvSpPr>
          <p:cNvPr id="8" name="Freccia a destra 7"/>
          <p:cNvSpPr/>
          <p:nvPr/>
        </p:nvSpPr>
        <p:spPr>
          <a:xfrm>
            <a:off x="10947080" y="5560887"/>
            <a:ext cx="584664" cy="296574"/>
          </a:xfrm>
          <a:prstGeom prst="rightArrow">
            <a:avLst/>
          </a:prstGeom>
          <a:solidFill>
            <a:schemeClr val="bg1"/>
          </a:solidFill>
          <a:ln w="28575">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000053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WORKERS’ SURVIVORS ANNUITIES</a:t>
            </a:r>
            <a:r>
              <a:rPr lang="en-US" b="1" dirty="0"/>
              <a:t/>
            </a:r>
            <a:br>
              <a:rPr lang="en-US" b="1" dirty="0"/>
            </a:br>
            <a:r>
              <a:rPr lang="en-US" dirty="0">
                <a:latin typeface="Verdana" panose="020B0604030504040204" pitchFamily="34" charset="0"/>
                <a:ea typeface="Verdana" panose="020B0604030504040204" pitchFamily="34" charset="0"/>
                <a:cs typeface="Verdana" panose="020B0604030504040204" pitchFamily="34" charset="0"/>
              </a:rPr>
              <a:t>Workers’ survivors’ annuities’ data sheet</a:t>
            </a:r>
            <a:r>
              <a:rPr lang="en-US" dirty="0" smtClean="0"/>
              <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37</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313397" y="1364974"/>
            <a:ext cx="11261294" cy="4426226"/>
          </a:xfrm>
        </p:spPr>
        <p:txBody>
          <a:bodyPr/>
          <a:lstStyle/>
          <a:p>
            <a:pPr marL="0" indent="0">
              <a:buNone/>
            </a:pPr>
            <a:r>
              <a:rPr lang="it-IT" sz="1800" b="1" dirty="0" smtClean="0">
                <a:solidFill>
                  <a:srgbClr val="002E5D"/>
                </a:solidFill>
              </a:rPr>
              <a:t>CALCULATION OF THE ANNUITY</a:t>
            </a:r>
          </a:p>
          <a:p>
            <a:pPr marL="0" indent="0">
              <a:buNone/>
            </a:pPr>
            <a:r>
              <a:rPr lang="en-US" sz="1800" dirty="0" smtClean="0">
                <a:solidFill>
                  <a:srgbClr val="002E5D"/>
                </a:solidFill>
              </a:rPr>
              <a:t>With regard to the annual salary of the dead worker, the annuity is calculated </a:t>
            </a:r>
            <a:r>
              <a:rPr lang="it-IT" sz="1800" dirty="0" err="1" smtClean="0">
                <a:solidFill>
                  <a:srgbClr val="002E5D"/>
                </a:solidFill>
              </a:rPr>
              <a:t>as</a:t>
            </a:r>
            <a:r>
              <a:rPr lang="it-IT" sz="1800" dirty="0" smtClean="0">
                <a:solidFill>
                  <a:srgbClr val="002E5D"/>
                </a:solidFill>
              </a:rPr>
              <a:t> </a:t>
            </a:r>
            <a:r>
              <a:rPr lang="it-IT" sz="1800" dirty="0" err="1" smtClean="0">
                <a:solidFill>
                  <a:srgbClr val="002E5D"/>
                </a:solidFill>
              </a:rPr>
              <a:t>follows</a:t>
            </a:r>
            <a:r>
              <a:rPr lang="it-IT" sz="1800" dirty="0" smtClean="0">
                <a:solidFill>
                  <a:srgbClr val="002E5D"/>
                </a:solidFill>
              </a:rPr>
              <a:t>:</a:t>
            </a:r>
          </a:p>
          <a:p>
            <a:pPr marL="0" indent="0">
              <a:buNone/>
            </a:pPr>
            <a:r>
              <a:rPr lang="it-IT" sz="1800" dirty="0" smtClean="0">
                <a:solidFill>
                  <a:srgbClr val="002E5D"/>
                </a:solidFill>
              </a:rPr>
              <a:t>	• 50% to the </a:t>
            </a:r>
            <a:r>
              <a:rPr lang="it-IT" sz="1800" dirty="0" err="1" smtClean="0">
                <a:solidFill>
                  <a:srgbClr val="002E5D"/>
                </a:solidFill>
              </a:rPr>
              <a:t>spouse</a:t>
            </a:r>
            <a:r>
              <a:rPr lang="it-IT" sz="1800" dirty="0" smtClean="0">
                <a:solidFill>
                  <a:srgbClr val="002E5D"/>
                </a:solidFill>
              </a:rPr>
              <a:t>;</a:t>
            </a:r>
          </a:p>
          <a:p>
            <a:pPr marL="0" indent="0">
              <a:buNone/>
            </a:pPr>
            <a:r>
              <a:rPr lang="it-IT" sz="1800" dirty="0" smtClean="0">
                <a:solidFill>
                  <a:srgbClr val="002E5D"/>
                </a:solidFill>
              </a:rPr>
              <a:t>	• 20% to </a:t>
            </a:r>
            <a:r>
              <a:rPr lang="it-IT" sz="1800" dirty="0" err="1" smtClean="0">
                <a:solidFill>
                  <a:srgbClr val="002E5D"/>
                </a:solidFill>
              </a:rPr>
              <a:t>each</a:t>
            </a:r>
            <a:r>
              <a:rPr lang="it-IT" sz="1800" dirty="0" smtClean="0">
                <a:solidFill>
                  <a:srgbClr val="002E5D"/>
                </a:solidFill>
              </a:rPr>
              <a:t> </a:t>
            </a:r>
            <a:r>
              <a:rPr lang="it-IT" sz="1800" dirty="0" err="1" smtClean="0">
                <a:solidFill>
                  <a:srgbClr val="002E5D"/>
                </a:solidFill>
              </a:rPr>
              <a:t>child</a:t>
            </a:r>
            <a:r>
              <a:rPr lang="it-IT" sz="1800" dirty="0" smtClean="0">
                <a:solidFill>
                  <a:srgbClr val="002E5D"/>
                </a:solidFill>
              </a:rPr>
              <a:t> (</a:t>
            </a:r>
            <a:r>
              <a:rPr lang="en-US" sz="1800" dirty="0" smtClean="0">
                <a:solidFill>
                  <a:srgbClr val="002E5D"/>
                </a:solidFill>
              </a:rPr>
              <a:t>40% if child orphaned of both parents).</a:t>
            </a:r>
          </a:p>
          <a:p>
            <a:pPr marL="0" indent="0">
              <a:buNone/>
            </a:pPr>
            <a:r>
              <a:rPr lang="en-US" sz="1800" dirty="0">
                <a:solidFill>
                  <a:srgbClr val="002E5D"/>
                </a:solidFill>
              </a:rPr>
              <a:t>In the absence of spouse and children:</a:t>
            </a:r>
          </a:p>
          <a:p>
            <a:pPr marL="0" indent="0">
              <a:buNone/>
            </a:pPr>
            <a:r>
              <a:rPr lang="en-US" sz="1800" dirty="0">
                <a:solidFill>
                  <a:srgbClr val="002E5D"/>
                </a:solidFill>
              </a:rPr>
              <a:t>	• 20% to each natural or adoptive parent;</a:t>
            </a:r>
          </a:p>
          <a:p>
            <a:pPr marL="0" indent="0">
              <a:buNone/>
            </a:pPr>
            <a:r>
              <a:rPr lang="en-US" sz="1800" dirty="0">
                <a:solidFill>
                  <a:srgbClr val="002E5D"/>
                </a:solidFill>
              </a:rPr>
              <a:t>	• 20% to each brother and sister.</a:t>
            </a:r>
            <a:endParaRPr lang="it-IT" sz="1800" dirty="0">
              <a:solidFill>
                <a:srgbClr val="002E5D"/>
              </a:solidFill>
            </a:endParaRPr>
          </a:p>
          <a:p>
            <a:pPr marL="0" indent="0">
              <a:buNone/>
            </a:pPr>
            <a:endParaRPr lang="en-US" sz="1800" dirty="0" smtClean="0">
              <a:solidFill>
                <a:srgbClr val="002E5D"/>
              </a:solidFill>
            </a:endParaRPr>
          </a:p>
        </p:txBody>
      </p:sp>
    </p:spTree>
    <p:extLst>
      <p:ext uri="{BB962C8B-B14F-4D97-AF65-F5344CB8AC3E}">
        <p14:creationId xmlns:p14="http://schemas.microsoft.com/office/powerpoint/2010/main" val="2812839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lgn="l" rtl="0">
              <a:lnSpc>
                <a:spcPct val="90000"/>
              </a:lnSpc>
              <a:spcBef>
                <a:spcPct val="0"/>
              </a:spcBef>
            </a:pPr>
            <a: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PERMANENT DISABILITY ANNUITIES</a:t>
            </a:r>
            <a: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t/>
            </a:r>
            <a:b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br>
            <a:r>
              <a:rPr lang="en-US" sz="20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INAIL portfolio of survivors’ annuities</a:t>
            </a:r>
            <a:r>
              <a:rPr lang="en-US" sz="1800" dirty="0" smtClean="0">
                <a:solidFill>
                  <a:srgbClr val="002E5D"/>
                </a:solidFill>
              </a:rPr>
              <a:t/>
            </a:r>
            <a:br>
              <a:rPr lang="en-US" sz="1800" dirty="0" smtClean="0">
                <a:solidFill>
                  <a:srgbClr val="002E5D"/>
                </a:solidFill>
              </a:rPr>
            </a:br>
            <a:r>
              <a:rPr lang="en-US" dirty="0" smtClean="0"/>
              <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38</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313397" y="925071"/>
            <a:ext cx="11261294" cy="4796564"/>
          </a:xfrm>
        </p:spPr>
        <p:txBody>
          <a:bodyPr/>
          <a:lstStyle/>
          <a:p>
            <a:pPr marL="0" indent="0" algn="ctr">
              <a:buNone/>
            </a:pPr>
            <a:r>
              <a:rPr lang="en-US" sz="1800" b="1" dirty="0" smtClean="0">
                <a:solidFill>
                  <a:srgbClr val="002E5D"/>
                </a:solidFill>
              </a:rPr>
              <a:t>Survivors’ annuities </a:t>
            </a:r>
            <a:r>
              <a:rPr lang="en-US" sz="1800" b="1" dirty="0">
                <a:solidFill>
                  <a:srgbClr val="002E5D"/>
                </a:solidFill>
              </a:rPr>
              <a:t>at </a:t>
            </a:r>
            <a:r>
              <a:rPr lang="en-US" sz="1800" b="1" dirty="0" smtClean="0">
                <a:solidFill>
                  <a:srgbClr val="002E5D"/>
                </a:solidFill>
              </a:rPr>
              <a:t>31 </a:t>
            </a:r>
            <a:r>
              <a:rPr lang="en-US" sz="1800" b="1" dirty="0">
                <a:solidFill>
                  <a:srgbClr val="002E5D"/>
                </a:solidFill>
              </a:rPr>
              <a:t>December </a:t>
            </a:r>
            <a:r>
              <a:rPr lang="en-US" sz="1800" b="1" dirty="0" smtClean="0">
                <a:solidFill>
                  <a:srgbClr val="002E5D"/>
                </a:solidFill>
              </a:rPr>
              <a:t>2013</a:t>
            </a:r>
          </a:p>
          <a:p>
            <a:pPr marL="0" indent="0" algn="ctr">
              <a:buNone/>
            </a:pPr>
            <a:endParaRPr lang="it-IT" sz="1800" dirty="0">
              <a:solidFill>
                <a:srgbClr val="002E5D"/>
              </a:solidFill>
            </a:endParaRPr>
          </a:p>
        </p:txBody>
      </p:sp>
      <p:sp>
        <p:nvSpPr>
          <p:cNvPr id="19" name="Rettangolo 18"/>
          <p:cNvSpPr/>
          <p:nvPr/>
        </p:nvSpPr>
        <p:spPr>
          <a:xfrm>
            <a:off x="351607" y="5018856"/>
            <a:ext cx="11261294" cy="729430"/>
          </a:xfrm>
          <a:prstGeom prst="rect">
            <a:avLst/>
          </a:prstGeom>
        </p:spPr>
        <p:txBody>
          <a:bodyPr wrap="square">
            <a:spAutoFit/>
          </a:bodyPr>
          <a:lstStyle/>
          <a:p>
            <a:pPr algn="just">
              <a:lnSpc>
                <a:spcPct val="115000"/>
              </a:lnSpc>
              <a:spcAft>
                <a:spcPts val="0"/>
              </a:spcAft>
              <a:tabLst>
                <a:tab pos="900430" algn="l"/>
                <a:tab pos="990600" algn="l"/>
              </a:tabLst>
            </a:pP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Survivors’ annuities’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portfolio at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the end of 2013 is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mainly made up of annuity paid to spouses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about 86% </a:t>
            </a:r>
            <a:r>
              <a:rPr lang="en-US" b="1" dirty="0">
                <a:solidFill>
                  <a:srgbClr val="002E5D"/>
                </a:solidFill>
                <a:latin typeface="Verdana" panose="020B0604030504040204" pitchFamily="34" charset="0"/>
                <a:ea typeface="Verdana" panose="020B0604030504040204" pitchFamily="34" charset="0"/>
                <a:cs typeface="Verdana" panose="020B0604030504040204" pitchFamily="34" charset="0"/>
              </a:rPr>
              <a:t>of cases</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a:t>
            </a:r>
            <a:endParaRPr lang="it-IT" dirty="0">
              <a:solidFill>
                <a:srgbClr val="002E5D"/>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Immagine 7"/>
          <p:cNvPicPr>
            <a:picLocks noChangeAspect="1"/>
          </p:cNvPicPr>
          <p:nvPr/>
        </p:nvPicPr>
        <p:blipFill>
          <a:blip r:embed="rId3"/>
          <a:stretch>
            <a:fillRect/>
          </a:stretch>
        </p:blipFill>
        <p:spPr>
          <a:xfrm>
            <a:off x="1663835" y="1450055"/>
            <a:ext cx="8148713" cy="3401297"/>
          </a:xfrm>
          <a:prstGeom prst="rect">
            <a:avLst/>
          </a:prstGeom>
        </p:spPr>
      </p:pic>
      <p:sp>
        <p:nvSpPr>
          <p:cNvPr id="9" name="Ovale 8"/>
          <p:cNvSpPr/>
          <p:nvPr/>
        </p:nvSpPr>
        <p:spPr>
          <a:xfrm>
            <a:off x="8652982" y="2319130"/>
            <a:ext cx="1219201" cy="5388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52377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9085" y="3299514"/>
            <a:ext cx="11261294" cy="694416"/>
          </a:xfrm>
        </p:spPr>
        <p:txBody>
          <a:bodyPr/>
          <a:lstStyle/>
          <a:p>
            <a:r>
              <a:rPr lang="it-IT" b="1" dirty="0"/>
              <a:t>SECTION </a:t>
            </a:r>
            <a:r>
              <a:rPr lang="it-IT" b="1" dirty="0" smtClean="0"/>
              <a:t>II: </a:t>
            </a:r>
            <a:r>
              <a:rPr lang="it-IT" b="1" dirty="0"/>
              <a:t>INAIL </a:t>
            </a:r>
            <a:r>
              <a:rPr lang="it-IT" b="1" dirty="0" smtClean="0"/>
              <a:t>LIFE TABLES</a:t>
            </a:r>
            <a:endParaRPr lang="it-IT" b="1" dirty="0"/>
          </a:p>
        </p:txBody>
      </p:sp>
    </p:spTree>
    <p:extLst>
      <p:ext uri="{BB962C8B-B14F-4D97-AF65-F5344CB8AC3E}">
        <p14:creationId xmlns:p14="http://schemas.microsoft.com/office/powerpoint/2010/main" val="3056819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ITALIAN INSURANCE </a:t>
            </a:r>
            <a:r>
              <a:rPr lang="en-US" b="1" dirty="0"/>
              <a:t>AGAINST ACCIDENTS AT WORK</a:t>
            </a:r>
            <a:r>
              <a:rPr lang="en-US" b="1" dirty="0" smtClean="0"/>
              <a:t/>
            </a:r>
            <a:br>
              <a:rPr lang="en-US" b="1" dirty="0" smtClean="0"/>
            </a:br>
            <a:r>
              <a:rPr lang="en-US" b="1" dirty="0"/>
              <a:t/>
            </a:r>
            <a:br>
              <a:rPr lang="en-US" b="1" dirty="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4</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458265" y="1790700"/>
            <a:ext cx="11261294" cy="3365499"/>
          </a:xfrm>
        </p:spPr>
        <p:txBody>
          <a:bodyPr/>
          <a:lstStyle/>
          <a:p>
            <a:pPr marL="0" indent="0">
              <a:buNone/>
            </a:pPr>
            <a:r>
              <a:rPr lang="en-US" sz="2000" dirty="0">
                <a:solidFill>
                  <a:srgbClr val="002E5D"/>
                </a:solidFill>
              </a:rPr>
              <a:t>Italian State establishes the obligation to insure workers involved in hazardous  activities against the risk of possible accidents in the workplace or diseases caused by these working activities, identifying the employer as the party liable to sustain the economic cost.</a:t>
            </a:r>
            <a:endParaRPr lang="it-IT" sz="2000" b="1" dirty="0">
              <a:solidFill>
                <a:srgbClr val="002E5D"/>
              </a:solidFill>
            </a:endParaRPr>
          </a:p>
          <a:p>
            <a:pPr marL="0" indent="0">
              <a:buNone/>
            </a:pPr>
            <a:endParaRPr lang="it-IT" sz="2000" dirty="0"/>
          </a:p>
        </p:txBody>
      </p:sp>
    </p:spTree>
    <p:extLst>
      <p:ext uri="{BB962C8B-B14F-4D97-AF65-F5344CB8AC3E}">
        <p14:creationId xmlns:p14="http://schemas.microsoft.com/office/powerpoint/2010/main" val="3902103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SECTION II AGENDA </a:t>
            </a:r>
            <a:endParaRPr lang="it-IT" b="1"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40</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470877" y="808381"/>
            <a:ext cx="11261294" cy="4840909"/>
          </a:xfrm>
        </p:spPr>
        <p:txBody>
          <a:bodyPr rtlCol="0">
            <a:noAutofit/>
          </a:bodyPr>
          <a:lstStyle/>
          <a:p>
            <a:pPr marL="228600" lvl="1">
              <a:spcBef>
                <a:spcPts val="1000"/>
              </a:spcBef>
              <a:buClr>
                <a:schemeClr val="tx2">
                  <a:lumMod val="75000"/>
                </a:schemeClr>
              </a:buClr>
              <a:buFont typeface="Wingdings" pitchFamily="2" charset="2"/>
              <a:buChar char="q"/>
              <a:defRPr/>
            </a:pPr>
            <a:r>
              <a:rPr lang="it-IT" sz="2000" dirty="0" smtClean="0">
                <a:solidFill>
                  <a:srgbClr val="002E5D"/>
                </a:solidFill>
              </a:rPr>
              <a:t> METHOD</a:t>
            </a:r>
          </a:p>
          <a:p>
            <a:pPr marL="800100" lvl="2" indent="-342900">
              <a:lnSpc>
                <a:spcPct val="100000"/>
              </a:lnSpc>
              <a:spcBef>
                <a:spcPts val="1000"/>
              </a:spcBef>
              <a:buClr>
                <a:schemeClr val="tx2">
                  <a:lumMod val="75000"/>
                </a:schemeClr>
              </a:buClr>
              <a:buFont typeface="Wingdings" panose="05000000000000000000" pitchFamily="2" charset="2"/>
              <a:buChar char="§"/>
              <a:defRPr/>
            </a:pPr>
            <a:r>
              <a:rPr lang="en-US" sz="1800" dirty="0" smtClean="0">
                <a:solidFill>
                  <a:srgbClr val="002E5D"/>
                </a:solidFill>
              </a:rPr>
              <a:t>Statistical period of observation</a:t>
            </a:r>
            <a:endParaRPr lang="en-US" sz="1800" dirty="0">
              <a:solidFill>
                <a:srgbClr val="002E5D"/>
              </a:solidFill>
            </a:endParaRPr>
          </a:p>
          <a:p>
            <a:pPr marL="800100" lvl="2" indent="-342900">
              <a:lnSpc>
                <a:spcPct val="100000"/>
              </a:lnSpc>
              <a:spcBef>
                <a:spcPts val="1000"/>
              </a:spcBef>
              <a:buClr>
                <a:schemeClr val="tx2">
                  <a:lumMod val="75000"/>
                </a:schemeClr>
              </a:buClr>
              <a:buFont typeface="Wingdings" panose="05000000000000000000" pitchFamily="2" charset="2"/>
              <a:buChar char="§"/>
              <a:defRPr/>
            </a:pPr>
            <a:r>
              <a:rPr lang="en-US" sz="1800" dirty="0" smtClean="0">
                <a:solidFill>
                  <a:srgbClr val="002E5D"/>
                </a:solidFill>
              </a:rPr>
              <a:t>Average </a:t>
            </a:r>
            <a:r>
              <a:rPr lang="en-US" sz="1800" dirty="0">
                <a:solidFill>
                  <a:srgbClr val="002E5D"/>
                </a:solidFill>
              </a:rPr>
              <a:t>lifespan </a:t>
            </a:r>
            <a:r>
              <a:rPr lang="en-US" sz="1800" dirty="0" smtClean="0">
                <a:solidFill>
                  <a:srgbClr val="002E5D"/>
                </a:solidFill>
              </a:rPr>
              <a:t>method</a:t>
            </a:r>
          </a:p>
          <a:p>
            <a:pPr marL="800100" lvl="2" indent="-342900">
              <a:lnSpc>
                <a:spcPct val="100000"/>
              </a:lnSpc>
              <a:spcBef>
                <a:spcPts val="1000"/>
              </a:spcBef>
              <a:buClr>
                <a:schemeClr val="tx2">
                  <a:lumMod val="75000"/>
                </a:schemeClr>
              </a:buClr>
              <a:buFont typeface="Wingdings" panose="05000000000000000000" pitchFamily="2" charset="2"/>
              <a:buChar char="§"/>
              <a:defRPr/>
            </a:pPr>
            <a:r>
              <a:rPr lang="en-US" sz="1800" dirty="0">
                <a:solidFill>
                  <a:srgbClr val="002E5D"/>
                </a:solidFill>
              </a:rPr>
              <a:t>Piecewise </a:t>
            </a:r>
            <a:r>
              <a:rPr lang="en-US" sz="1800" dirty="0" smtClean="0">
                <a:solidFill>
                  <a:srgbClr val="002E5D"/>
                </a:solidFill>
              </a:rPr>
              <a:t>smoothing</a:t>
            </a:r>
          </a:p>
          <a:p>
            <a:pPr marL="800100" lvl="2" indent="-342900">
              <a:lnSpc>
                <a:spcPct val="100000"/>
              </a:lnSpc>
              <a:spcBef>
                <a:spcPts val="1000"/>
              </a:spcBef>
              <a:buClr>
                <a:schemeClr val="tx2">
                  <a:lumMod val="75000"/>
                </a:schemeClr>
              </a:buClr>
              <a:buFont typeface="Wingdings" panose="05000000000000000000" pitchFamily="2" charset="2"/>
              <a:buChar char="§"/>
              <a:defRPr/>
            </a:pPr>
            <a:r>
              <a:rPr lang="it-IT" sz="1800" dirty="0" err="1">
                <a:solidFill>
                  <a:srgbClr val="002E5D"/>
                </a:solidFill>
              </a:rPr>
              <a:t>Mortality</a:t>
            </a:r>
            <a:r>
              <a:rPr lang="it-IT" sz="1800" dirty="0">
                <a:solidFill>
                  <a:srgbClr val="002E5D"/>
                </a:solidFill>
              </a:rPr>
              <a:t> </a:t>
            </a:r>
            <a:r>
              <a:rPr lang="it-IT" sz="1800" dirty="0" err="1">
                <a:solidFill>
                  <a:srgbClr val="002E5D"/>
                </a:solidFill>
              </a:rPr>
              <a:t>rates</a:t>
            </a:r>
            <a:r>
              <a:rPr lang="it-IT" sz="1800" dirty="0">
                <a:solidFill>
                  <a:srgbClr val="002E5D"/>
                </a:solidFill>
              </a:rPr>
              <a:t> </a:t>
            </a:r>
            <a:r>
              <a:rPr lang="en-US" sz="1800" dirty="0" smtClean="0">
                <a:solidFill>
                  <a:srgbClr val="002E5D"/>
                </a:solidFill>
              </a:rPr>
              <a:t>projection</a:t>
            </a:r>
            <a:endParaRPr lang="en-US" sz="1600" b="1" dirty="0">
              <a:solidFill>
                <a:srgbClr val="002E5D"/>
              </a:solidFill>
            </a:endParaRPr>
          </a:p>
          <a:p>
            <a:pPr marL="228600" lvl="1">
              <a:spcBef>
                <a:spcPts val="1000"/>
              </a:spcBef>
              <a:buClr>
                <a:schemeClr val="tx2">
                  <a:lumMod val="75000"/>
                </a:schemeClr>
              </a:buClr>
              <a:buFont typeface="Wingdings" pitchFamily="2" charset="2"/>
              <a:buChar char="q"/>
              <a:defRPr/>
            </a:pPr>
            <a:r>
              <a:rPr lang="en-US" sz="2000" dirty="0" smtClean="0">
                <a:solidFill>
                  <a:srgbClr val="002E5D"/>
                </a:solidFill>
              </a:rPr>
              <a:t> PERMANENT DISABILITY ANNUITANTS’ LIFE TABLES</a:t>
            </a:r>
          </a:p>
          <a:p>
            <a:pPr marL="800100" lvl="2" indent="-342900">
              <a:lnSpc>
                <a:spcPct val="100000"/>
              </a:lnSpc>
              <a:spcBef>
                <a:spcPts val="1000"/>
              </a:spcBef>
              <a:buClr>
                <a:schemeClr val="tx2">
                  <a:lumMod val="75000"/>
                </a:schemeClr>
              </a:buClr>
              <a:buFont typeface="Wingdings" panose="05000000000000000000" pitchFamily="2" charset="2"/>
              <a:buChar char="§"/>
              <a:defRPr/>
            </a:pPr>
            <a:r>
              <a:rPr lang="en-US" sz="1800" dirty="0">
                <a:solidFill>
                  <a:srgbClr val="002E5D"/>
                </a:solidFill>
              </a:rPr>
              <a:t>High claim age annuitants’ life </a:t>
            </a:r>
            <a:r>
              <a:rPr lang="en-US" sz="1800" dirty="0" smtClean="0">
                <a:solidFill>
                  <a:srgbClr val="002E5D"/>
                </a:solidFill>
              </a:rPr>
              <a:t>tables</a:t>
            </a:r>
          </a:p>
          <a:p>
            <a:pPr marL="800100" lvl="2" indent="-342900">
              <a:lnSpc>
                <a:spcPct val="100000"/>
              </a:lnSpc>
              <a:spcBef>
                <a:spcPts val="1000"/>
              </a:spcBef>
              <a:buClr>
                <a:schemeClr val="tx2">
                  <a:lumMod val="75000"/>
                </a:schemeClr>
              </a:buClr>
              <a:buFont typeface="Wingdings" panose="05000000000000000000" pitchFamily="2" charset="2"/>
              <a:buChar char="§"/>
              <a:defRPr/>
            </a:pPr>
            <a:r>
              <a:rPr lang="en-US" sz="1800" dirty="0" smtClean="0">
                <a:solidFill>
                  <a:srgbClr val="002E5D"/>
                </a:solidFill>
              </a:rPr>
              <a:t>Low </a:t>
            </a:r>
            <a:r>
              <a:rPr lang="en-US" sz="1800" dirty="0">
                <a:solidFill>
                  <a:srgbClr val="002E5D"/>
                </a:solidFill>
              </a:rPr>
              <a:t>claim age annuitants’ life </a:t>
            </a:r>
            <a:r>
              <a:rPr lang="en-US" sz="1800" dirty="0" smtClean="0">
                <a:solidFill>
                  <a:srgbClr val="002E5D"/>
                </a:solidFill>
              </a:rPr>
              <a:t>tables</a:t>
            </a:r>
          </a:p>
          <a:p>
            <a:pPr marL="1257300" lvl="3" indent="-342900">
              <a:lnSpc>
                <a:spcPct val="100000"/>
              </a:lnSpc>
              <a:spcBef>
                <a:spcPts val="1000"/>
              </a:spcBef>
              <a:buClr>
                <a:schemeClr val="tx2">
                  <a:lumMod val="75000"/>
                </a:schemeClr>
              </a:buClr>
              <a:buFont typeface="Arial" panose="020B0604020202020204" pitchFamily="34" charset="0"/>
              <a:buChar char="•"/>
              <a:defRPr/>
            </a:pPr>
            <a:r>
              <a:rPr lang="en-US" sz="1600" dirty="0" smtClean="0">
                <a:solidFill>
                  <a:srgbClr val="002E5D"/>
                </a:solidFill>
              </a:rPr>
              <a:t>Injured life tables</a:t>
            </a:r>
          </a:p>
          <a:p>
            <a:pPr marL="1257300" lvl="3" indent="-342900">
              <a:lnSpc>
                <a:spcPct val="100000"/>
              </a:lnSpc>
              <a:spcBef>
                <a:spcPts val="1000"/>
              </a:spcBef>
              <a:buClr>
                <a:schemeClr val="tx2">
                  <a:lumMod val="75000"/>
                </a:schemeClr>
              </a:buClr>
              <a:buFont typeface="Arial" panose="020B0604020202020204" pitchFamily="34" charset="0"/>
              <a:buChar char="•"/>
              <a:defRPr/>
            </a:pPr>
            <a:r>
              <a:rPr lang="en-US" sz="1600" dirty="0" smtClean="0">
                <a:solidFill>
                  <a:srgbClr val="002E5D"/>
                </a:solidFill>
              </a:rPr>
              <a:t>Ill people life tables</a:t>
            </a:r>
            <a:endParaRPr lang="en-US" sz="1600" dirty="0">
              <a:solidFill>
                <a:srgbClr val="002E5D"/>
              </a:solidFill>
            </a:endParaRPr>
          </a:p>
          <a:p>
            <a:pPr marL="800100" lvl="2" indent="-342900">
              <a:lnSpc>
                <a:spcPct val="100000"/>
              </a:lnSpc>
              <a:spcBef>
                <a:spcPts val="1000"/>
              </a:spcBef>
              <a:buClr>
                <a:schemeClr val="tx2">
                  <a:lumMod val="75000"/>
                </a:schemeClr>
              </a:buClr>
              <a:buFont typeface="Wingdings" panose="05000000000000000000" pitchFamily="2" charset="2"/>
              <a:buChar char="§"/>
              <a:defRPr/>
            </a:pPr>
            <a:r>
              <a:rPr lang="en-US" sz="1800" dirty="0" smtClean="0">
                <a:solidFill>
                  <a:srgbClr val="002E5D"/>
                </a:solidFill>
              </a:rPr>
              <a:t>Specific mortality </a:t>
            </a:r>
            <a:r>
              <a:rPr lang="en-US" sz="1800" dirty="0">
                <a:solidFill>
                  <a:srgbClr val="002E5D"/>
                </a:solidFill>
              </a:rPr>
              <a:t>rates</a:t>
            </a:r>
          </a:p>
          <a:p>
            <a:pPr marL="800100" lvl="2" indent="-342900">
              <a:lnSpc>
                <a:spcPct val="100000"/>
              </a:lnSpc>
              <a:spcBef>
                <a:spcPts val="1000"/>
              </a:spcBef>
              <a:buClr>
                <a:schemeClr val="tx2">
                  <a:lumMod val="75000"/>
                </a:schemeClr>
              </a:buClr>
              <a:buFont typeface="Wingdings" panose="05000000000000000000" pitchFamily="2" charset="2"/>
              <a:buChar char="§"/>
              <a:defRPr/>
            </a:pPr>
            <a:endParaRPr lang="en-US" sz="2000" b="1" dirty="0">
              <a:solidFill>
                <a:srgbClr val="002E5D"/>
              </a:solidFill>
            </a:endParaRPr>
          </a:p>
          <a:p>
            <a:pPr marL="800100" lvl="2" indent="-342900">
              <a:lnSpc>
                <a:spcPct val="100000"/>
              </a:lnSpc>
              <a:spcBef>
                <a:spcPts val="1000"/>
              </a:spcBef>
              <a:buClr>
                <a:schemeClr val="tx2">
                  <a:lumMod val="75000"/>
                </a:schemeClr>
              </a:buClr>
              <a:buFont typeface="Wingdings" panose="05000000000000000000" pitchFamily="2" charset="2"/>
              <a:buChar char="§"/>
              <a:defRPr/>
            </a:pPr>
            <a:endParaRPr lang="it-IT" sz="2000" dirty="0">
              <a:solidFill>
                <a:srgbClr val="002E5D"/>
              </a:solidFill>
            </a:endParaRPr>
          </a:p>
        </p:txBody>
      </p:sp>
    </p:spTree>
    <p:extLst>
      <p:ext uri="{BB962C8B-B14F-4D97-AF65-F5344CB8AC3E}">
        <p14:creationId xmlns:p14="http://schemas.microsoft.com/office/powerpoint/2010/main" val="24814620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SECTION II PLAN </a:t>
            </a:r>
            <a:endParaRPr lang="it-IT" b="1"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41</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470877" y="945930"/>
            <a:ext cx="11261294" cy="4703360"/>
          </a:xfrm>
        </p:spPr>
        <p:txBody>
          <a:bodyPr rtlCol="0">
            <a:noAutofit/>
          </a:bodyPr>
          <a:lstStyle/>
          <a:p>
            <a:pPr marL="228600" lvl="1">
              <a:spcBef>
                <a:spcPts val="1000"/>
              </a:spcBef>
              <a:buClr>
                <a:schemeClr val="tx2">
                  <a:lumMod val="75000"/>
                </a:schemeClr>
              </a:buClr>
              <a:buFont typeface="Wingdings" pitchFamily="2" charset="2"/>
              <a:buChar char="q"/>
              <a:defRPr/>
            </a:pPr>
            <a:r>
              <a:rPr lang="en-US" sz="2000" dirty="0" smtClean="0">
                <a:solidFill>
                  <a:srgbClr val="002E5D"/>
                </a:solidFill>
              </a:rPr>
              <a:t> WORKERS’ SURVIVORS’ ANNUITANTS’ LIFE TABLES</a:t>
            </a:r>
          </a:p>
          <a:p>
            <a:pPr marL="800100" lvl="2" indent="-342900">
              <a:lnSpc>
                <a:spcPct val="100000"/>
              </a:lnSpc>
              <a:spcBef>
                <a:spcPts val="1000"/>
              </a:spcBef>
              <a:buClr>
                <a:schemeClr val="tx2">
                  <a:lumMod val="75000"/>
                </a:schemeClr>
              </a:buClr>
              <a:buFont typeface="Wingdings" panose="05000000000000000000" pitchFamily="2" charset="2"/>
              <a:buChar char="§"/>
              <a:defRPr/>
            </a:pPr>
            <a:r>
              <a:rPr lang="en-US" sz="1800" dirty="0" smtClean="0">
                <a:solidFill>
                  <a:srgbClr val="002E5D"/>
                </a:solidFill>
              </a:rPr>
              <a:t>Surviving widow(</a:t>
            </a:r>
            <a:r>
              <a:rPr lang="en-US" sz="1800" dirty="0" err="1" smtClean="0">
                <a:solidFill>
                  <a:srgbClr val="002E5D"/>
                </a:solidFill>
              </a:rPr>
              <a:t>er</a:t>
            </a:r>
            <a:r>
              <a:rPr lang="en-US" sz="1800" dirty="0" smtClean="0">
                <a:solidFill>
                  <a:srgbClr val="002E5D"/>
                </a:solidFill>
              </a:rPr>
              <a:t>)s’ life table</a:t>
            </a:r>
          </a:p>
          <a:p>
            <a:pPr marL="800100" lvl="2" indent="-342900">
              <a:lnSpc>
                <a:spcPct val="100000"/>
              </a:lnSpc>
              <a:spcBef>
                <a:spcPts val="1000"/>
              </a:spcBef>
              <a:buClr>
                <a:schemeClr val="tx2">
                  <a:lumMod val="75000"/>
                </a:schemeClr>
              </a:buClr>
              <a:buFont typeface="Wingdings" panose="05000000000000000000" pitchFamily="2" charset="2"/>
              <a:buChar char="§"/>
              <a:defRPr/>
            </a:pPr>
            <a:r>
              <a:rPr lang="en-US" sz="1800" dirty="0">
                <a:solidFill>
                  <a:srgbClr val="002E5D"/>
                </a:solidFill>
              </a:rPr>
              <a:t>Orphans’ life </a:t>
            </a:r>
            <a:r>
              <a:rPr lang="en-US" sz="1800" dirty="0" smtClean="0">
                <a:solidFill>
                  <a:srgbClr val="002E5D"/>
                </a:solidFill>
              </a:rPr>
              <a:t>table</a:t>
            </a:r>
          </a:p>
          <a:p>
            <a:pPr marL="457200" lvl="2" indent="0">
              <a:lnSpc>
                <a:spcPct val="100000"/>
              </a:lnSpc>
              <a:spcBef>
                <a:spcPts val="1000"/>
              </a:spcBef>
              <a:buClr>
                <a:schemeClr val="tx2">
                  <a:lumMod val="75000"/>
                </a:schemeClr>
              </a:buClr>
              <a:buNone/>
              <a:defRPr/>
            </a:pPr>
            <a:endParaRPr lang="it-IT" sz="1800" dirty="0" smtClean="0">
              <a:solidFill>
                <a:srgbClr val="002E5D"/>
              </a:solidFill>
            </a:endParaRPr>
          </a:p>
          <a:p>
            <a:pPr marL="228600" lvl="1">
              <a:spcBef>
                <a:spcPts val="1000"/>
              </a:spcBef>
              <a:buClr>
                <a:schemeClr val="tx2">
                  <a:lumMod val="75000"/>
                </a:schemeClr>
              </a:buClr>
              <a:buFont typeface="Wingdings" pitchFamily="2" charset="2"/>
              <a:buChar char="q"/>
              <a:defRPr/>
            </a:pPr>
            <a:r>
              <a:rPr lang="en-US" sz="2000" dirty="0" smtClean="0">
                <a:solidFill>
                  <a:srgbClr val="002E5D"/>
                </a:solidFill>
              </a:rPr>
              <a:t> CONCLUSIONS</a:t>
            </a:r>
          </a:p>
          <a:p>
            <a:pPr marL="800100" lvl="2" indent="-342900">
              <a:lnSpc>
                <a:spcPct val="100000"/>
              </a:lnSpc>
              <a:spcBef>
                <a:spcPts val="1000"/>
              </a:spcBef>
              <a:buClr>
                <a:schemeClr val="tx2">
                  <a:lumMod val="75000"/>
                </a:schemeClr>
              </a:buClr>
              <a:buFont typeface="Wingdings" panose="05000000000000000000" pitchFamily="2" charset="2"/>
              <a:buChar char="§"/>
              <a:defRPr/>
            </a:pPr>
            <a:r>
              <a:rPr lang="en-US" sz="1800" dirty="0" smtClean="0">
                <a:solidFill>
                  <a:srgbClr val="002E5D"/>
                </a:solidFill>
              </a:rPr>
              <a:t>Average mortality rates</a:t>
            </a:r>
          </a:p>
          <a:p>
            <a:pPr marL="800100" lvl="2" indent="-342900">
              <a:lnSpc>
                <a:spcPct val="100000"/>
              </a:lnSpc>
              <a:spcBef>
                <a:spcPts val="1000"/>
              </a:spcBef>
              <a:buClr>
                <a:schemeClr val="tx2">
                  <a:lumMod val="75000"/>
                </a:schemeClr>
              </a:buClr>
              <a:buFont typeface="Wingdings" panose="05000000000000000000" pitchFamily="2" charset="2"/>
              <a:buChar char="§"/>
              <a:defRPr/>
            </a:pPr>
            <a:r>
              <a:rPr lang="en-US" sz="1800" dirty="0" smtClean="0">
                <a:solidFill>
                  <a:srgbClr val="002E5D"/>
                </a:solidFill>
              </a:rPr>
              <a:t>Life expectancy</a:t>
            </a:r>
          </a:p>
          <a:p>
            <a:pPr marL="800100" lvl="2" indent="-342900">
              <a:lnSpc>
                <a:spcPct val="100000"/>
              </a:lnSpc>
              <a:spcBef>
                <a:spcPts val="1000"/>
              </a:spcBef>
              <a:buClr>
                <a:schemeClr val="tx2">
                  <a:lumMod val="75000"/>
                </a:schemeClr>
              </a:buClr>
              <a:buFont typeface="Wingdings" panose="05000000000000000000" pitchFamily="2" charset="2"/>
              <a:buChar char="§"/>
              <a:defRPr/>
            </a:pPr>
            <a:endParaRPr lang="it-IT" sz="2000" dirty="0">
              <a:solidFill>
                <a:srgbClr val="002E5D"/>
              </a:solidFill>
            </a:endParaRPr>
          </a:p>
        </p:txBody>
      </p:sp>
    </p:spTree>
    <p:extLst>
      <p:ext uri="{BB962C8B-B14F-4D97-AF65-F5344CB8AC3E}">
        <p14:creationId xmlns:p14="http://schemas.microsoft.com/office/powerpoint/2010/main" val="22394890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METHOD</a:t>
            </a:r>
            <a:endParaRPr lang="it-IT" dirty="0"/>
          </a:p>
        </p:txBody>
      </p:sp>
    </p:spTree>
    <p:extLst>
      <p:ext uri="{BB962C8B-B14F-4D97-AF65-F5344CB8AC3E}">
        <p14:creationId xmlns:p14="http://schemas.microsoft.com/office/powerpoint/2010/main" val="28654294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METHOD</a:t>
            </a:r>
            <a:br>
              <a:rPr lang="it-IT" b="1" dirty="0" smtClean="0"/>
            </a:br>
            <a:endParaRPr lang="it-IT" b="1"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43</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470877" y="1323398"/>
            <a:ext cx="11261294" cy="4696954"/>
          </a:xfrm>
        </p:spPr>
        <p:txBody>
          <a:bodyPr rtlCol="0">
            <a:noAutofit/>
          </a:bodyPr>
          <a:lstStyle/>
          <a:p>
            <a:pPr marL="3486150" lvl="7" indent="0">
              <a:buClr>
                <a:schemeClr val="tx2">
                  <a:lumMod val="75000"/>
                </a:schemeClr>
              </a:buClr>
              <a:buNone/>
              <a:defRPr/>
            </a:pPr>
            <a:endParaRPr lang="it-IT" sz="2000" dirty="0">
              <a:solidFill>
                <a:srgbClr val="FF0000"/>
              </a:solidFill>
            </a:endParaRPr>
          </a:p>
          <a:p>
            <a:pPr marL="3486150" lvl="7" indent="0">
              <a:buClr>
                <a:schemeClr val="tx2">
                  <a:lumMod val="75000"/>
                </a:schemeClr>
              </a:buClr>
              <a:buNone/>
              <a:defRPr/>
            </a:pPr>
            <a:endParaRPr lang="it-IT" sz="2000" b="1" dirty="0">
              <a:solidFill>
                <a:srgbClr val="FF0000"/>
              </a:solidFill>
            </a:endParaRPr>
          </a:p>
          <a:p>
            <a:pPr marL="3486150" lvl="7" indent="-3486150" algn="ctr">
              <a:buClr>
                <a:schemeClr val="tx2">
                  <a:lumMod val="75000"/>
                </a:schemeClr>
              </a:buClr>
              <a:buNone/>
              <a:defRPr/>
            </a:pPr>
            <a:endParaRPr lang="it-IT" sz="2000" b="1" dirty="0">
              <a:solidFill>
                <a:srgbClr val="FF0000"/>
              </a:solidFill>
            </a:endParaRPr>
          </a:p>
          <a:p>
            <a:pPr marL="3486150" lvl="7" indent="-3486150" algn="ctr">
              <a:buClr>
                <a:schemeClr val="tx2">
                  <a:lumMod val="75000"/>
                </a:schemeClr>
              </a:buClr>
              <a:buNone/>
              <a:defRPr/>
            </a:pPr>
            <a:r>
              <a:rPr lang="en-US" sz="2400" b="1" dirty="0" smtClean="0">
                <a:solidFill>
                  <a:srgbClr val="002E5D"/>
                </a:solidFill>
              </a:rPr>
              <a:t>1 January 1996 </a:t>
            </a:r>
            <a:r>
              <a:rPr lang="en-US" sz="2400" b="1" dirty="0">
                <a:solidFill>
                  <a:srgbClr val="002E5D"/>
                </a:solidFill>
              </a:rPr>
              <a:t>to </a:t>
            </a:r>
            <a:r>
              <a:rPr lang="en-US" sz="2400" b="1" dirty="0" smtClean="0">
                <a:solidFill>
                  <a:srgbClr val="002E5D"/>
                </a:solidFill>
              </a:rPr>
              <a:t>31 December 2013</a:t>
            </a:r>
          </a:p>
          <a:p>
            <a:pPr marL="0" lvl="7" indent="0">
              <a:buClr>
                <a:schemeClr val="tx2">
                  <a:lumMod val="75000"/>
                </a:schemeClr>
              </a:buClr>
              <a:buNone/>
              <a:defRPr/>
            </a:pPr>
            <a:endParaRPr lang="it-IT" sz="900"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r>
              <a:rPr lang="it-IT" sz="20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Aggregates</a:t>
            </a:r>
            <a:r>
              <a:rPr lang="it-IT" sz="20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it-IT" sz="2000" dirty="0" err="1">
                <a:solidFill>
                  <a:srgbClr val="002E5D"/>
                </a:solidFill>
                <a:latin typeface="Verdana" panose="020B0604030504040204" pitchFamily="34" charset="0"/>
                <a:ea typeface="Verdana" panose="020B0604030504040204" pitchFamily="34" charset="0"/>
                <a:cs typeface="Verdana" panose="020B0604030504040204" pitchFamily="34" charset="0"/>
              </a:rPr>
              <a:t>considered</a:t>
            </a:r>
            <a:r>
              <a:rPr lang="it-IT" sz="2000" dirty="0">
                <a:solidFill>
                  <a:srgbClr val="002E5D"/>
                </a:solidFill>
                <a:latin typeface="Verdana" panose="020B0604030504040204" pitchFamily="34" charset="0"/>
                <a:ea typeface="Verdana" panose="020B0604030504040204" pitchFamily="34" charset="0"/>
                <a:cs typeface="Verdana" panose="020B0604030504040204" pitchFamily="34" charset="0"/>
              </a:rPr>
              <a:t> in the </a:t>
            </a:r>
            <a:r>
              <a:rPr lang="it-IT" sz="2000" dirty="0" err="1">
                <a:solidFill>
                  <a:srgbClr val="002E5D"/>
                </a:solidFill>
                <a:latin typeface="Verdana" panose="020B0604030504040204" pitchFamily="34" charset="0"/>
                <a:ea typeface="Verdana" panose="020B0604030504040204" pitchFamily="34" charset="0"/>
                <a:cs typeface="Verdana" panose="020B0604030504040204" pitchFamily="34" charset="0"/>
              </a:rPr>
              <a:t>study</a:t>
            </a:r>
            <a:r>
              <a:rPr lang="it-IT" sz="2000" dirty="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it-IT" sz="2000" dirty="0" err="1">
                <a:solidFill>
                  <a:srgbClr val="002E5D"/>
                </a:solidFill>
                <a:latin typeface="Verdana" panose="020B0604030504040204" pitchFamily="34" charset="0"/>
                <a:ea typeface="Verdana" panose="020B0604030504040204" pitchFamily="34" charset="0"/>
                <a:cs typeface="Verdana" panose="020B0604030504040204" pitchFamily="34" charset="0"/>
              </a:rPr>
              <a:t>cleaned</a:t>
            </a:r>
            <a:r>
              <a:rPr lang="it-IT" sz="2000" dirty="0">
                <a:solidFill>
                  <a:srgbClr val="002E5D"/>
                </a:solidFill>
                <a:latin typeface="Verdana" panose="020B0604030504040204" pitchFamily="34" charset="0"/>
                <a:ea typeface="Verdana" panose="020B0604030504040204" pitchFamily="34" charset="0"/>
                <a:cs typeface="Verdana" panose="020B0604030504040204" pitchFamily="34" charset="0"/>
              </a:rPr>
              <a:t> out from the </a:t>
            </a:r>
            <a:r>
              <a:rPr lang="it-IT" sz="2000" dirty="0" err="1">
                <a:solidFill>
                  <a:srgbClr val="002E5D"/>
                </a:solidFill>
                <a:latin typeface="Verdana" panose="020B0604030504040204" pitchFamily="34" charset="0"/>
                <a:ea typeface="Verdana" panose="020B0604030504040204" pitchFamily="34" charset="0"/>
                <a:cs typeface="Verdana" panose="020B0604030504040204" pitchFamily="34" charset="0"/>
              </a:rPr>
              <a:t>outliers</a:t>
            </a:r>
            <a:r>
              <a:rPr lang="it-IT" sz="2000" dirty="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it-IT" sz="2000" dirty="0" err="1">
                <a:solidFill>
                  <a:srgbClr val="002E5D"/>
                </a:solidFill>
                <a:latin typeface="Verdana" panose="020B0604030504040204" pitchFamily="34" charset="0"/>
                <a:ea typeface="Verdana" panose="020B0604030504040204" pitchFamily="34" charset="0"/>
                <a:cs typeface="Verdana" panose="020B0604030504040204" pitchFamily="34" charset="0"/>
              </a:rPr>
              <a:t>found</a:t>
            </a:r>
            <a:r>
              <a:rPr lang="it-IT" sz="2000" dirty="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it-IT" sz="2000" dirty="0" err="1">
                <a:solidFill>
                  <a:srgbClr val="002E5D"/>
                </a:solidFill>
                <a:latin typeface="Verdana" panose="020B0604030504040204" pitchFamily="34" charset="0"/>
                <a:ea typeface="Verdana" panose="020B0604030504040204" pitchFamily="34" charset="0"/>
                <a:cs typeface="Verdana" panose="020B0604030504040204" pitchFamily="34" charset="0"/>
              </a:rPr>
              <a:t>during</a:t>
            </a:r>
            <a:r>
              <a:rPr lang="it-IT" sz="2000" dirty="0">
                <a:solidFill>
                  <a:srgbClr val="002E5D"/>
                </a:solidFill>
                <a:latin typeface="Verdana" panose="020B0604030504040204" pitchFamily="34" charset="0"/>
                <a:ea typeface="Verdana" panose="020B0604030504040204" pitchFamily="34" charset="0"/>
                <a:cs typeface="Verdana" panose="020B0604030504040204" pitchFamily="34" charset="0"/>
              </a:rPr>
              <a:t> data </a:t>
            </a:r>
            <a:r>
              <a:rPr lang="it-IT" sz="2000" dirty="0" err="1">
                <a:solidFill>
                  <a:srgbClr val="002E5D"/>
                </a:solidFill>
                <a:latin typeface="Verdana" panose="020B0604030504040204" pitchFamily="34" charset="0"/>
                <a:ea typeface="Verdana" panose="020B0604030504040204" pitchFamily="34" charset="0"/>
                <a:cs typeface="Verdana" panose="020B0604030504040204" pitchFamily="34" charset="0"/>
              </a:rPr>
              <a:t>check</a:t>
            </a:r>
            <a:r>
              <a:rPr lang="it-IT" sz="2000" dirty="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it-IT" sz="2000" dirty="0" err="1">
                <a:solidFill>
                  <a:srgbClr val="002E5D"/>
                </a:solidFill>
                <a:latin typeface="Verdana" panose="020B0604030504040204" pitchFamily="34" charset="0"/>
                <a:ea typeface="Verdana" panose="020B0604030504040204" pitchFamily="34" charset="0"/>
                <a:cs typeface="Verdana" panose="020B0604030504040204" pitchFamily="34" charset="0"/>
              </a:rPr>
              <a:t>phase</a:t>
            </a:r>
            <a:r>
              <a:rPr lang="it-IT" sz="2000" dirty="0">
                <a:solidFill>
                  <a:srgbClr val="002E5D"/>
                </a:solidFill>
                <a:latin typeface="Verdana" panose="020B0604030504040204" pitchFamily="34" charset="0"/>
                <a:ea typeface="Verdana" panose="020B0604030504040204" pitchFamily="34" charset="0"/>
                <a:cs typeface="Verdana" panose="020B0604030504040204" pitchFamily="34" charset="0"/>
              </a:rPr>
              <a:t>:</a:t>
            </a:r>
          </a:p>
          <a:p>
            <a:pPr marL="3486150" lvl="7" indent="0">
              <a:buClr>
                <a:schemeClr val="tx2">
                  <a:lumMod val="75000"/>
                </a:schemeClr>
              </a:buClr>
              <a:buNone/>
              <a:defRPr/>
            </a:pPr>
            <a:endParaRPr lang="en-US" sz="2400" b="1" dirty="0">
              <a:solidFill>
                <a:srgbClr val="002E5D"/>
              </a:solidFill>
            </a:endParaRPr>
          </a:p>
        </p:txBody>
      </p:sp>
      <p:sp>
        <p:nvSpPr>
          <p:cNvPr id="7" name="Freccia in giù 6"/>
          <p:cNvSpPr/>
          <p:nvPr/>
        </p:nvSpPr>
        <p:spPr>
          <a:xfrm>
            <a:off x="5428424" y="1413814"/>
            <a:ext cx="673100" cy="660400"/>
          </a:xfrm>
          <a:prstGeom prst="downArrow">
            <a:avLst/>
          </a:prstGeom>
          <a:solidFill>
            <a:srgbClr val="C8C8CE"/>
          </a:solidFill>
          <a:ln w="38100">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contenuto 6"/>
          <p:cNvSpPr txBox="1">
            <a:spLocks/>
          </p:cNvSpPr>
          <p:nvPr/>
        </p:nvSpPr>
        <p:spPr>
          <a:xfrm>
            <a:off x="313397" y="945930"/>
            <a:ext cx="11261294" cy="4845270"/>
          </a:xfrm>
          <a:prstGeom prst="rect">
            <a:avLst/>
          </a:prstGeom>
        </p:spPr>
        <p:txBody>
          <a:bodyPr vert="horz" lIns="0" tIns="0" rIns="0" bIns="0" rtlCol="0">
            <a:noAutofit/>
          </a:bodyPr>
          <a:lstStyle>
            <a:lvl1pPr marL="228600" indent="-228600" algn="l" defTabSz="914400" rtl="0" eaLnBrk="1" latinLnBrk="0" hangingPunct="1">
              <a:lnSpc>
                <a:spcPct val="134000"/>
              </a:lnSpc>
              <a:spcBef>
                <a:spcPts val="1000"/>
              </a:spcBef>
              <a:buFont typeface="Arial"/>
              <a:buChar char="•"/>
              <a:defRPr sz="1600" b="0" i="0" kern="1200">
                <a:solidFill>
                  <a:schemeClr val="tx1"/>
                </a:solidFill>
                <a:latin typeface="Verdana" charset="0"/>
                <a:ea typeface="Verdana" charset="0"/>
                <a:cs typeface="Verdana" charset="0"/>
              </a:defRPr>
            </a:lvl1pPr>
            <a:lvl2pPr marL="685800" indent="-228600" algn="l" defTabSz="914400" rtl="0" eaLnBrk="1" latinLnBrk="0" hangingPunct="1">
              <a:lnSpc>
                <a:spcPct val="134000"/>
              </a:lnSpc>
              <a:spcBef>
                <a:spcPts val="500"/>
              </a:spcBef>
              <a:buFont typeface="Arial"/>
              <a:buChar char="•"/>
              <a:defRPr sz="1400" b="0" i="0" kern="1200">
                <a:solidFill>
                  <a:schemeClr val="tx1"/>
                </a:solidFill>
                <a:latin typeface="Verdana" charset="0"/>
                <a:ea typeface="Verdana" charset="0"/>
                <a:cs typeface="Verdana" charset="0"/>
              </a:defRPr>
            </a:lvl2pPr>
            <a:lvl3pPr marL="1143000" indent="-228600" algn="l" defTabSz="914400" rtl="0" eaLnBrk="1" latinLnBrk="0" hangingPunct="1">
              <a:lnSpc>
                <a:spcPct val="134000"/>
              </a:lnSpc>
              <a:spcBef>
                <a:spcPts val="500"/>
              </a:spcBef>
              <a:buFont typeface="Arial"/>
              <a:buChar char="•"/>
              <a:defRPr sz="1200" b="0" i="0" kern="1200">
                <a:solidFill>
                  <a:schemeClr val="tx1"/>
                </a:solidFill>
                <a:latin typeface="Verdana" charset="0"/>
                <a:ea typeface="Verdana" charset="0"/>
                <a:cs typeface="Verdana" charset="0"/>
              </a:defRPr>
            </a:lvl3pPr>
            <a:lvl4pPr marL="1600200" indent="-228600" algn="l" defTabSz="914400" rtl="0" eaLnBrk="1" latinLnBrk="0" hangingPunct="1">
              <a:lnSpc>
                <a:spcPct val="134000"/>
              </a:lnSpc>
              <a:spcBef>
                <a:spcPts val="500"/>
              </a:spcBef>
              <a:buFont typeface="Arial"/>
              <a:buChar char="•"/>
              <a:defRPr sz="1200" b="0" i="0" kern="1200">
                <a:solidFill>
                  <a:schemeClr val="tx1"/>
                </a:solidFill>
                <a:latin typeface="Verdana" charset="0"/>
                <a:ea typeface="Verdana" charset="0"/>
                <a:cs typeface="Verdana" charset="0"/>
              </a:defRPr>
            </a:lvl4pPr>
            <a:lvl5pPr marL="2057400" indent="-228600" algn="l" defTabSz="914400" rtl="0" eaLnBrk="1" latinLnBrk="0" hangingPunct="1">
              <a:lnSpc>
                <a:spcPct val="134000"/>
              </a:lnSpc>
              <a:spcBef>
                <a:spcPts val="500"/>
              </a:spcBef>
              <a:buFont typeface="Arial"/>
              <a:buChar char="•"/>
              <a:defRPr sz="1000" b="0" i="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it-IT" sz="2000" b="1" dirty="0" smtClean="0">
                <a:solidFill>
                  <a:srgbClr val="002E5D"/>
                </a:solidFill>
              </a:rPr>
              <a:t>STATISTICAL PERIOD OF OBSERVATION</a:t>
            </a:r>
          </a:p>
        </p:txBody>
      </p:sp>
      <p:graphicFrame>
        <p:nvGraphicFramePr>
          <p:cNvPr id="10" name="Tabella 9"/>
          <p:cNvGraphicFramePr>
            <a:graphicFrameLocks noGrp="1"/>
          </p:cNvGraphicFramePr>
          <p:nvPr>
            <p:extLst>
              <p:ext uri="{D42A27DB-BD31-4B8C-83A1-F6EECF244321}">
                <p14:modId xmlns:p14="http://schemas.microsoft.com/office/powerpoint/2010/main" val="1795526070"/>
              </p:ext>
            </p:extLst>
          </p:nvPr>
        </p:nvGraphicFramePr>
        <p:xfrm>
          <a:off x="2161487" y="3898600"/>
          <a:ext cx="7206974" cy="1761308"/>
        </p:xfrm>
        <a:graphic>
          <a:graphicData uri="http://schemas.openxmlformats.org/drawingml/2006/table">
            <a:tbl>
              <a:tblPr firstRow="1" bandRow="1">
                <a:tableStyleId>{5C22544A-7EE6-4342-B048-85BDC9FD1C3A}</a:tableStyleId>
              </a:tblPr>
              <a:tblGrid>
                <a:gridCol w="4887843"/>
                <a:gridCol w="2319131"/>
              </a:tblGrid>
              <a:tr h="440327">
                <a:tc>
                  <a:txBody>
                    <a:bodyPr/>
                    <a:lstStyle/>
                    <a:p>
                      <a:r>
                        <a:rPr lang="en-US" sz="1600" b="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Annuities in payment at the beginning</a:t>
                      </a:r>
                      <a:endParaRPr lang="it-IT" sz="1600" b="0" dirty="0">
                        <a:solidFill>
                          <a:srgbClr val="002E5D"/>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1.380.258</a:t>
                      </a:r>
                      <a:endParaRPr lang="it-IT" sz="1600" b="0"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0327">
                <a:tc>
                  <a:txBody>
                    <a:bodyPr/>
                    <a:lstStyle/>
                    <a:p>
                      <a:r>
                        <a:rPr lang="en-US" sz="1600" b="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New annuities during the period (entries)</a:t>
                      </a:r>
                      <a:endParaRPr lang="it-IT" sz="1600" b="0" dirty="0">
                        <a:solidFill>
                          <a:srgbClr val="002E5D"/>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433.058</a:t>
                      </a:r>
                      <a:endParaRPr lang="it-IT" sz="1600" b="0"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0327">
                <a:tc>
                  <a:txBody>
                    <a:bodyPr/>
                    <a:lstStyle/>
                    <a:p>
                      <a:r>
                        <a:rPr lang="en-US" sz="1600" b="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Ended annuities during the period (exits)</a:t>
                      </a:r>
                      <a:endParaRPr lang="it-IT" sz="1600" b="0" dirty="0">
                        <a:solidFill>
                          <a:srgbClr val="002E5D"/>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1.016.963</a:t>
                      </a:r>
                      <a:endParaRPr lang="it-IT" sz="1600" b="0"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0327">
                <a:tc>
                  <a:txBody>
                    <a:bodyPr/>
                    <a:lstStyle/>
                    <a:p>
                      <a:r>
                        <a:rPr lang="en-US" sz="1600" b="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Annuities in payment at the end	</a:t>
                      </a:r>
                      <a:endParaRPr lang="it-IT" sz="1600" b="0" dirty="0">
                        <a:solidFill>
                          <a:srgbClr val="002E5D"/>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796.353</a:t>
                      </a:r>
                      <a:endParaRPr lang="it-IT" sz="1600" b="0"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42025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METHOD</a:t>
            </a:r>
            <a:endParaRPr lang="it-IT" b="1"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44</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470877" y="821634"/>
            <a:ext cx="11261294" cy="5185465"/>
          </a:xfrm>
        </p:spPr>
        <p:txBody>
          <a:bodyPr rtlCol="0">
            <a:noAutofit/>
          </a:bodyPr>
          <a:lstStyle/>
          <a:p>
            <a:pPr marL="3486150" lvl="7" indent="0">
              <a:buClr>
                <a:schemeClr val="tx2">
                  <a:lumMod val="75000"/>
                </a:schemeClr>
              </a:buClr>
              <a:buNone/>
              <a:defRPr/>
            </a:pPr>
            <a:endParaRPr lang="en-US" sz="2400" b="1" dirty="0" smtClean="0">
              <a:solidFill>
                <a:srgbClr val="002E5D"/>
              </a:solidFill>
            </a:endParaRPr>
          </a:p>
          <a:p>
            <a:pPr marL="3486150" lvl="7" indent="0">
              <a:buClr>
                <a:schemeClr val="tx2">
                  <a:lumMod val="75000"/>
                </a:schemeClr>
              </a:buClr>
              <a:buNone/>
              <a:defRPr/>
            </a:pPr>
            <a:endParaRPr lang="en-US" sz="2400" b="1" dirty="0">
              <a:solidFill>
                <a:srgbClr val="002E5D"/>
              </a:solidFill>
            </a:endParaRPr>
          </a:p>
          <a:p>
            <a:pPr marL="265113" indent="-265113">
              <a:buFont typeface="Wingdings" panose="05000000000000000000" pitchFamily="2" charset="2"/>
              <a:buChar char="q"/>
            </a:pPr>
            <a:r>
              <a:rPr lang="en-US" sz="1800" dirty="0">
                <a:solidFill>
                  <a:srgbClr val="002E5D"/>
                </a:solidFill>
              </a:rPr>
              <a:t>M</a:t>
            </a:r>
            <a:r>
              <a:rPr lang="en-US" sz="1800" dirty="0" smtClean="0">
                <a:solidFill>
                  <a:srgbClr val="002E5D"/>
                </a:solidFill>
              </a:rPr>
              <a:t>ortality </a:t>
            </a:r>
            <a:r>
              <a:rPr lang="en-US" sz="1800" dirty="0">
                <a:solidFill>
                  <a:srgbClr val="002E5D"/>
                </a:solidFill>
              </a:rPr>
              <a:t>rates </a:t>
            </a:r>
            <a:r>
              <a:rPr lang="en-US" sz="1800" dirty="0" smtClean="0">
                <a:solidFill>
                  <a:srgbClr val="002E5D"/>
                </a:solidFill>
              </a:rPr>
              <a:t>have been calculated using </a:t>
            </a:r>
            <a:r>
              <a:rPr lang="en-US" sz="1800" dirty="0">
                <a:solidFill>
                  <a:srgbClr val="002E5D"/>
                </a:solidFill>
              </a:rPr>
              <a:t>"</a:t>
            </a:r>
            <a:r>
              <a:rPr lang="en-US" sz="1800" b="1" i="1" dirty="0">
                <a:solidFill>
                  <a:srgbClr val="002E5D"/>
                </a:solidFill>
              </a:rPr>
              <a:t>average lifespan</a:t>
            </a:r>
            <a:r>
              <a:rPr lang="en-US" sz="1800" b="1" dirty="0">
                <a:solidFill>
                  <a:srgbClr val="002E5D"/>
                </a:solidFill>
              </a:rPr>
              <a:t> </a:t>
            </a:r>
            <a:r>
              <a:rPr lang="en-US" sz="1800" b="1" i="1" dirty="0">
                <a:solidFill>
                  <a:srgbClr val="002E5D"/>
                </a:solidFill>
              </a:rPr>
              <a:t>method</a:t>
            </a:r>
            <a:r>
              <a:rPr lang="en-US" sz="1800" dirty="0">
                <a:solidFill>
                  <a:srgbClr val="002E5D"/>
                </a:solidFill>
              </a:rPr>
              <a:t>”, being valid the hypothesis of uniform distribution of entries and exits; </a:t>
            </a:r>
            <a:endParaRPr lang="en-US" sz="1800" dirty="0" smtClean="0">
              <a:solidFill>
                <a:srgbClr val="002E5D"/>
              </a:solidFill>
            </a:endParaRPr>
          </a:p>
          <a:p>
            <a:pPr marL="0" indent="0">
              <a:buNone/>
            </a:pPr>
            <a:endParaRPr lang="en-US" sz="1800" dirty="0" smtClean="0">
              <a:solidFill>
                <a:srgbClr val="002E5D"/>
              </a:solidFill>
            </a:endParaRPr>
          </a:p>
          <a:p>
            <a:pPr>
              <a:buFont typeface="Wingdings" panose="05000000000000000000" pitchFamily="2" charset="2"/>
              <a:buChar char="q"/>
            </a:pPr>
            <a:r>
              <a:rPr lang="en-US" sz="1800" dirty="0" smtClean="0">
                <a:solidFill>
                  <a:srgbClr val="002E5D"/>
                </a:solidFill>
              </a:rPr>
              <a:t> Empirical data have been smoothed using "</a:t>
            </a:r>
            <a:r>
              <a:rPr lang="en-US" sz="1800" b="1" i="1" dirty="0" smtClean="0">
                <a:solidFill>
                  <a:srgbClr val="002E5D"/>
                </a:solidFill>
              </a:rPr>
              <a:t>piecewise smoothing</a:t>
            </a:r>
            <a:r>
              <a:rPr lang="en-US" sz="1800" dirty="0" smtClean="0">
                <a:solidFill>
                  <a:srgbClr val="002E5D"/>
                </a:solidFill>
              </a:rPr>
              <a:t>" technique</a:t>
            </a:r>
            <a:r>
              <a:rPr lang="en-US" sz="1800" i="1" dirty="0" smtClean="0">
                <a:solidFill>
                  <a:srgbClr val="002E5D"/>
                </a:solidFill>
              </a:rPr>
              <a:t>;</a:t>
            </a:r>
          </a:p>
          <a:p>
            <a:pPr marL="0" indent="0">
              <a:buNone/>
            </a:pPr>
            <a:endParaRPr lang="en-US" sz="1800" i="1" dirty="0" smtClean="0">
              <a:solidFill>
                <a:srgbClr val="002E5D"/>
              </a:solidFill>
            </a:endParaRPr>
          </a:p>
          <a:p>
            <a:pPr>
              <a:buFont typeface="Wingdings" panose="05000000000000000000" pitchFamily="2" charset="2"/>
              <a:buChar char="q"/>
            </a:pPr>
            <a:r>
              <a:rPr lang="en-US" sz="1800" dirty="0" smtClean="0">
                <a:solidFill>
                  <a:srgbClr val="002E5D"/>
                </a:solidFill>
              </a:rPr>
              <a:t> In </a:t>
            </a:r>
            <a:r>
              <a:rPr lang="en-US" sz="1800" dirty="0">
                <a:solidFill>
                  <a:srgbClr val="002E5D"/>
                </a:solidFill>
              </a:rPr>
              <a:t>order to take into account the "</a:t>
            </a:r>
            <a:r>
              <a:rPr lang="en-US" sz="1800" i="1" dirty="0">
                <a:solidFill>
                  <a:srgbClr val="002E5D"/>
                </a:solidFill>
              </a:rPr>
              <a:t>longevity risk</a:t>
            </a:r>
            <a:r>
              <a:rPr lang="en-US" sz="1800" dirty="0">
                <a:solidFill>
                  <a:srgbClr val="002E5D"/>
                </a:solidFill>
              </a:rPr>
              <a:t>", </a:t>
            </a:r>
            <a:r>
              <a:rPr lang="en-US" sz="1800" b="1" i="1" dirty="0">
                <a:solidFill>
                  <a:srgbClr val="002E5D"/>
                </a:solidFill>
              </a:rPr>
              <a:t>mortality rates have been </a:t>
            </a:r>
            <a:r>
              <a:rPr lang="en-US" sz="1800" b="1" i="1" dirty="0" smtClean="0">
                <a:solidFill>
                  <a:srgbClr val="002E5D"/>
                </a:solidFill>
              </a:rPr>
              <a:t>projected</a:t>
            </a:r>
            <a:r>
              <a:rPr lang="en-US" sz="1800" dirty="0" smtClean="0">
                <a:solidFill>
                  <a:srgbClr val="002E5D"/>
                </a:solidFill>
              </a:rPr>
              <a:t>. </a:t>
            </a:r>
            <a:endParaRPr lang="it-IT" sz="1800" dirty="0">
              <a:solidFill>
                <a:srgbClr val="002E5D"/>
              </a:solidFill>
            </a:endParaRPr>
          </a:p>
        </p:txBody>
      </p:sp>
    </p:spTree>
    <p:extLst>
      <p:ext uri="{BB962C8B-B14F-4D97-AF65-F5344CB8AC3E}">
        <p14:creationId xmlns:p14="http://schemas.microsoft.com/office/powerpoint/2010/main" val="15555632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it-IT" b="1" dirty="0" smtClean="0"/>
              <a:t>METHOD</a:t>
            </a:r>
            <a:br>
              <a:rPr lang="it-IT" b="1" dirty="0" smtClean="0"/>
            </a:br>
            <a:r>
              <a:rPr lang="it-IT" dirty="0" err="1" smtClean="0"/>
              <a:t>Average</a:t>
            </a:r>
            <a:r>
              <a:rPr lang="it-IT" dirty="0" smtClean="0"/>
              <a:t> </a:t>
            </a:r>
            <a:r>
              <a:rPr lang="it-IT" dirty="0" err="1" smtClean="0"/>
              <a:t>lifespan</a:t>
            </a:r>
            <a:r>
              <a:rPr lang="it-IT" dirty="0" smtClean="0"/>
              <a:t> </a:t>
            </a:r>
            <a:r>
              <a:rPr lang="it-IT" dirty="0" err="1" smtClean="0"/>
              <a:t>method</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45</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13397" y="945930"/>
            <a:ext cx="11261294" cy="4712748"/>
          </a:xfrm>
        </p:spPr>
        <p:txBody>
          <a:bodyPr rtlCol="0">
            <a:noAutofit/>
          </a:bodyPr>
          <a:lstStyle/>
          <a:p>
            <a:pPr marL="3486150" lvl="7" indent="0">
              <a:buClr>
                <a:schemeClr val="tx2">
                  <a:lumMod val="75000"/>
                </a:schemeClr>
              </a:buClr>
              <a:buNone/>
              <a:defRPr/>
            </a:pPr>
            <a:endParaRPr lang="en-US" sz="2400" b="1" dirty="0">
              <a:solidFill>
                <a:srgbClr val="002E5D"/>
              </a:solidFill>
            </a:endParaRPr>
          </a:p>
          <a:p>
            <a:pPr marL="0" indent="0">
              <a:buNone/>
            </a:pPr>
            <a:r>
              <a:rPr lang="en-US" sz="1800" b="1" i="1" dirty="0">
                <a:solidFill>
                  <a:srgbClr val="002E5D"/>
                </a:solidFill>
              </a:rPr>
              <a:t>Exposed to risk of elimination</a:t>
            </a:r>
            <a:r>
              <a:rPr lang="en-US" sz="1800" b="1" dirty="0">
                <a:solidFill>
                  <a:srgbClr val="002E5D"/>
                </a:solidFill>
              </a:rPr>
              <a:t> </a:t>
            </a:r>
            <a:r>
              <a:rPr lang="en-US" sz="1800" dirty="0">
                <a:solidFill>
                  <a:srgbClr val="002E5D"/>
                </a:solidFill>
              </a:rPr>
              <a:t>have been computed considering, for each annuitants age, annuities in payment at the beginning of the statistical period, entries during the period, exits by any </a:t>
            </a:r>
            <a:r>
              <a:rPr lang="en-US" sz="1800" dirty="0" smtClean="0">
                <a:solidFill>
                  <a:srgbClr val="002E5D"/>
                </a:solidFill>
              </a:rPr>
              <a:t>causes during </a:t>
            </a:r>
            <a:r>
              <a:rPr lang="en-US" sz="1800" dirty="0">
                <a:solidFill>
                  <a:srgbClr val="002E5D"/>
                </a:solidFill>
              </a:rPr>
              <a:t>the period</a:t>
            </a:r>
            <a:r>
              <a:rPr lang="en-US" sz="1800" dirty="0" smtClean="0">
                <a:solidFill>
                  <a:srgbClr val="002E5D"/>
                </a:solidFill>
              </a:rPr>
              <a:t> </a:t>
            </a:r>
            <a:r>
              <a:rPr lang="en-US" sz="1800" dirty="0">
                <a:solidFill>
                  <a:srgbClr val="002E5D"/>
                </a:solidFill>
              </a:rPr>
              <a:t>(for example </a:t>
            </a:r>
            <a:r>
              <a:rPr lang="en-US" sz="1800" dirty="0" smtClean="0">
                <a:solidFill>
                  <a:srgbClr val="002E5D"/>
                </a:solidFill>
              </a:rPr>
              <a:t>cause </a:t>
            </a:r>
            <a:r>
              <a:rPr lang="en-US" sz="1800" dirty="0">
                <a:solidFill>
                  <a:srgbClr val="002E5D"/>
                </a:solidFill>
              </a:rPr>
              <a:t>for elimination </a:t>
            </a:r>
            <a:r>
              <a:rPr lang="en-US" sz="1800" dirty="0" smtClean="0">
                <a:solidFill>
                  <a:srgbClr val="002E5D"/>
                </a:solidFill>
              </a:rPr>
              <a:t>is </a:t>
            </a:r>
            <a:r>
              <a:rPr lang="en-US" sz="1800" dirty="0">
                <a:solidFill>
                  <a:srgbClr val="002E5D"/>
                </a:solidFill>
              </a:rPr>
              <a:t>the fall of the degree under 16</a:t>
            </a:r>
            <a:r>
              <a:rPr lang="en-US" sz="1800" dirty="0" smtClean="0">
                <a:solidFill>
                  <a:srgbClr val="002E5D"/>
                </a:solidFill>
              </a:rPr>
              <a:t>%) and </a:t>
            </a:r>
            <a:r>
              <a:rPr lang="en-US" sz="1800" dirty="0">
                <a:solidFill>
                  <a:srgbClr val="002E5D"/>
                </a:solidFill>
              </a:rPr>
              <a:t>annuities in payment at the end of the </a:t>
            </a:r>
            <a:r>
              <a:rPr lang="en-US" sz="1800" dirty="0" smtClean="0">
                <a:solidFill>
                  <a:srgbClr val="002E5D"/>
                </a:solidFill>
              </a:rPr>
              <a:t>period. </a:t>
            </a:r>
          </a:p>
          <a:p>
            <a:pPr marL="0" indent="0">
              <a:buNone/>
            </a:pPr>
            <a:r>
              <a:rPr lang="en-US" sz="1800" dirty="0">
                <a:solidFill>
                  <a:srgbClr val="002E5D"/>
                </a:solidFill>
              </a:rPr>
              <a:t>Frequencies of deaths are “</a:t>
            </a:r>
            <a:r>
              <a:rPr lang="en-US" sz="1800" b="1" i="1" dirty="0">
                <a:solidFill>
                  <a:srgbClr val="002E5D"/>
                </a:solidFill>
              </a:rPr>
              <a:t>pure rates</a:t>
            </a:r>
            <a:r>
              <a:rPr lang="en-US" sz="1800" dirty="0">
                <a:solidFill>
                  <a:srgbClr val="002E5D"/>
                </a:solidFill>
              </a:rPr>
              <a:t>", i.e. not depending on any other cause for </a:t>
            </a:r>
            <a:r>
              <a:rPr lang="en-US" sz="1800" dirty="0" smtClean="0">
                <a:solidFill>
                  <a:srgbClr val="002E5D"/>
                </a:solidFill>
              </a:rPr>
              <a:t>elimination.</a:t>
            </a:r>
            <a:endParaRPr lang="en-US" sz="1800" dirty="0">
              <a:solidFill>
                <a:srgbClr val="002E5D"/>
              </a:solidFill>
            </a:endParaRPr>
          </a:p>
          <a:p>
            <a:pPr marL="0" indent="0">
              <a:buNone/>
            </a:pPr>
            <a:r>
              <a:rPr lang="en-US" sz="1800" dirty="0" smtClean="0">
                <a:solidFill>
                  <a:srgbClr val="002E5D"/>
                </a:solidFill>
              </a:rPr>
              <a:t>We </a:t>
            </a:r>
            <a:r>
              <a:rPr lang="en-US" sz="1800" dirty="0">
                <a:solidFill>
                  <a:srgbClr val="002E5D"/>
                </a:solidFill>
              </a:rPr>
              <a:t>obtained empirical frequencies of deaths as the ratio between annuities ended for </a:t>
            </a:r>
            <a:r>
              <a:rPr lang="en-US" sz="1800" dirty="0" smtClean="0">
                <a:solidFill>
                  <a:srgbClr val="002E5D"/>
                </a:solidFill>
              </a:rPr>
              <a:t>death (</a:t>
            </a:r>
            <a:r>
              <a:rPr lang="en-US" sz="1800" b="1" dirty="0" smtClean="0">
                <a:solidFill>
                  <a:srgbClr val="002E5D"/>
                </a:solidFill>
              </a:rPr>
              <a:t>d</a:t>
            </a:r>
            <a:r>
              <a:rPr lang="en-US" sz="1800" b="1" baseline="-25000" dirty="0" smtClean="0">
                <a:solidFill>
                  <a:srgbClr val="002E5D"/>
                </a:solidFill>
              </a:rPr>
              <a:t>x</a:t>
            </a:r>
            <a:r>
              <a:rPr lang="en-US" sz="1800" dirty="0" smtClean="0">
                <a:solidFill>
                  <a:srgbClr val="002E5D"/>
                </a:solidFill>
              </a:rPr>
              <a:t>) and </a:t>
            </a:r>
            <a:r>
              <a:rPr lang="en-US" sz="1800" dirty="0">
                <a:solidFill>
                  <a:srgbClr val="002E5D"/>
                </a:solidFill>
              </a:rPr>
              <a:t>annuities exposed to </a:t>
            </a:r>
            <a:r>
              <a:rPr lang="en-US" sz="1800" dirty="0" smtClean="0">
                <a:solidFill>
                  <a:srgbClr val="002E5D"/>
                </a:solidFill>
              </a:rPr>
              <a:t>risk (</a:t>
            </a:r>
            <a:r>
              <a:rPr lang="en-US" sz="1800" b="1" dirty="0" smtClean="0">
                <a:solidFill>
                  <a:srgbClr val="002E5D"/>
                </a:solidFill>
              </a:rPr>
              <a:t>E</a:t>
            </a:r>
            <a:r>
              <a:rPr lang="en-US" sz="1800" b="1" baseline="-25000" dirty="0">
                <a:solidFill>
                  <a:srgbClr val="002E5D"/>
                </a:solidFill>
              </a:rPr>
              <a:t>x</a:t>
            </a:r>
            <a:r>
              <a:rPr lang="en-US" sz="1800" dirty="0" smtClean="0">
                <a:solidFill>
                  <a:srgbClr val="002E5D"/>
                </a:solidFill>
              </a:rPr>
              <a:t>), </a:t>
            </a:r>
            <a:r>
              <a:rPr lang="en-US" sz="1800" dirty="0">
                <a:solidFill>
                  <a:srgbClr val="002E5D"/>
                </a:solidFill>
              </a:rPr>
              <a:t>cleaned from any other cause for elimination</a:t>
            </a:r>
            <a:r>
              <a:rPr lang="en-US" sz="1800" dirty="0" smtClean="0">
                <a:solidFill>
                  <a:srgbClr val="002E5D"/>
                </a:solidFill>
              </a:rPr>
              <a:t>:</a:t>
            </a:r>
          </a:p>
          <a:p>
            <a:pPr marL="0" indent="0">
              <a:buNone/>
            </a:pPr>
            <a:endParaRPr lang="it-IT" sz="1400" dirty="0">
              <a:solidFill>
                <a:srgbClr val="002E5D"/>
              </a:solidFill>
            </a:endParaRPr>
          </a:p>
          <a:p>
            <a:pPr marL="0" indent="0">
              <a:lnSpc>
                <a:spcPct val="100000"/>
              </a:lnSpc>
              <a:spcBef>
                <a:spcPts val="0"/>
              </a:spcBef>
              <a:buNone/>
            </a:pPr>
            <a:r>
              <a:rPr lang="en-US" sz="1800" b="1" dirty="0" smtClean="0">
                <a:solidFill>
                  <a:srgbClr val="002E5D"/>
                </a:solidFill>
              </a:rPr>
              <a:t>						d</a:t>
            </a:r>
            <a:r>
              <a:rPr lang="en-US" sz="1800" b="1" baseline="-25000" dirty="0" smtClean="0">
                <a:solidFill>
                  <a:srgbClr val="002E5D"/>
                </a:solidFill>
              </a:rPr>
              <a:t>x</a:t>
            </a:r>
            <a:r>
              <a:rPr lang="en-US" sz="1800" b="1" dirty="0" smtClean="0">
                <a:solidFill>
                  <a:srgbClr val="002E5D"/>
                </a:solidFill>
              </a:rPr>
              <a:t>		</a:t>
            </a:r>
          </a:p>
          <a:p>
            <a:pPr marL="0" indent="0">
              <a:lnSpc>
                <a:spcPct val="100000"/>
              </a:lnSpc>
              <a:spcBef>
                <a:spcPts val="0"/>
              </a:spcBef>
              <a:buNone/>
            </a:pPr>
            <a:r>
              <a:rPr lang="en-US" sz="1800" b="1" dirty="0" smtClean="0">
                <a:solidFill>
                  <a:srgbClr val="002E5D"/>
                </a:solidFill>
              </a:rPr>
              <a:t>					</a:t>
            </a:r>
            <a:r>
              <a:rPr lang="en-US" sz="1800" b="1" dirty="0" err="1" smtClean="0">
                <a:solidFill>
                  <a:srgbClr val="002E5D"/>
                </a:solidFill>
              </a:rPr>
              <a:t>q</a:t>
            </a:r>
            <a:r>
              <a:rPr lang="en-US" sz="1800" b="1" baseline="-25000" dirty="0" err="1" smtClean="0">
                <a:solidFill>
                  <a:srgbClr val="002E5D"/>
                </a:solidFill>
              </a:rPr>
              <a:t>x</a:t>
            </a:r>
            <a:r>
              <a:rPr lang="en-US" sz="1800" b="1" baseline="-25000" dirty="0" smtClean="0">
                <a:solidFill>
                  <a:srgbClr val="002E5D"/>
                </a:solidFill>
              </a:rPr>
              <a:t>  </a:t>
            </a:r>
            <a:r>
              <a:rPr lang="en-US" sz="1800" b="1" dirty="0" smtClean="0">
                <a:solidFill>
                  <a:srgbClr val="002E5D"/>
                </a:solidFill>
              </a:rPr>
              <a:t>=</a:t>
            </a:r>
          </a:p>
          <a:p>
            <a:pPr marL="0" indent="0">
              <a:lnSpc>
                <a:spcPct val="100000"/>
              </a:lnSpc>
              <a:spcBef>
                <a:spcPts val="0"/>
              </a:spcBef>
              <a:buNone/>
            </a:pPr>
            <a:r>
              <a:rPr lang="en-US" sz="1800" b="1" dirty="0" smtClean="0">
                <a:solidFill>
                  <a:srgbClr val="002E5D"/>
                </a:solidFill>
              </a:rPr>
              <a:t>						E</a:t>
            </a:r>
            <a:r>
              <a:rPr lang="en-US" sz="1800" b="1" baseline="-25000" dirty="0" smtClean="0">
                <a:solidFill>
                  <a:srgbClr val="002E5D"/>
                </a:solidFill>
              </a:rPr>
              <a:t>x</a:t>
            </a:r>
          </a:p>
        </p:txBody>
      </p:sp>
      <p:cxnSp>
        <p:nvCxnSpPr>
          <p:cNvPr id="27" name="Connettore 1 26"/>
          <p:cNvCxnSpPr/>
          <p:nvPr/>
        </p:nvCxnSpPr>
        <p:spPr>
          <a:xfrm>
            <a:off x="5658020" y="5075584"/>
            <a:ext cx="503583" cy="0"/>
          </a:xfrm>
          <a:prstGeom prst="line">
            <a:avLst/>
          </a:prstGeom>
          <a:ln w="28575">
            <a:solidFill>
              <a:srgbClr val="002E5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28350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it-IT" b="1" dirty="0" smtClean="0"/>
              <a:t>METHOD</a:t>
            </a:r>
            <a:br>
              <a:rPr lang="it-IT" b="1" dirty="0" smtClean="0"/>
            </a:br>
            <a:r>
              <a:rPr lang="en-US" dirty="0" smtClean="0"/>
              <a:t>Piecewise </a:t>
            </a:r>
            <a:r>
              <a:rPr lang="en-US" dirty="0"/>
              <a:t>smoothing</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46</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13397" y="945930"/>
            <a:ext cx="11261294" cy="4712748"/>
          </a:xfrm>
        </p:spPr>
        <p:txBody>
          <a:bodyPr rtlCol="0">
            <a:noAutofit/>
          </a:bodyPr>
          <a:lstStyle/>
          <a:p>
            <a:pPr marL="0" lvl="7" indent="0">
              <a:buClr>
                <a:schemeClr val="tx2">
                  <a:lumMod val="75000"/>
                </a:schemeClr>
              </a:buClr>
              <a:buNone/>
              <a:defRPr/>
            </a:pPr>
            <a:endParaRPr lang="en-US" sz="2400" dirty="0" smtClean="0"/>
          </a:p>
          <a:p>
            <a:pPr marL="0" lvl="7" indent="0">
              <a:buClr>
                <a:schemeClr val="tx2">
                  <a:lumMod val="75000"/>
                </a:schemeClr>
              </a:buClr>
              <a:buNone/>
              <a:defRPr/>
            </a:pPr>
            <a:endParaRPr lang="en-US" sz="2400" dirty="0"/>
          </a:p>
          <a:p>
            <a:pPr marL="0" lvl="7" indent="0">
              <a:lnSpc>
                <a:spcPct val="150000"/>
              </a:lnSpc>
              <a:buClr>
                <a:schemeClr val="tx2">
                  <a:lumMod val="75000"/>
                </a:schemeClr>
              </a:buClr>
              <a:buNone/>
              <a:defRPr/>
            </a:pP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Empirical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data have been smoothed using "</a:t>
            </a:r>
            <a:r>
              <a:rPr lang="en-US" b="1" i="1" dirty="0">
                <a:solidFill>
                  <a:srgbClr val="002E5D"/>
                </a:solidFill>
                <a:latin typeface="Verdana" panose="020B0604030504040204" pitchFamily="34" charset="0"/>
                <a:ea typeface="Verdana" panose="020B0604030504040204" pitchFamily="34" charset="0"/>
                <a:cs typeface="Verdana" panose="020B0604030504040204" pitchFamily="34" charset="0"/>
              </a:rPr>
              <a:t>piecewise smoothing</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technique.</a:t>
            </a:r>
          </a:p>
          <a:p>
            <a:pPr marL="0" lvl="7" indent="0">
              <a:lnSpc>
                <a:spcPct val="150000"/>
              </a:lnSpc>
              <a:buClr>
                <a:schemeClr val="tx2">
                  <a:lumMod val="75000"/>
                </a:schemeClr>
              </a:buClr>
              <a:buNone/>
              <a:defRPr/>
            </a:pP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In particular:</a:t>
            </a:r>
          </a:p>
          <a:p>
            <a:pPr marL="800100" lvl="8" indent="-342900">
              <a:lnSpc>
                <a:spcPct val="150000"/>
              </a:lnSpc>
              <a:buClr>
                <a:schemeClr val="tx2">
                  <a:lumMod val="75000"/>
                </a:schemeClr>
              </a:buClr>
              <a:buFont typeface="Wingdings" panose="05000000000000000000" pitchFamily="2" charset="2"/>
              <a:buChar char="§"/>
              <a:defRPr/>
            </a:pP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for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central ages (where data are richer) a </a:t>
            </a:r>
            <a:r>
              <a:rPr lang="en-US" i="1" dirty="0">
                <a:solidFill>
                  <a:srgbClr val="002E5D"/>
                </a:solidFill>
                <a:latin typeface="Verdana" panose="020B0604030504040204" pitchFamily="34" charset="0"/>
                <a:ea typeface="Verdana" panose="020B0604030504040204" pitchFamily="34" charset="0"/>
                <a:cs typeface="Verdana" panose="020B0604030504040204" pitchFamily="34" charset="0"/>
              </a:rPr>
              <a:t>moving </a:t>
            </a:r>
            <a:r>
              <a:rPr lang="en-US" i="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average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has been adopted;</a:t>
            </a:r>
          </a:p>
          <a:p>
            <a:pPr marL="457200" lvl="8" indent="0">
              <a:lnSpc>
                <a:spcPct val="150000"/>
              </a:lnSpc>
              <a:buClr>
                <a:schemeClr val="tx2">
                  <a:lumMod val="75000"/>
                </a:schemeClr>
              </a:buClr>
              <a:buNone/>
              <a:defRPr/>
            </a:pPr>
            <a:endParaRPr lang="en-US" sz="1050"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800100" lvl="8" indent="-342900">
              <a:lnSpc>
                <a:spcPct val="150000"/>
              </a:lnSpc>
              <a:buClr>
                <a:schemeClr val="tx2">
                  <a:lumMod val="75000"/>
                </a:schemeClr>
              </a:buClr>
              <a:buFont typeface="Wingdings" panose="05000000000000000000" pitchFamily="2" charset="2"/>
              <a:buChar char="§"/>
              <a:defRPr/>
            </a:pP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f</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or extreme ages (in case of rare or missing data) ISTAT Tables of Italian population have been used.</a:t>
            </a:r>
          </a:p>
          <a:p>
            <a:pPr marL="800100" lvl="8" indent="-342900">
              <a:lnSpc>
                <a:spcPct val="150000"/>
              </a:lnSpc>
              <a:buClr>
                <a:schemeClr val="tx2">
                  <a:lumMod val="75000"/>
                </a:schemeClr>
              </a:buClr>
              <a:buFont typeface="Wingdings" panose="05000000000000000000" pitchFamily="2" charset="2"/>
              <a:buChar char="§"/>
              <a:defRPr/>
            </a:pPr>
            <a:endParaRPr lang="en-US" sz="2400" dirty="0" smtClean="0">
              <a:solidFill>
                <a:srgbClr val="002E5D"/>
              </a:solidFill>
            </a:endParaRPr>
          </a:p>
          <a:p>
            <a:pPr marL="0" lvl="7" indent="0">
              <a:lnSpc>
                <a:spcPct val="150000"/>
              </a:lnSpc>
              <a:buClr>
                <a:schemeClr val="tx2">
                  <a:lumMod val="75000"/>
                </a:schemeClr>
              </a:buClr>
              <a:buNone/>
              <a:defRPr/>
            </a:pPr>
            <a:endParaRPr lang="it-IT" sz="2400" dirty="0">
              <a:solidFill>
                <a:srgbClr val="002E5D"/>
              </a:solidFill>
            </a:endParaRPr>
          </a:p>
          <a:p>
            <a:pPr marL="3486150" lvl="7" indent="0">
              <a:buClr>
                <a:schemeClr val="tx2">
                  <a:lumMod val="75000"/>
                </a:schemeClr>
              </a:buClr>
              <a:buNone/>
              <a:defRPr/>
            </a:pPr>
            <a:endParaRPr lang="en-US" sz="2400" b="1" dirty="0">
              <a:solidFill>
                <a:srgbClr val="002E5D"/>
              </a:solidFill>
            </a:endParaRPr>
          </a:p>
        </p:txBody>
      </p:sp>
      <p:sp>
        <p:nvSpPr>
          <p:cNvPr id="7" name="Scheda 6"/>
          <p:cNvSpPr/>
          <p:nvPr/>
        </p:nvSpPr>
        <p:spPr>
          <a:xfrm>
            <a:off x="8819309" y="4281710"/>
            <a:ext cx="1889415" cy="1058071"/>
          </a:xfrm>
          <a:prstGeom prst="flowChartPunchedCard">
            <a:avLst/>
          </a:prstGeom>
          <a:solidFill>
            <a:srgbClr val="A7AAB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ISTAT</a:t>
            </a:r>
            <a:r>
              <a:rPr lang="it-IT" dirty="0" smtClean="0"/>
              <a:t>: </a:t>
            </a:r>
            <a:r>
              <a:rPr lang="en-US" dirty="0"/>
              <a:t>Italian </a:t>
            </a:r>
            <a:r>
              <a:rPr lang="en-US" dirty="0" smtClean="0"/>
              <a:t>National </a:t>
            </a:r>
            <a:r>
              <a:rPr lang="en-US" dirty="0"/>
              <a:t>Institute for Statistic</a:t>
            </a:r>
            <a:endParaRPr lang="it-IT" dirty="0"/>
          </a:p>
        </p:txBody>
      </p:sp>
    </p:spTree>
    <p:extLst>
      <p:ext uri="{BB962C8B-B14F-4D97-AF65-F5344CB8AC3E}">
        <p14:creationId xmlns:p14="http://schemas.microsoft.com/office/powerpoint/2010/main" val="28263759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it-IT" b="1" dirty="0" smtClean="0"/>
              <a:t>METHOD</a:t>
            </a:r>
            <a:br>
              <a:rPr lang="it-IT" b="1" dirty="0" smtClean="0"/>
            </a:br>
            <a:r>
              <a:rPr lang="it-IT" dirty="0" err="1" smtClean="0"/>
              <a:t>Mortality</a:t>
            </a:r>
            <a:r>
              <a:rPr lang="it-IT" dirty="0" smtClean="0"/>
              <a:t> </a:t>
            </a:r>
            <a:r>
              <a:rPr lang="it-IT" dirty="0" err="1" smtClean="0"/>
              <a:t>rates</a:t>
            </a:r>
            <a:r>
              <a:rPr lang="it-IT" dirty="0" smtClean="0"/>
              <a:t> </a:t>
            </a:r>
            <a:r>
              <a:rPr lang="en-US" dirty="0"/>
              <a:t>p</a:t>
            </a:r>
            <a:r>
              <a:rPr lang="en-US" dirty="0" smtClean="0"/>
              <a:t>rojection</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47</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13397" y="945930"/>
            <a:ext cx="11261294" cy="4712748"/>
          </a:xfrm>
        </p:spPr>
        <p:txBody>
          <a:bodyPr rtlCol="0">
            <a:noAutofit/>
          </a:bodyPr>
          <a:lstStyle/>
          <a:p>
            <a:pPr marL="0" lvl="7" indent="0">
              <a:lnSpc>
                <a:spcPct val="150000"/>
              </a:lnSpc>
              <a:buClr>
                <a:schemeClr val="tx2">
                  <a:lumMod val="75000"/>
                </a:schemeClr>
              </a:buClr>
              <a:buNone/>
              <a:defRPr/>
            </a:pPr>
            <a:endPar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endPar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In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order to take into account the "</a:t>
            </a:r>
            <a:r>
              <a:rPr lang="en-US" i="1" dirty="0">
                <a:solidFill>
                  <a:srgbClr val="002E5D"/>
                </a:solidFill>
                <a:latin typeface="Verdana" panose="020B0604030504040204" pitchFamily="34" charset="0"/>
                <a:ea typeface="Verdana" panose="020B0604030504040204" pitchFamily="34" charset="0"/>
                <a:cs typeface="Verdana" panose="020B0604030504040204" pitchFamily="34" charset="0"/>
              </a:rPr>
              <a:t>longevity risk</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 mortality rates have been projected using forecasting factors described in the study called "</a:t>
            </a:r>
            <a:r>
              <a:rPr lang="en-US" i="1" dirty="0">
                <a:solidFill>
                  <a:srgbClr val="002E5D"/>
                </a:solidFill>
                <a:latin typeface="Verdana" panose="020B0604030504040204" pitchFamily="34" charset="0"/>
                <a:ea typeface="Verdana" panose="020B0604030504040204" pitchFamily="34" charset="0"/>
                <a:cs typeface="Verdana" panose="020B0604030504040204" pitchFamily="34" charset="0"/>
              </a:rPr>
              <a:t>The demographic future of the country</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 issued by ISTAT in 2011. </a:t>
            </a:r>
            <a:endPar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ISTAT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study adopted Lee-Carter parametric model, obtaining mortality trend from Italian population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Life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T</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ables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of the period 1974-2008 and considering a forecasting period from 2011 to 2065.</a:t>
            </a:r>
            <a:endParaRPr lang="it-IT"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buClr>
                <a:schemeClr val="tx2">
                  <a:lumMod val="75000"/>
                </a:schemeClr>
              </a:buClr>
              <a:buNone/>
              <a:defRPr/>
            </a:pPr>
            <a:endParaRPr lang="en-US" sz="2400" dirty="0"/>
          </a:p>
          <a:p>
            <a:pPr marL="0" lvl="7" indent="0">
              <a:lnSpc>
                <a:spcPct val="150000"/>
              </a:lnSpc>
              <a:buClr>
                <a:schemeClr val="tx2">
                  <a:lumMod val="75000"/>
                </a:schemeClr>
              </a:buClr>
              <a:buNone/>
              <a:defRPr/>
            </a:pPr>
            <a:endParaRPr lang="it-IT" sz="2400" dirty="0">
              <a:solidFill>
                <a:srgbClr val="002E5D"/>
              </a:solidFill>
            </a:endParaRPr>
          </a:p>
          <a:p>
            <a:pPr marL="3486150" lvl="7" indent="0">
              <a:buClr>
                <a:schemeClr val="tx2">
                  <a:lumMod val="75000"/>
                </a:schemeClr>
              </a:buClr>
              <a:buNone/>
              <a:defRPr/>
            </a:pPr>
            <a:endParaRPr lang="en-US" sz="2400" b="1" dirty="0">
              <a:solidFill>
                <a:srgbClr val="002E5D"/>
              </a:solidFill>
            </a:endParaRPr>
          </a:p>
        </p:txBody>
      </p:sp>
    </p:spTree>
    <p:extLst>
      <p:ext uri="{BB962C8B-B14F-4D97-AF65-F5344CB8AC3E}">
        <p14:creationId xmlns:p14="http://schemas.microsoft.com/office/powerpoint/2010/main" val="10858681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spcBef>
                <a:spcPts val="1000"/>
              </a:spcBef>
              <a:buClr>
                <a:schemeClr val="tx2">
                  <a:lumMod val="75000"/>
                </a:schemeClr>
              </a:buClr>
              <a:defRPr/>
            </a:pPr>
            <a:r>
              <a:rPr lang="en-US" sz="2000" b="1" dirty="0">
                <a:solidFill>
                  <a:srgbClr val="002E5D"/>
                </a:solidFill>
              </a:rPr>
              <a:t>PERMANENT DISABILITY ANNUITANTS’ LIFE TABLES</a:t>
            </a:r>
          </a:p>
        </p:txBody>
      </p:sp>
    </p:spTree>
    <p:extLst>
      <p:ext uri="{BB962C8B-B14F-4D97-AF65-F5344CB8AC3E}">
        <p14:creationId xmlns:p14="http://schemas.microsoft.com/office/powerpoint/2010/main" val="376212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5003" y="251514"/>
            <a:ext cx="11418774" cy="694416"/>
          </a:xfrm>
        </p:spPr>
        <p:txBody>
          <a:bodyPr/>
          <a:lstStyle/>
          <a:p>
            <a:r>
              <a:rPr lang="en-US" b="1" dirty="0"/>
              <a:t>PERMANENT DISABILITY ANNUITANTS’ LIFE TABLES</a:t>
            </a:r>
            <a:r>
              <a:rPr lang="en-US" dirty="0"/>
              <a:t/>
            </a:r>
            <a:br>
              <a:rPr lang="en-US"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49</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48498" y="945930"/>
            <a:ext cx="11261294" cy="4712748"/>
          </a:xfrm>
        </p:spPr>
        <p:txBody>
          <a:bodyPr rtlCol="0">
            <a:noAutofit/>
          </a:bodyPr>
          <a:lstStyle/>
          <a:p>
            <a:pPr marL="0" indent="0">
              <a:buNone/>
            </a:pPr>
            <a:endParaRPr lang="en-US" sz="1800" dirty="0" smtClean="0">
              <a:solidFill>
                <a:srgbClr val="002E5D"/>
              </a:solidFill>
            </a:endParaRPr>
          </a:p>
          <a:p>
            <a:pPr marL="0" indent="0">
              <a:buNone/>
            </a:pPr>
            <a:r>
              <a:rPr lang="en-US" sz="1800" dirty="0" smtClean="0">
                <a:solidFill>
                  <a:srgbClr val="002E5D"/>
                </a:solidFill>
              </a:rPr>
              <a:t>Mortality </a:t>
            </a:r>
            <a:r>
              <a:rPr lang="en-US" sz="1800" dirty="0">
                <a:solidFill>
                  <a:srgbClr val="002E5D"/>
                </a:solidFill>
              </a:rPr>
              <a:t>analysis of permanent disability annuitants has been done separately for:</a:t>
            </a:r>
            <a:endParaRPr lang="it-IT" sz="1800" dirty="0">
              <a:solidFill>
                <a:srgbClr val="002E5D"/>
              </a:solidFill>
            </a:endParaRPr>
          </a:p>
          <a:p>
            <a:pPr marL="1244600" indent="-342900">
              <a:buFont typeface="+mj-lt"/>
              <a:buAutoNum type="arabicPeriod"/>
            </a:pPr>
            <a:r>
              <a:rPr lang="en-US" sz="1800" dirty="0" smtClean="0">
                <a:solidFill>
                  <a:srgbClr val="002E5D"/>
                </a:solidFill>
              </a:rPr>
              <a:t>events </a:t>
            </a:r>
            <a:r>
              <a:rPr lang="en-US" sz="1800" dirty="0">
                <a:solidFill>
                  <a:srgbClr val="002E5D"/>
                </a:solidFill>
              </a:rPr>
              <a:t>regulated by Consolidated Law n. 1124/1965;</a:t>
            </a:r>
            <a:endParaRPr lang="it-IT" sz="1800" dirty="0">
              <a:solidFill>
                <a:srgbClr val="002E5D"/>
              </a:solidFill>
            </a:endParaRPr>
          </a:p>
          <a:p>
            <a:pPr marL="1244600" lvl="0" indent="-342900">
              <a:buFont typeface="+mj-lt"/>
              <a:buAutoNum type="arabicPeriod"/>
            </a:pPr>
            <a:r>
              <a:rPr lang="en-US" sz="1800" dirty="0">
                <a:solidFill>
                  <a:srgbClr val="002E5D"/>
                </a:solidFill>
              </a:rPr>
              <a:t>events regulated by </a:t>
            </a:r>
            <a:r>
              <a:rPr lang="en-US" sz="1800" dirty="0" smtClean="0">
                <a:solidFill>
                  <a:srgbClr val="002E5D"/>
                </a:solidFill>
              </a:rPr>
              <a:t>Legislative Decree n</a:t>
            </a:r>
            <a:r>
              <a:rPr lang="en-US" sz="1800" dirty="0">
                <a:solidFill>
                  <a:srgbClr val="002E5D"/>
                </a:solidFill>
              </a:rPr>
              <a:t>. 38/2000.</a:t>
            </a:r>
            <a:endParaRPr lang="it-IT" sz="1800" dirty="0">
              <a:solidFill>
                <a:srgbClr val="002E5D"/>
              </a:solidFill>
            </a:endParaRPr>
          </a:p>
          <a:p>
            <a:pPr marL="0" indent="0">
              <a:buNone/>
            </a:pPr>
            <a:endParaRPr lang="en-US" sz="1800" dirty="0" smtClean="0">
              <a:solidFill>
                <a:srgbClr val="002E5D"/>
              </a:solidFill>
            </a:endParaRPr>
          </a:p>
          <a:p>
            <a:pPr marL="0" indent="0">
              <a:buNone/>
            </a:pPr>
            <a:r>
              <a:rPr lang="en-US" sz="1800" dirty="0" smtClean="0">
                <a:solidFill>
                  <a:srgbClr val="002E5D"/>
                </a:solidFill>
              </a:rPr>
              <a:t>The </a:t>
            </a:r>
            <a:r>
              <a:rPr lang="en-US" sz="1800" dirty="0">
                <a:solidFill>
                  <a:srgbClr val="002E5D"/>
                </a:solidFill>
              </a:rPr>
              <a:t>two groups have different average values, especially </a:t>
            </a:r>
            <a:r>
              <a:rPr lang="en-US" sz="1800" b="1" dirty="0">
                <a:solidFill>
                  <a:srgbClr val="002E5D"/>
                </a:solidFill>
              </a:rPr>
              <a:t>claim </a:t>
            </a:r>
            <a:r>
              <a:rPr lang="en-US" sz="1800" b="1" dirty="0" smtClean="0">
                <a:solidFill>
                  <a:srgbClr val="002E5D"/>
                </a:solidFill>
              </a:rPr>
              <a:t>age</a:t>
            </a:r>
            <a:r>
              <a:rPr lang="en-US" sz="1800" dirty="0" smtClean="0">
                <a:solidFill>
                  <a:srgbClr val="002E5D"/>
                </a:solidFill>
              </a:rPr>
              <a:t>, </a:t>
            </a:r>
            <a:r>
              <a:rPr lang="en-US" sz="1800" dirty="0">
                <a:solidFill>
                  <a:srgbClr val="002E5D"/>
                </a:solidFill>
              </a:rPr>
              <a:t>i.e. years from the starting date of annuity to valuation date (in the study: 31 December 2013</a:t>
            </a:r>
            <a:r>
              <a:rPr lang="en-US" sz="1800" dirty="0" smtClean="0">
                <a:solidFill>
                  <a:srgbClr val="002E5D"/>
                </a:solidFill>
              </a:rPr>
              <a:t>).</a:t>
            </a:r>
          </a:p>
          <a:p>
            <a:pPr marL="0" indent="0">
              <a:buNone/>
            </a:pPr>
            <a:endParaRPr lang="it-IT" sz="1800" dirty="0">
              <a:solidFill>
                <a:srgbClr val="002E5D"/>
              </a:solidFill>
            </a:endParaRPr>
          </a:p>
        </p:txBody>
      </p:sp>
    </p:spTree>
    <p:extLst>
      <p:ext uri="{BB962C8B-B14F-4D97-AF65-F5344CB8AC3E}">
        <p14:creationId xmlns:p14="http://schemas.microsoft.com/office/powerpoint/2010/main" val="299537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ITALIAN INSURANCE AGAINST ACCIDENTS AT WORK</a:t>
            </a:r>
            <a:br>
              <a:rPr lang="en-US" b="1" dirty="0"/>
            </a:br>
            <a:r>
              <a:rPr lang="en-US" dirty="0"/>
              <a:t>National Institute for insurance against accidents at work</a:t>
            </a: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5</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458265" y="1104900"/>
            <a:ext cx="11261294" cy="4051299"/>
          </a:xfrm>
        </p:spPr>
        <p:txBody>
          <a:bodyPr/>
          <a:lstStyle/>
          <a:p>
            <a:pPr marL="0" indent="0">
              <a:buNone/>
            </a:pPr>
            <a:r>
              <a:rPr lang="it-IT" sz="3200" b="1" dirty="0" smtClean="0">
                <a:solidFill>
                  <a:srgbClr val="002E5D"/>
                </a:solidFill>
              </a:rPr>
              <a:t>					INAIL</a:t>
            </a:r>
            <a:endParaRPr lang="it-IT" sz="3200" b="1" dirty="0">
              <a:solidFill>
                <a:srgbClr val="002E5D"/>
              </a:solidFill>
            </a:endParaRPr>
          </a:p>
          <a:p>
            <a:pPr marL="0" indent="0">
              <a:buNone/>
            </a:pPr>
            <a:endParaRPr lang="it-IT" sz="3200" b="1" dirty="0">
              <a:solidFill>
                <a:srgbClr val="002E5D"/>
              </a:solidFill>
            </a:endParaRPr>
          </a:p>
          <a:p>
            <a:pPr marL="0" indent="0">
              <a:buNone/>
            </a:pPr>
            <a:r>
              <a:rPr lang="en-US" sz="2000" dirty="0">
                <a:solidFill>
                  <a:srgbClr val="002E5D"/>
                </a:solidFill>
              </a:rPr>
              <a:t>Italian National Institute for insurance against accidents at work (INAIL) is a non-profit public body, subject to supervision by the Ministry of </a:t>
            </a:r>
            <a:r>
              <a:rPr lang="en-US" sz="2000" dirty="0" err="1">
                <a:solidFill>
                  <a:srgbClr val="002E5D"/>
                </a:solidFill>
              </a:rPr>
              <a:t>Labour</a:t>
            </a:r>
            <a:r>
              <a:rPr lang="en-US" sz="2000" dirty="0">
                <a:solidFill>
                  <a:srgbClr val="002E5D"/>
                </a:solidFill>
              </a:rPr>
              <a:t> and Social Security and the Ministry of the Economy and Finance.</a:t>
            </a:r>
          </a:p>
          <a:p>
            <a:pPr marL="0" indent="0">
              <a:buNone/>
            </a:pPr>
            <a:r>
              <a:rPr lang="en-US" sz="2000" dirty="0">
                <a:solidFill>
                  <a:srgbClr val="002E5D"/>
                </a:solidFill>
              </a:rPr>
              <a:t>INAIL provides </a:t>
            </a:r>
            <a:r>
              <a:rPr lang="en-US" sz="2000" b="1" dirty="0">
                <a:solidFill>
                  <a:srgbClr val="002E5D"/>
                </a:solidFill>
              </a:rPr>
              <a:t>compulsory insurance </a:t>
            </a:r>
            <a:r>
              <a:rPr lang="en-US" sz="2000" dirty="0">
                <a:solidFill>
                  <a:srgbClr val="002E5D"/>
                </a:solidFill>
              </a:rPr>
              <a:t>against accidents at work and occupational diseases.</a:t>
            </a:r>
            <a:endParaRPr lang="it-IT" sz="2000" dirty="0">
              <a:solidFill>
                <a:srgbClr val="002E5D"/>
              </a:solidFill>
            </a:endParaRPr>
          </a:p>
          <a:p>
            <a:pPr marL="0" indent="0">
              <a:buNone/>
            </a:pPr>
            <a:endParaRPr lang="it-IT" sz="2000" dirty="0"/>
          </a:p>
        </p:txBody>
      </p:sp>
      <p:sp>
        <p:nvSpPr>
          <p:cNvPr id="8" name="Freccia in giù 7"/>
          <p:cNvSpPr/>
          <p:nvPr/>
        </p:nvSpPr>
        <p:spPr>
          <a:xfrm>
            <a:off x="5336727" y="1758512"/>
            <a:ext cx="673100" cy="660400"/>
          </a:xfrm>
          <a:prstGeom prst="downArrow">
            <a:avLst/>
          </a:prstGeom>
          <a:solidFill>
            <a:srgbClr val="C8C8CE"/>
          </a:solidFill>
          <a:ln w="38100">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912469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a:t>PERMANENT DISABILITY ANNUITANTS’ LIFE TABLES</a:t>
            </a:r>
            <a:r>
              <a:rPr lang="en-US" dirty="0"/>
              <a:t/>
            </a:r>
            <a:br>
              <a:rPr lang="en-US"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50</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13397" y="945930"/>
            <a:ext cx="11261294" cy="4712748"/>
          </a:xfrm>
        </p:spPr>
        <p:txBody>
          <a:bodyPr rtlCol="0">
            <a:noAutofit/>
          </a:bodyPr>
          <a:lstStyle/>
          <a:p>
            <a:pPr marL="0" lvl="7" indent="0">
              <a:lnSpc>
                <a:spcPct val="150000"/>
              </a:lnSpc>
              <a:buClr>
                <a:schemeClr val="tx2">
                  <a:lumMod val="75000"/>
                </a:schemeClr>
              </a:buClr>
              <a:buNone/>
              <a:defRPr/>
            </a:pPr>
            <a:endPar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buClr>
                <a:schemeClr val="tx2">
                  <a:lumMod val="75000"/>
                </a:schemeClr>
              </a:buClr>
              <a:buNone/>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dirty="0">
                <a:solidFill>
                  <a:srgbClr val="002E5D"/>
                </a:solidFill>
              </a:rPr>
              <a:t>Data show that claim age is the variable that mostly affects the mortality level; indeed, in the early years following the event, until the stabilization of impairing after-effects, the level of mortality is higher for all ages. </a:t>
            </a:r>
            <a:endParaRPr lang="it-IT" sz="1800" dirty="0">
              <a:solidFill>
                <a:srgbClr val="002E5D"/>
              </a:solidFill>
            </a:endParaRPr>
          </a:p>
          <a:p>
            <a:pPr marL="0" lvl="7" indent="0">
              <a:buClr>
                <a:schemeClr val="tx2">
                  <a:lumMod val="75000"/>
                </a:schemeClr>
              </a:buClr>
              <a:buNone/>
              <a:defRPr/>
            </a:pPr>
            <a:endParaRPr lang="en-US" sz="2400" dirty="0"/>
          </a:p>
          <a:p>
            <a:pPr marL="0" lvl="7" indent="0">
              <a:lnSpc>
                <a:spcPct val="150000"/>
              </a:lnSpc>
              <a:buClr>
                <a:schemeClr val="tx2">
                  <a:lumMod val="75000"/>
                </a:schemeClr>
              </a:buClr>
              <a:buNone/>
              <a:defRPr/>
            </a:pPr>
            <a:r>
              <a:rPr lang="en-US" dirty="0">
                <a:solidFill>
                  <a:srgbClr val="002E5D"/>
                </a:solidFill>
                <a:latin typeface="Verdana" charset="0"/>
                <a:ea typeface="Verdana" charset="0"/>
                <a:cs typeface="Verdana" charset="0"/>
              </a:rPr>
              <a:t>For the sake of simplicity, in the following analysis, the annuities regulated by Consolidated Law n. 1124/1965 (with a claim age </a:t>
            </a:r>
            <a:r>
              <a:rPr lang="en-US" dirty="0" smtClean="0">
                <a:solidFill>
                  <a:srgbClr val="002E5D"/>
                </a:solidFill>
                <a:latin typeface="Verdana" charset="0"/>
                <a:ea typeface="Verdana" charset="0"/>
                <a:cs typeface="Verdana" charset="0"/>
              </a:rPr>
              <a:t>higher </a:t>
            </a:r>
            <a:r>
              <a:rPr lang="en-US" dirty="0">
                <a:solidFill>
                  <a:srgbClr val="002E5D"/>
                </a:solidFill>
                <a:latin typeface="Verdana" charset="0"/>
                <a:ea typeface="Verdana" charset="0"/>
                <a:cs typeface="Verdana" charset="0"/>
              </a:rPr>
              <a:t>than 13 years) will be called “</a:t>
            </a:r>
            <a:r>
              <a:rPr lang="en-US" b="1" i="1" dirty="0">
                <a:solidFill>
                  <a:srgbClr val="002E5D"/>
                </a:solidFill>
                <a:latin typeface="Verdana" charset="0"/>
                <a:ea typeface="Verdana" charset="0"/>
                <a:cs typeface="Verdana" charset="0"/>
              </a:rPr>
              <a:t>High claim age annuities</a:t>
            </a:r>
            <a:r>
              <a:rPr lang="en-US" dirty="0">
                <a:solidFill>
                  <a:srgbClr val="002E5D"/>
                </a:solidFill>
                <a:latin typeface="Verdana" charset="0"/>
                <a:ea typeface="Verdana" charset="0"/>
                <a:cs typeface="Verdana" charset="0"/>
              </a:rPr>
              <a:t>”; the annuities regulated by Legislative Decree n. 38/2000 (with a claim age equal or lower than 13 years) will be called “</a:t>
            </a:r>
            <a:r>
              <a:rPr lang="en-US" b="1" i="1" dirty="0">
                <a:solidFill>
                  <a:srgbClr val="002E5D"/>
                </a:solidFill>
                <a:latin typeface="Verdana" charset="0"/>
                <a:ea typeface="Verdana" charset="0"/>
                <a:cs typeface="Verdana" charset="0"/>
              </a:rPr>
              <a:t>Low claim age annuities</a:t>
            </a:r>
            <a:r>
              <a:rPr lang="en-US" dirty="0">
                <a:solidFill>
                  <a:srgbClr val="002E5D"/>
                </a:solidFill>
                <a:latin typeface="Verdana" charset="0"/>
                <a:ea typeface="Verdana" charset="0"/>
                <a:cs typeface="Verdana" charset="0"/>
              </a:rPr>
              <a:t>”.</a:t>
            </a:r>
            <a:endParaRPr lang="it-IT" dirty="0">
              <a:solidFill>
                <a:srgbClr val="002E5D"/>
              </a:solidFill>
              <a:latin typeface="Verdana" charset="0"/>
              <a:ea typeface="Verdana" charset="0"/>
              <a:cs typeface="Verdana" charset="0"/>
            </a:endParaRPr>
          </a:p>
          <a:p>
            <a:pPr marL="0" lvl="7" indent="0">
              <a:lnSpc>
                <a:spcPct val="150000"/>
              </a:lnSpc>
              <a:buClr>
                <a:schemeClr val="tx2">
                  <a:lumMod val="75000"/>
                </a:schemeClr>
              </a:buClr>
              <a:buNone/>
              <a:defRPr/>
            </a:pPr>
            <a:endParaRPr lang="it-IT" sz="2400" dirty="0">
              <a:solidFill>
                <a:srgbClr val="002E5D"/>
              </a:solidFill>
            </a:endParaRPr>
          </a:p>
          <a:p>
            <a:pPr marL="3486150" lvl="7" indent="0">
              <a:buClr>
                <a:schemeClr val="tx2">
                  <a:lumMod val="75000"/>
                </a:schemeClr>
              </a:buClr>
              <a:buNone/>
              <a:defRPr/>
            </a:pPr>
            <a:endParaRPr lang="en-US" sz="2400" b="1" dirty="0">
              <a:solidFill>
                <a:srgbClr val="002E5D"/>
              </a:solidFill>
            </a:endParaRPr>
          </a:p>
        </p:txBody>
      </p:sp>
    </p:spTree>
    <p:extLst>
      <p:ext uri="{BB962C8B-B14F-4D97-AF65-F5344CB8AC3E}">
        <p14:creationId xmlns:p14="http://schemas.microsoft.com/office/powerpoint/2010/main" val="23985735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a:t>PERMANENT DISABILITY ANNUITANTS’ LIFE TABLES</a:t>
            </a:r>
            <a:r>
              <a:rPr lang="en-US" dirty="0"/>
              <a:t/>
            </a:r>
            <a:br>
              <a:rPr lang="en-US"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51</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00145" y="945930"/>
            <a:ext cx="11261294" cy="4712748"/>
          </a:xfrm>
        </p:spPr>
        <p:txBody>
          <a:bodyPr rtlCol="0">
            <a:noAutofit/>
          </a:bodyPr>
          <a:lstStyle/>
          <a:p>
            <a:pPr marL="0" indent="0">
              <a:buNone/>
            </a:pPr>
            <a:endPar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The </a:t>
            </a:r>
            <a:r>
              <a:rPr lang="en-US" sz="1800" dirty="0">
                <a:solidFill>
                  <a:srgbClr val="002E5D"/>
                </a:solidFill>
                <a:latin typeface="Verdana" panose="020B0604030504040204" pitchFamily="34" charset="0"/>
                <a:ea typeface="Verdana" panose="020B0604030504040204" pitchFamily="34" charset="0"/>
                <a:cs typeface="Verdana" panose="020B0604030504040204" pitchFamily="34" charset="0"/>
              </a:rPr>
              <a:t>elements </a:t>
            </a: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to take into account </a:t>
            </a:r>
            <a:r>
              <a:rPr lang="en-US" sz="1800" dirty="0">
                <a:solidFill>
                  <a:srgbClr val="002E5D"/>
                </a:solidFill>
                <a:latin typeface="Verdana" panose="020B0604030504040204" pitchFamily="34" charset="0"/>
                <a:ea typeface="Verdana" panose="020B0604030504040204" pitchFamily="34" charset="0"/>
                <a:cs typeface="Verdana" panose="020B0604030504040204" pitchFamily="34" charset="0"/>
              </a:rPr>
              <a:t>to release mortality rates for work accidents or occupational diseases victims are:</a:t>
            </a:r>
            <a:endParaRPr lang="it-IT" sz="1800"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it-IT" sz="1800"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lvl="0" fontAlgn="base" hangingPunct="0">
              <a:lnSpc>
                <a:spcPct val="150000"/>
              </a:lnSpc>
              <a:buFont typeface="Wingdings" panose="05000000000000000000" pitchFamily="2" charset="2"/>
              <a:buChar char="q"/>
            </a:pP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choice </a:t>
            </a:r>
            <a:r>
              <a:rPr lang="en-US" sz="1800" dirty="0">
                <a:solidFill>
                  <a:srgbClr val="002E5D"/>
                </a:solidFill>
                <a:latin typeface="Verdana" panose="020B0604030504040204" pitchFamily="34" charset="0"/>
                <a:ea typeface="Verdana" panose="020B0604030504040204" pitchFamily="34" charset="0"/>
                <a:cs typeface="Verdana" panose="020B0604030504040204" pitchFamily="34" charset="0"/>
              </a:rPr>
              <a:t>of a suitable observation period;</a:t>
            </a:r>
            <a:endParaRPr lang="it-IT" sz="1800"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lvl="0" fontAlgn="base" hangingPunct="0">
              <a:lnSpc>
                <a:spcPct val="150000"/>
              </a:lnSpc>
              <a:buFont typeface="Wingdings" panose="05000000000000000000" pitchFamily="2" charset="2"/>
              <a:buChar char="q"/>
            </a:pP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change </a:t>
            </a:r>
            <a:r>
              <a:rPr lang="en-US" sz="1800" dirty="0">
                <a:solidFill>
                  <a:srgbClr val="002E5D"/>
                </a:solidFill>
                <a:latin typeface="Verdana" panose="020B0604030504040204" pitchFamily="34" charset="0"/>
                <a:ea typeface="Verdana" panose="020B0604030504040204" pitchFamily="34" charset="0"/>
                <a:cs typeface="Verdana" panose="020B0604030504040204" pitchFamily="34" charset="0"/>
              </a:rPr>
              <a:t>in mortality depending on the type of event (accident, occupational disease);</a:t>
            </a:r>
            <a:endParaRPr lang="it-IT" sz="1800"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lvl="0" fontAlgn="base" hangingPunct="0">
              <a:lnSpc>
                <a:spcPct val="150000"/>
              </a:lnSpc>
              <a:buFont typeface="Wingdings" panose="05000000000000000000" pitchFamily="2" charset="2"/>
              <a:buChar char="q"/>
            </a:pP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change </a:t>
            </a:r>
            <a:r>
              <a:rPr lang="en-US" sz="1800" dirty="0">
                <a:solidFill>
                  <a:srgbClr val="002E5D"/>
                </a:solidFill>
                <a:latin typeface="Verdana" panose="020B0604030504040204" pitchFamily="34" charset="0"/>
                <a:ea typeface="Verdana" panose="020B0604030504040204" pitchFamily="34" charset="0"/>
                <a:cs typeface="Verdana" panose="020B0604030504040204" pitchFamily="34" charset="0"/>
              </a:rPr>
              <a:t>in mortality depending on the impairment degree.</a:t>
            </a:r>
            <a:endParaRPr lang="it-IT" sz="1800"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endParaRPr lang="it-IT"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3486150" lvl="7" indent="0">
              <a:buClr>
                <a:schemeClr val="tx2">
                  <a:lumMod val="75000"/>
                </a:schemeClr>
              </a:buClr>
              <a:buNone/>
              <a:defRPr/>
            </a:pPr>
            <a:endParaRPr lang="en-US" sz="2400" b="1" dirty="0">
              <a:solidFill>
                <a:srgbClr val="002E5D"/>
              </a:solidFill>
            </a:endParaRPr>
          </a:p>
        </p:txBody>
      </p:sp>
    </p:spTree>
    <p:extLst>
      <p:ext uri="{BB962C8B-B14F-4D97-AF65-F5344CB8AC3E}">
        <p14:creationId xmlns:p14="http://schemas.microsoft.com/office/powerpoint/2010/main" val="20976117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a:t>PERMANENT DISABILITY ANNUITANTS’ LIFE TABLES</a:t>
            </a:r>
            <a:r>
              <a:rPr lang="en-US" dirty="0"/>
              <a:t/>
            </a:r>
            <a:br>
              <a:rPr lang="en-US" dirty="0"/>
            </a:br>
            <a:r>
              <a:rPr lang="en-US" dirty="0"/>
              <a:t>High claim age </a:t>
            </a:r>
            <a:r>
              <a:rPr lang="en-US" dirty="0" smtClean="0"/>
              <a:t>annuitants</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52</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13397" y="1060173"/>
            <a:ext cx="11261294" cy="4598505"/>
          </a:xfrm>
        </p:spPr>
        <p:txBody>
          <a:bodyPr rtlCol="0">
            <a:noAutofit/>
          </a:bodyPr>
          <a:lstStyle/>
          <a:p>
            <a:pPr marL="0" lvl="7" indent="0" algn="ctr">
              <a:lnSpc>
                <a:spcPct val="150000"/>
              </a:lnSpc>
              <a:buClr>
                <a:schemeClr val="tx2">
                  <a:lumMod val="75000"/>
                </a:schemeClr>
              </a:buClr>
              <a:buNone/>
              <a:defRPr/>
            </a:pP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HIGH CLAIM AGE ANNUITANTS</a:t>
            </a:r>
            <a:endPar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OBSERVATION PERIOD:	2006-2013</a:t>
            </a:r>
          </a:p>
          <a:p>
            <a:pPr marL="0" lvl="7" indent="0">
              <a:lnSpc>
                <a:spcPct val="150000"/>
              </a:lnSpc>
              <a:buClr>
                <a:schemeClr val="tx2">
                  <a:lumMod val="75000"/>
                </a:schemeClr>
              </a:buClr>
              <a:buNone/>
              <a:defRPr/>
            </a:pP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The higher level of mortality of the years between 1996 and 2005 affected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mortality frequencies</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 so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the </a:t>
            </a:r>
            <a:r>
              <a:rPr lang="en-US" b="1" i="1" dirty="0">
                <a:solidFill>
                  <a:srgbClr val="002E5D"/>
                </a:solidFill>
                <a:latin typeface="Verdana" panose="020B0604030504040204" pitchFamily="34" charset="0"/>
                <a:ea typeface="Verdana" panose="020B0604030504040204" pitchFamily="34" charset="0"/>
                <a:cs typeface="Verdana" panose="020B0604030504040204" pitchFamily="34" charset="0"/>
              </a:rPr>
              <a:t>shorter observation period </a:t>
            </a:r>
            <a:r>
              <a:rPr lang="en-US" b="1" i="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2006-2013</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characterized by a lower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mortality, has been considered</a:t>
            </a:r>
            <a:r>
              <a:rPr lang="it-IT"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endParaRPr lang="it-IT"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buClr>
                <a:schemeClr val="tx2">
                  <a:lumMod val="75000"/>
                </a:schemeClr>
              </a:buClr>
              <a:buNone/>
              <a:defRPr/>
            </a:pPr>
            <a:endParaRPr lang="en-US"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r>
              <a:rPr lang="en-US" b="1" dirty="0">
                <a:solidFill>
                  <a:srgbClr val="002E5D"/>
                </a:solidFill>
                <a:latin typeface="Verdana" panose="020B0604030504040204" pitchFamily="34" charset="0"/>
                <a:ea typeface="Verdana" panose="020B0604030504040204" pitchFamily="34" charset="0"/>
                <a:cs typeface="Verdana" panose="020B0604030504040204" pitchFamily="34" charset="0"/>
              </a:rPr>
              <a:t>TYPE OF EVENT</a:t>
            </a: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empirical</a:t>
            </a: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frequencies have been calculated separately for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work-related injured and ill people. Since mortality raw rates are very similar, </a:t>
            </a:r>
            <a:r>
              <a:rPr lang="en-US" b="1" i="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life tables not dependent on type of event</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have been created.</a:t>
            </a: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endParaRPr lang="it-IT"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buClr>
                <a:schemeClr val="tx2">
                  <a:lumMod val="75000"/>
                </a:schemeClr>
              </a:buClr>
              <a:buNone/>
              <a:defRPr/>
            </a:pP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endParaRPr lang="it-IT" sz="2400" dirty="0">
              <a:solidFill>
                <a:srgbClr val="002E5D"/>
              </a:solidFill>
            </a:endParaRPr>
          </a:p>
          <a:p>
            <a:pPr marL="3486150" lvl="7" indent="0">
              <a:buClr>
                <a:schemeClr val="tx2">
                  <a:lumMod val="75000"/>
                </a:schemeClr>
              </a:buClr>
              <a:buNone/>
              <a:defRPr/>
            </a:pPr>
            <a:endParaRPr lang="en-US" sz="2400" b="1" dirty="0">
              <a:solidFill>
                <a:srgbClr val="002E5D"/>
              </a:solidFill>
            </a:endParaRPr>
          </a:p>
        </p:txBody>
      </p:sp>
      <p:sp>
        <p:nvSpPr>
          <p:cNvPr id="7" name="Freccia a destra 6"/>
          <p:cNvSpPr/>
          <p:nvPr/>
        </p:nvSpPr>
        <p:spPr>
          <a:xfrm>
            <a:off x="10654748" y="5375356"/>
            <a:ext cx="584664" cy="296574"/>
          </a:xfrm>
          <a:prstGeom prst="rightArrow">
            <a:avLst/>
          </a:prstGeom>
          <a:solidFill>
            <a:schemeClr val="bg1"/>
          </a:solidFill>
          <a:ln w="28575">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820841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a:t>PERMANENT DISABILITY ANNUITANTS’ LIFE TABLES</a:t>
            </a:r>
            <a:r>
              <a:rPr lang="en-US" dirty="0"/>
              <a:t/>
            </a:r>
            <a:br>
              <a:rPr lang="en-US" dirty="0"/>
            </a:br>
            <a:r>
              <a:rPr lang="en-US" dirty="0"/>
              <a:t>High claim age </a:t>
            </a:r>
            <a:r>
              <a:rPr lang="en-US" dirty="0" smtClean="0"/>
              <a:t>annuitants</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53</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92137" y="1113182"/>
            <a:ext cx="11261294" cy="4545495"/>
          </a:xfrm>
        </p:spPr>
        <p:txBody>
          <a:bodyPr rtlCol="0">
            <a:noAutofit/>
          </a:bodyPr>
          <a:lstStyle/>
          <a:p>
            <a:pPr marL="0" indent="0">
              <a:lnSpc>
                <a:spcPct val="150000"/>
              </a:lnSpc>
              <a:buNone/>
            </a:pPr>
            <a:r>
              <a:rPr lang="en-US" sz="1800" b="1" dirty="0">
                <a:solidFill>
                  <a:srgbClr val="002E5D"/>
                </a:solidFill>
                <a:latin typeface="Verdana" panose="020B0604030504040204" pitchFamily="34" charset="0"/>
                <a:ea typeface="Verdana" panose="020B0604030504040204" pitchFamily="34" charset="0"/>
                <a:cs typeface="Verdana" panose="020B0604030504040204" pitchFamily="34" charset="0"/>
              </a:rPr>
              <a:t>IMPAIRMENT DEGREE: </a:t>
            </a:r>
            <a:r>
              <a:rPr lang="en-US" sz="1800" dirty="0" smtClean="0">
                <a:solidFill>
                  <a:srgbClr val="002E5D"/>
                </a:solidFill>
              </a:rPr>
              <a:t>data have been grouped </a:t>
            </a:r>
            <a:r>
              <a:rPr lang="en-US" sz="1800" dirty="0">
                <a:solidFill>
                  <a:srgbClr val="002E5D"/>
                </a:solidFill>
              </a:rPr>
              <a:t>in 20 percentage points classes of </a:t>
            </a:r>
            <a:r>
              <a:rPr lang="en-US" sz="1800" dirty="0" smtClean="0">
                <a:solidFill>
                  <a:srgbClr val="002E5D"/>
                </a:solidFill>
              </a:rPr>
              <a:t>degree:</a:t>
            </a:r>
          </a:p>
          <a:p>
            <a:pPr marL="0" indent="0" algn="ctr">
              <a:lnSpc>
                <a:spcPct val="100000"/>
              </a:lnSpc>
              <a:buNone/>
            </a:pPr>
            <a:r>
              <a:rPr lang="en-US" b="1" dirty="0" smtClean="0">
                <a:solidFill>
                  <a:srgbClr val="002E5D"/>
                </a:solidFill>
              </a:rPr>
              <a:t>Empirical </a:t>
            </a:r>
            <a:r>
              <a:rPr lang="en-US" b="1" dirty="0">
                <a:solidFill>
                  <a:srgbClr val="002E5D"/>
                </a:solidFill>
              </a:rPr>
              <a:t>frequencies (</a:t>
            </a:r>
            <a:r>
              <a:rPr lang="en-US" sz="1400" b="1" dirty="0">
                <a:solidFill>
                  <a:srgbClr val="002E5D"/>
                </a:solidFill>
              </a:rPr>
              <a:t>x 1.000</a:t>
            </a:r>
            <a:r>
              <a:rPr lang="en-US" b="1" dirty="0" smtClean="0">
                <a:solidFill>
                  <a:srgbClr val="002E5D"/>
                </a:solidFill>
              </a:rPr>
              <a:t>)</a:t>
            </a:r>
          </a:p>
          <a:p>
            <a:pPr marL="0" indent="0" algn="ctr">
              <a:lnSpc>
                <a:spcPct val="150000"/>
              </a:lnSpc>
              <a:buNone/>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buNone/>
            </a:pPr>
            <a:endParaRPr lang="en-US" sz="1800" dirty="0" smtClean="0">
              <a:solidFill>
                <a:srgbClr val="002E5D"/>
              </a:solidFill>
            </a:endParaRPr>
          </a:p>
          <a:p>
            <a:pPr marL="0" indent="0">
              <a:lnSpc>
                <a:spcPct val="150000"/>
              </a:lnSpc>
              <a:buNone/>
            </a:pPr>
            <a:endParaRPr lang="en-US" b="1" dirty="0" smtClean="0">
              <a:solidFill>
                <a:srgbClr val="002E5D"/>
              </a:solidFill>
            </a:endParaRPr>
          </a:p>
          <a:p>
            <a:pPr marL="0" indent="0">
              <a:lnSpc>
                <a:spcPct val="150000"/>
              </a:lnSpc>
              <a:buNone/>
            </a:pPr>
            <a:endParaRPr lang="en-US" b="1" dirty="0">
              <a:solidFill>
                <a:srgbClr val="002E5D"/>
              </a:solidFill>
            </a:endParaRPr>
          </a:p>
          <a:p>
            <a:pPr marL="0" indent="0">
              <a:buNone/>
            </a:pPr>
            <a:endParaRPr lang="en-US" sz="1800" dirty="0" smtClean="0">
              <a:solidFill>
                <a:srgbClr val="002E5D"/>
              </a:solidFill>
            </a:endParaRPr>
          </a:p>
          <a:p>
            <a:pPr marL="0" indent="0">
              <a:buNone/>
            </a:pPr>
            <a:r>
              <a:rPr lang="en-US" sz="1800" dirty="0">
                <a:solidFill>
                  <a:srgbClr val="002E5D"/>
                </a:solidFill>
              </a:rPr>
              <a:t>O</a:t>
            </a:r>
            <a:r>
              <a:rPr lang="en-US" sz="1800" dirty="0" smtClean="0">
                <a:solidFill>
                  <a:srgbClr val="002E5D"/>
                </a:solidFill>
              </a:rPr>
              <a:t>nly </a:t>
            </a:r>
            <a:r>
              <a:rPr lang="en-US" sz="1800" b="1" dirty="0">
                <a:solidFill>
                  <a:srgbClr val="002E5D"/>
                </a:solidFill>
              </a:rPr>
              <a:t>two life </a:t>
            </a:r>
            <a:r>
              <a:rPr lang="en-US" sz="1800" b="1" dirty="0" smtClean="0">
                <a:solidFill>
                  <a:srgbClr val="002E5D"/>
                </a:solidFill>
              </a:rPr>
              <a:t>tables </a:t>
            </a:r>
            <a:r>
              <a:rPr lang="en-US" sz="1800" dirty="0" smtClean="0">
                <a:solidFill>
                  <a:srgbClr val="002E5D"/>
                </a:solidFill>
              </a:rPr>
              <a:t>have been released: </a:t>
            </a:r>
            <a:r>
              <a:rPr lang="en-US" sz="1800" dirty="0">
                <a:solidFill>
                  <a:srgbClr val="002E5D"/>
                </a:solidFill>
              </a:rPr>
              <a:t>the first one for degrees </a:t>
            </a:r>
            <a:r>
              <a:rPr lang="en-US" sz="1800" b="1" dirty="0">
                <a:solidFill>
                  <a:srgbClr val="002E5D"/>
                </a:solidFill>
              </a:rPr>
              <a:t>up to 60% </a:t>
            </a:r>
            <a:r>
              <a:rPr lang="en-US" sz="1800" dirty="0">
                <a:solidFill>
                  <a:srgbClr val="002E5D"/>
                </a:solidFill>
              </a:rPr>
              <a:t>and the second one for degrees </a:t>
            </a:r>
            <a:r>
              <a:rPr lang="en-US" sz="1800" b="1" dirty="0">
                <a:solidFill>
                  <a:srgbClr val="002E5D"/>
                </a:solidFill>
              </a:rPr>
              <a:t>from 61% to 100</a:t>
            </a:r>
            <a:r>
              <a:rPr lang="en-US" sz="1800" b="1" dirty="0" smtClean="0">
                <a:solidFill>
                  <a:srgbClr val="002E5D"/>
                </a:solidFill>
              </a:rPr>
              <a:t>%</a:t>
            </a:r>
            <a:r>
              <a:rPr lang="en-US" sz="1800" dirty="0" smtClean="0">
                <a:solidFill>
                  <a:srgbClr val="002E5D"/>
                </a:solidFill>
              </a:rPr>
              <a:t>. Class </a:t>
            </a:r>
            <a:r>
              <a:rPr lang="en-US" sz="1800" dirty="0">
                <a:solidFill>
                  <a:srgbClr val="002E5D"/>
                </a:solidFill>
              </a:rPr>
              <a:t>81%-100% annuitants have a very high mortality, </a:t>
            </a:r>
            <a:r>
              <a:rPr lang="en-US" sz="1800" dirty="0" smtClean="0">
                <a:solidFill>
                  <a:srgbClr val="002E5D"/>
                </a:solidFill>
              </a:rPr>
              <a:t>but there was an unsufficient number of events to </a:t>
            </a:r>
            <a:r>
              <a:rPr lang="en-US" sz="1800" dirty="0">
                <a:solidFill>
                  <a:srgbClr val="002E5D"/>
                </a:solidFill>
              </a:rPr>
              <a:t>calculate a specific life curve for this </a:t>
            </a:r>
            <a:r>
              <a:rPr lang="en-US" sz="1800" dirty="0" smtClean="0">
                <a:solidFill>
                  <a:srgbClr val="002E5D"/>
                </a:solidFill>
              </a:rPr>
              <a:t>class. </a:t>
            </a:r>
            <a:endParaRPr lang="it-IT" sz="1800" dirty="0">
              <a:solidFill>
                <a:srgbClr val="002E5D"/>
              </a:solidFill>
            </a:endParaRPr>
          </a:p>
          <a:p>
            <a:pPr marL="0" indent="0">
              <a:lnSpc>
                <a:spcPct val="150000"/>
              </a:lnSpc>
              <a:buNone/>
            </a:pPr>
            <a:endParaRPr lang="en-US" b="1" dirty="0">
              <a:solidFill>
                <a:srgbClr val="002E5D"/>
              </a:solidFill>
            </a:endParaRPr>
          </a:p>
          <a:p>
            <a:pPr marL="0" indent="0">
              <a:buNone/>
            </a:pPr>
            <a:endParaRPr lang="it-IT" b="1" dirty="0"/>
          </a:p>
          <a:p>
            <a:pPr marL="0" lvl="7" indent="0">
              <a:lnSpc>
                <a:spcPct val="150000"/>
              </a:lnSpc>
              <a:buClr>
                <a:schemeClr val="tx2">
                  <a:lumMod val="75000"/>
                </a:schemeClr>
              </a:buClr>
              <a:buNone/>
              <a:defRPr/>
            </a:pPr>
            <a:endParaRPr lang="it-IT" sz="2400" dirty="0">
              <a:solidFill>
                <a:srgbClr val="002E5D"/>
              </a:solidFill>
            </a:endParaRPr>
          </a:p>
          <a:p>
            <a:pPr marL="3486150" lvl="7" indent="0">
              <a:buClr>
                <a:schemeClr val="tx2">
                  <a:lumMod val="75000"/>
                </a:schemeClr>
              </a:buClr>
              <a:buNone/>
              <a:defRPr/>
            </a:pPr>
            <a:endParaRPr lang="en-US" sz="2400" b="1" dirty="0">
              <a:solidFill>
                <a:srgbClr val="002E5D"/>
              </a:solidFill>
            </a:endParaRPr>
          </a:p>
        </p:txBody>
      </p:sp>
      <p:pic>
        <p:nvPicPr>
          <p:cNvPr id="5" name="Immagine 4"/>
          <p:cNvPicPr>
            <a:picLocks noChangeAspect="1"/>
          </p:cNvPicPr>
          <p:nvPr/>
        </p:nvPicPr>
        <p:blipFill>
          <a:blip r:embed="rId3"/>
          <a:stretch>
            <a:fillRect/>
          </a:stretch>
        </p:blipFill>
        <p:spPr>
          <a:xfrm>
            <a:off x="1646964" y="2091115"/>
            <a:ext cx="8795749" cy="2175270"/>
          </a:xfrm>
          <a:prstGeom prst="rect">
            <a:avLst/>
          </a:prstGeom>
        </p:spPr>
      </p:pic>
    </p:spTree>
    <p:extLst>
      <p:ext uri="{BB962C8B-B14F-4D97-AF65-F5344CB8AC3E}">
        <p14:creationId xmlns:p14="http://schemas.microsoft.com/office/powerpoint/2010/main" val="10103004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a:t>PERMANENT DISABILITY ANNUITANTS’ LIFE TABLES</a:t>
            </a:r>
            <a:r>
              <a:rPr lang="en-US" dirty="0"/>
              <a:t/>
            </a:r>
            <a:br>
              <a:rPr lang="en-US" dirty="0"/>
            </a:br>
            <a:r>
              <a:rPr lang="en-US" dirty="0"/>
              <a:t>High claim age </a:t>
            </a:r>
            <a:r>
              <a:rPr lang="en-US" dirty="0" err="1" smtClean="0"/>
              <a:t>annuit</a:t>
            </a:r>
            <a:r>
              <a:rPr lang="it-IT" dirty="0" err="1" smtClean="0"/>
              <a:t>ants</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54</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35246" y="1232452"/>
            <a:ext cx="11261294" cy="4426226"/>
          </a:xfrm>
        </p:spPr>
        <p:txBody>
          <a:bodyPr rtlCol="0">
            <a:noAutofit/>
          </a:bodyPr>
          <a:lstStyle/>
          <a:p>
            <a:pPr marL="0" indent="0" algn="ctr">
              <a:lnSpc>
                <a:spcPct val="100000"/>
              </a:lnSpc>
              <a:buNone/>
            </a:pPr>
            <a:r>
              <a:rPr lang="en-US" b="1" dirty="0" smtClean="0">
                <a:solidFill>
                  <a:srgbClr val="002E5D"/>
                </a:solidFill>
              </a:rPr>
              <a:t>Probability </a:t>
            </a:r>
            <a:r>
              <a:rPr lang="en-US" b="1" dirty="0">
                <a:solidFill>
                  <a:srgbClr val="002E5D"/>
                </a:solidFill>
              </a:rPr>
              <a:t>of death </a:t>
            </a:r>
            <a:r>
              <a:rPr lang="en-US" b="1" dirty="0" smtClean="0">
                <a:solidFill>
                  <a:srgbClr val="002E5D"/>
                </a:solidFill>
              </a:rPr>
              <a:t>(</a:t>
            </a:r>
            <a:r>
              <a:rPr lang="en-US" sz="1400" b="1" dirty="0" smtClean="0">
                <a:solidFill>
                  <a:srgbClr val="002E5D"/>
                </a:solidFill>
              </a:rPr>
              <a:t>x 1.000</a:t>
            </a:r>
            <a:r>
              <a:rPr lang="en-US" b="1" dirty="0" smtClean="0">
                <a:solidFill>
                  <a:srgbClr val="002E5D"/>
                </a:solidFill>
              </a:rPr>
              <a:t>) of </a:t>
            </a:r>
            <a:r>
              <a:rPr lang="en-US" b="1" dirty="0">
                <a:solidFill>
                  <a:srgbClr val="002E5D"/>
                </a:solidFill>
              </a:rPr>
              <a:t>Inail permanent disability annuitants with high claim age</a:t>
            </a:r>
            <a:endParaRPr lang="it-IT" dirty="0">
              <a:solidFill>
                <a:srgbClr val="002E5D"/>
              </a:solidFill>
            </a:endParaRPr>
          </a:p>
          <a:p>
            <a:pPr marL="0" indent="0" algn="ctr">
              <a:lnSpc>
                <a:spcPct val="100000"/>
              </a:lnSpc>
              <a:buNone/>
            </a:pPr>
            <a:r>
              <a:rPr lang="en-US" b="1" dirty="0">
                <a:solidFill>
                  <a:srgbClr val="002E5D"/>
                </a:solidFill>
              </a:rPr>
              <a:t>Comparison with Italian population (</a:t>
            </a:r>
            <a:r>
              <a:rPr lang="en-US" sz="1400" b="1" dirty="0">
                <a:solidFill>
                  <a:srgbClr val="002E5D"/>
                </a:solidFill>
              </a:rPr>
              <a:t>ISTAT 2013</a:t>
            </a:r>
            <a:r>
              <a:rPr lang="en-US" b="1" dirty="0">
                <a:solidFill>
                  <a:srgbClr val="002E5D"/>
                </a:solidFill>
              </a:rPr>
              <a:t>)</a:t>
            </a:r>
            <a:endParaRPr lang="it-IT" dirty="0">
              <a:solidFill>
                <a:srgbClr val="002E5D"/>
              </a:solidFill>
            </a:endParaRPr>
          </a:p>
          <a:p>
            <a:pPr marL="0" lvl="7" indent="0">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endParaRPr lang="it-IT" sz="2400" dirty="0">
              <a:solidFill>
                <a:srgbClr val="002E5D"/>
              </a:solidFill>
            </a:endParaRPr>
          </a:p>
          <a:p>
            <a:pPr marL="3486150" lvl="7" indent="0">
              <a:buClr>
                <a:schemeClr val="tx2">
                  <a:lumMod val="75000"/>
                </a:schemeClr>
              </a:buClr>
              <a:buNone/>
              <a:defRPr/>
            </a:pPr>
            <a:endParaRPr lang="en-US" sz="2400" b="1" dirty="0">
              <a:solidFill>
                <a:srgbClr val="002E5D"/>
              </a:solidFill>
            </a:endParaRPr>
          </a:p>
        </p:txBody>
      </p:sp>
      <p:pic>
        <p:nvPicPr>
          <p:cNvPr id="5" name="Immagine 4"/>
          <p:cNvPicPr>
            <a:picLocks noChangeAspect="1"/>
          </p:cNvPicPr>
          <p:nvPr/>
        </p:nvPicPr>
        <p:blipFill>
          <a:blip r:embed="rId3"/>
          <a:stretch>
            <a:fillRect/>
          </a:stretch>
        </p:blipFill>
        <p:spPr>
          <a:xfrm>
            <a:off x="2518664" y="2156140"/>
            <a:ext cx="6579427" cy="3277252"/>
          </a:xfrm>
          <a:prstGeom prst="rect">
            <a:avLst/>
          </a:prstGeom>
        </p:spPr>
      </p:pic>
    </p:spTree>
    <p:extLst>
      <p:ext uri="{BB962C8B-B14F-4D97-AF65-F5344CB8AC3E}">
        <p14:creationId xmlns:p14="http://schemas.microsoft.com/office/powerpoint/2010/main" val="2248148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a:t>PERMANENT DISABILITY ANNUITANTS’ LIFE TABLES</a:t>
            </a:r>
            <a:r>
              <a:rPr lang="en-US" dirty="0"/>
              <a:t/>
            </a:r>
            <a:br>
              <a:rPr lang="en-US" dirty="0"/>
            </a:br>
            <a:r>
              <a:rPr lang="en-US" dirty="0"/>
              <a:t>High claim age </a:t>
            </a:r>
            <a:r>
              <a:rPr lang="en-US" dirty="0" smtClean="0"/>
              <a:t>annuitants</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55</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35246" y="1232452"/>
            <a:ext cx="11261294" cy="4426226"/>
          </a:xfrm>
        </p:spPr>
        <p:txBody>
          <a:bodyPr rtlCol="0">
            <a:noAutofit/>
          </a:bodyPr>
          <a:lstStyle/>
          <a:p>
            <a:pPr marL="0" indent="0" algn="ctr">
              <a:lnSpc>
                <a:spcPct val="100000"/>
              </a:lnSpc>
              <a:buNone/>
            </a:pPr>
            <a:r>
              <a:rPr lang="en-US" b="1" dirty="0" smtClean="0">
                <a:solidFill>
                  <a:srgbClr val="002E5D"/>
                </a:solidFill>
              </a:rPr>
              <a:t>Probability </a:t>
            </a:r>
            <a:r>
              <a:rPr lang="en-US" b="1" dirty="0">
                <a:solidFill>
                  <a:srgbClr val="002E5D"/>
                </a:solidFill>
              </a:rPr>
              <a:t>of death of Inail permanent disability annuitants with high claim </a:t>
            </a:r>
            <a:r>
              <a:rPr lang="en-US" b="1" dirty="0" smtClean="0">
                <a:solidFill>
                  <a:srgbClr val="002E5D"/>
                </a:solidFill>
              </a:rPr>
              <a:t>age</a:t>
            </a:r>
            <a:endParaRPr lang="it-IT" dirty="0">
              <a:solidFill>
                <a:srgbClr val="002E5D"/>
              </a:solidFill>
            </a:endParaRPr>
          </a:p>
          <a:p>
            <a:pPr marL="0" indent="0" algn="ctr">
              <a:lnSpc>
                <a:spcPct val="100000"/>
              </a:lnSpc>
              <a:buNone/>
            </a:pPr>
            <a:r>
              <a:rPr lang="en-US" b="1" dirty="0">
                <a:solidFill>
                  <a:srgbClr val="002E5D"/>
                </a:solidFill>
              </a:rPr>
              <a:t>Comparison with Italian population (</a:t>
            </a:r>
            <a:r>
              <a:rPr lang="en-US" sz="1400" b="1" dirty="0">
                <a:solidFill>
                  <a:srgbClr val="002E5D"/>
                </a:solidFill>
              </a:rPr>
              <a:t>ISTAT 2013</a:t>
            </a:r>
            <a:r>
              <a:rPr lang="en-US" b="1" dirty="0">
                <a:solidFill>
                  <a:srgbClr val="002E5D"/>
                </a:solidFill>
              </a:rPr>
              <a:t>)</a:t>
            </a:r>
            <a:endParaRPr lang="it-IT" dirty="0">
              <a:solidFill>
                <a:srgbClr val="002E5D"/>
              </a:solidFill>
            </a:endParaRPr>
          </a:p>
          <a:p>
            <a:pPr marL="0" lvl="7" indent="0">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endParaRPr lang="it-IT" sz="2400" dirty="0">
              <a:solidFill>
                <a:srgbClr val="002E5D"/>
              </a:solidFill>
            </a:endParaRPr>
          </a:p>
          <a:p>
            <a:pPr marL="3486150" lvl="7" indent="0">
              <a:buClr>
                <a:schemeClr val="tx2">
                  <a:lumMod val="75000"/>
                </a:schemeClr>
              </a:buClr>
              <a:buNone/>
              <a:defRPr/>
            </a:pPr>
            <a:endParaRPr lang="en-US" sz="2400" b="1" dirty="0">
              <a:solidFill>
                <a:srgbClr val="002E5D"/>
              </a:solidFill>
            </a:endParaRPr>
          </a:p>
        </p:txBody>
      </p:sp>
      <p:pic>
        <p:nvPicPr>
          <p:cNvPr id="9" name="Immagine 8"/>
          <p:cNvPicPr>
            <a:picLocks noChangeAspect="1"/>
          </p:cNvPicPr>
          <p:nvPr/>
        </p:nvPicPr>
        <p:blipFill>
          <a:blip r:embed="rId3"/>
          <a:stretch>
            <a:fillRect/>
          </a:stretch>
        </p:blipFill>
        <p:spPr>
          <a:xfrm>
            <a:off x="2451653" y="1915718"/>
            <a:ext cx="7341704" cy="4102348"/>
          </a:xfrm>
          <a:prstGeom prst="rect">
            <a:avLst/>
          </a:prstGeom>
        </p:spPr>
      </p:pic>
    </p:spTree>
    <p:extLst>
      <p:ext uri="{BB962C8B-B14F-4D97-AF65-F5344CB8AC3E}">
        <p14:creationId xmlns:p14="http://schemas.microsoft.com/office/powerpoint/2010/main" val="21805269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a:t>PERMANENT DISABILITY ANNUITANTS’ LIFE TABLES</a:t>
            </a:r>
            <a:r>
              <a:rPr lang="en-US" dirty="0"/>
              <a:t/>
            </a:r>
            <a:br>
              <a:rPr lang="en-US" dirty="0"/>
            </a:br>
            <a:r>
              <a:rPr lang="en-US" dirty="0" smtClean="0"/>
              <a:t>Low </a:t>
            </a:r>
            <a:r>
              <a:rPr lang="en-US" dirty="0"/>
              <a:t>claim age </a:t>
            </a:r>
            <a:r>
              <a:rPr lang="en-US" dirty="0" smtClean="0"/>
              <a:t>annuitants</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56</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13397" y="1060173"/>
            <a:ext cx="11261294" cy="4598505"/>
          </a:xfrm>
        </p:spPr>
        <p:txBody>
          <a:bodyPr rtlCol="0">
            <a:noAutofit/>
          </a:bodyPr>
          <a:lstStyle/>
          <a:p>
            <a:pPr marL="0" lvl="7" indent="0" algn="ctr">
              <a:lnSpc>
                <a:spcPct val="150000"/>
              </a:lnSpc>
              <a:buClr>
                <a:schemeClr val="tx2">
                  <a:lumMod val="75000"/>
                </a:schemeClr>
              </a:buClr>
              <a:buNone/>
              <a:defRPr/>
            </a:pP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LOW CLAIM AGE ANNUITANTS</a:t>
            </a:r>
            <a:endPar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OBSERVATION PERIOD:	2000-2013</a:t>
            </a:r>
          </a:p>
          <a:p>
            <a:pPr marL="0" lvl="7" indent="0">
              <a:buClr>
                <a:schemeClr val="tx2">
                  <a:lumMod val="75000"/>
                </a:schemeClr>
              </a:buClr>
              <a:buNone/>
              <a:defRPr/>
            </a:pPr>
            <a:endPar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buClr>
                <a:schemeClr val="tx2">
                  <a:lumMod val="75000"/>
                </a:schemeClr>
              </a:buClr>
              <a:buNone/>
              <a:defRPr/>
            </a:pPr>
            <a:endParaRPr lang="en-US"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r>
              <a:rPr lang="en-US" b="1" dirty="0">
                <a:solidFill>
                  <a:srgbClr val="002E5D"/>
                </a:solidFill>
                <a:latin typeface="Verdana" panose="020B0604030504040204" pitchFamily="34" charset="0"/>
                <a:ea typeface="Verdana" panose="020B0604030504040204" pitchFamily="34" charset="0"/>
                <a:cs typeface="Verdana" panose="020B0604030504040204" pitchFamily="34" charset="0"/>
              </a:rPr>
              <a:t>TYPE OF EVENT</a:t>
            </a: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empirical frequencies have been calculated separately for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accidents and occupational diseases;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since data showed that ill people level of mortality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is higher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than that of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injured one, </a:t>
            </a:r>
            <a:r>
              <a:rPr lang="en-US" b="1" i="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life tables distinguished for </a:t>
            </a:r>
            <a:r>
              <a:rPr lang="en-US" b="1" i="1" dirty="0">
                <a:solidFill>
                  <a:srgbClr val="002E5D"/>
                </a:solidFill>
                <a:latin typeface="Verdana" panose="020B0604030504040204" pitchFamily="34" charset="0"/>
                <a:ea typeface="Verdana" panose="020B0604030504040204" pitchFamily="34" charset="0"/>
                <a:cs typeface="Verdana" panose="020B0604030504040204" pitchFamily="34" charset="0"/>
              </a:rPr>
              <a:t>type of </a:t>
            </a:r>
            <a:r>
              <a:rPr lang="en-US" b="1" i="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event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have been constructed.</a:t>
            </a:r>
            <a:endParaRPr lang="it-IT"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buClr>
                <a:schemeClr val="tx2">
                  <a:lumMod val="75000"/>
                </a:schemeClr>
              </a:buClr>
              <a:buNone/>
              <a:defRPr/>
            </a:pP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endParaRPr lang="it-IT" sz="2400" dirty="0">
              <a:solidFill>
                <a:srgbClr val="002E5D"/>
              </a:solidFill>
            </a:endParaRPr>
          </a:p>
          <a:p>
            <a:pPr marL="3486150" lvl="7" indent="0">
              <a:buClr>
                <a:schemeClr val="tx2">
                  <a:lumMod val="75000"/>
                </a:schemeClr>
              </a:buClr>
              <a:buNone/>
              <a:defRPr/>
            </a:pPr>
            <a:endParaRPr lang="en-US" sz="2400" b="1" dirty="0">
              <a:solidFill>
                <a:srgbClr val="002E5D"/>
              </a:solidFill>
            </a:endParaRPr>
          </a:p>
        </p:txBody>
      </p:sp>
    </p:spTree>
    <p:extLst>
      <p:ext uri="{BB962C8B-B14F-4D97-AF65-F5344CB8AC3E}">
        <p14:creationId xmlns:p14="http://schemas.microsoft.com/office/powerpoint/2010/main" val="2650495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pPr lvl="7" algn="l" rtl="0">
              <a:lnSpc>
                <a:spcPct val="90000"/>
              </a:lnSpc>
              <a:spcBef>
                <a:spcPct val="0"/>
              </a:spcBef>
            </a:pPr>
            <a: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t>PERMANENT DISABILITY ANNUITANTS’ LIFE TABLES</a:t>
            </a:r>
            <a:r>
              <a:rPr lang="en-US" sz="2000" dirty="0">
                <a:solidFill>
                  <a:srgbClr val="002E5D"/>
                </a:solidFill>
              </a:rPr>
              <a:t/>
            </a:r>
            <a:br>
              <a:rPr lang="en-US" sz="2000" dirty="0">
                <a:solidFill>
                  <a:srgbClr val="002E5D"/>
                </a:solidFill>
              </a:rPr>
            </a:br>
            <a:r>
              <a:rPr lang="en-US" sz="20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Low claim age annuitants - Injured</a:t>
            </a:r>
            <a: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r>
            <a:b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br>
            <a:r>
              <a:rPr lang="en-US" sz="2000" dirty="0" smtClean="0"/>
              <a:t> </a:t>
            </a:r>
            <a:endParaRPr lang="it-IT" sz="2000"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57</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13397" y="1099929"/>
            <a:ext cx="11261294" cy="4672992"/>
          </a:xfrm>
        </p:spPr>
        <p:txBody>
          <a:bodyPr rtlCol="0">
            <a:noAutofit/>
          </a:bodyPr>
          <a:lstStyle/>
          <a:p>
            <a:pPr marL="0" lvl="7" indent="0" algn="ctr">
              <a:lnSpc>
                <a:spcPct val="100000"/>
              </a:lnSpc>
              <a:buClr>
                <a:schemeClr val="tx2">
                  <a:lumMod val="75000"/>
                </a:schemeClr>
              </a:buClr>
              <a:buNone/>
              <a:defRPr/>
            </a:pP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LOW CLAIM AGE ANNUITANTS - INJURED</a:t>
            </a:r>
          </a:p>
          <a:p>
            <a:pPr marL="0" indent="0">
              <a:lnSpc>
                <a:spcPct val="150000"/>
              </a:lnSpc>
              <a:buNone/>
            </a:pPr>
            <a:r>
              <a:rPr lang="en-US" sz="1800" b="1" dirty="0">
                <a:solidFill>
                  <a:srgbClr val="002E5D"/>
                </a:solidFill>
                <a:latin typeface="Verdana" panose="020B0604030504040204" pitchFamily="34" charset="0"/>
                <a:ea typeface="Verdana" panose="020B0604030504040204" pitchFamily="34" charset="0"/>
                <a:cs typeface="Verdana" panose="020B0604030504040204" pitchFamily="34" charset="0"/>
              </a:rPr>
              <a:t>IMPAIRMENT DEGREE: </a:t>
            </a:r>
            <a:r>
              <a:rPr lang="en-US" sz="1800" dirty="0">
                <a:solidFill>
                  <a:srgbClr val="002E5D"/>
                </a:solidFill>
              </a:rPr>
              <a:t>data have been grouped in 20 percentage points classes of degree:</a:t>
            </a:r>
          </a:p>
          <a:p>
            <a:pPr marL="0" indent="0" algn="ctr">
              <a:lnSpc>
                <a:spcPct val="100000"/>
              </a:lnSpc>
              <a:buNone/>
            </a:pPr>
            <a:endParaRPr lang="en-US" sz="100" b="1" dirty="0" smtClean="0">
              <a:solidFill>
                <a:srgbClr val="002E5D"/>
              </a:solidFill>
            </a:endParaRPr>
          </a:p>
          <a:p>
            <a:pPr marL="0" indent="0" algn="ctr">
              <a:lnSpc>
                <a:spcPct val="100000"/>
              </a:lnSpc>
              <a:buNone/>
            </a:pPr>
            <a:r>
              <a:rPr lang="en-US" b="1" dirty="0" smtClean="0">
                <a:solidFill>
                  <a:srgbClr val="002E5D"/>
                </a:solidFill>
              </a:rPr>
              <a:t>Empirical </a:t>
            </a:r>
            <a:r>
              <a:rPr lang="en-US" b="1" dirty="0">
                <a:solidFill>
                  <a:srgbClr val="002E5D"/>
                </a:solidFill>
              </a:rPr>
              <a:t>frequencies (</a:t>
            </a:r>
            <a:r>
              <a:rPr lang="en-US" sz="1400" b="1" dirty="0">
                <a:solidFill>
                  <a:srgbClr val="002E5D"/>
                </a:solidFill>
              </a:rPr>
              <a:t>x 1.000</a:t>
            </a:r>
            <a:r>
              <a:rPr lang="en-US" b="1" dirty="0">
                <a:solidFill>
                  <a:srgbClr val="002E5D"/>
                </a:solidFill>
              </a:rPr>
              <a:t>)</a:t>
            </a:r>
          </a:p>
          <a:p>
            <a:pPr marL="0" lvl="7" indent="0" algn="ctr">
              <a:lnSpc>
                <a:spcPct val="150000"/>
              </a:lnSpc>
              <a:buClr>
                <a:schemeClr val="tx2">
                  <a:lumMod val="75000"/>
                </a:schemeClr>
              </a:buClr>
              <a:buNone/>
              <a:defRPr/>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50000"/>
              </a:lnSpc>
              <a:buClr>
                <a:schemeClr val="tx2">
                  <a:lumMod val="75000"/>
                </a:schemeClr>
              </a:buClr>
              <a:buNone/>
              <a:defRPr/>
            </a:pPr>
            <a:endPar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buClr>
                <a:schemeClr val="tx2">
                  <a:lumMod val="75000"/>
                </a:schemeClr>
              </a:buClr>
              <a:buNone/>
              <a:defRPr/>
            </a:pP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Only </a:t>
            </a:r>
            <a:r>
              <a:rPr lang="en-US" b="1" dirty="0">
                <a:solidFill>
                  <a:srgbClr val="002E5D"/>
                </a:solidFill>
                <a:latin typeface="Verdana" panose="020B0604030504040204" pitchFamily="34" charset="0"/>
                <a:ea typeface="Verdana" panose="020B0604030504040204" pitchFamily="34" charset="0"/>
                <a:cs typeface="Verdana" panose="020B0604030504040204" pitchFamily="34" charset="0"/>
              </a:rPr>
              <a:t>two life tables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have been released: the first one for degrees </a:t>
            </a:r>
            <a:r>
              <a:rPr lang="en-US" b="1" dirty="0">
                <a:solidFill>
                  <a:srgbClr val="002E5D"/>
                </a:solidFill>
                <a:latin typeface="Verdana" panose="020B0604030504040204" pitchFamily="34" charset="0"/>
                <a:ea typeface="Verdana" panose="020B0604030504040204" pitchFamily="34" charset="0"/>
                <a:cs typeface="Verdana" panose="020B0604030504040204" pitchFamily="34" charset="0"/>
              </a:rPr>
              <a:t>up to 60%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and the second one for degrees </a:t>
            </a:r>
            <a:r>
              <a:rPr lang="en-US" b="1" dirty="0">
                <a:solidFill>
                  <a:srgbClr val="002E5D"/>
                </a:solidFill>
                <a:latin typeface="Verdana" panose="020B0604030504040204" pitchFamily="34" charset="0"/>
                <a:ea typeface="Verdana" panose="020B0604030504040204" pitchFamily="34" charset="0"/>
                <a:cs typeface="Verdana" panose="020B0604030504040204" pitchFamily="34" charset="0"/>
              </a:rPr>
              <a:t>from 61% to 100</a:t>
            </a: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endParaRPr lang="it-IT"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3486150" lvl="7" indent="0">
              <a:buClr>
                <a:schemeClr val="tx2">
                  <a:lumMod val="75000"/>
                </a:schemeClr>
              </a:buClr>
              <a:buNone/>
              <a:defRPr/>
            </a:pPr>
            <a:endParaRPr lang="en-US" sz="2400" b="1" dirty="0">
              <a:solidFill>
                <a:srgbClr val="002E5D"/>
              </a:solidFill>
            </a:endParaRPr>
          </a:p>
        </p:txBody>
      </p:sp>
      <p:pic>
        <p:nvPicPr>
          <p:cNvPr id="5" name="Immagine 4"/>
          <p:cNvPicPr>
            <a:picLocks noChangeAspect="1"/>
          </p:cNvPicPr>
          <p:nvPr/>
        </p:nvPicPr>
        <p:blipFill>
          <a:blip r:embed="rId3"/>
          <a:stretch>
            <a:fillRect/>
          </a:stretch>
        </p:blipFill>
        <p:spPr>
          <a:xfrm>
            <a:off x="1750493" y="2603386"/>
            <a:ext cx="8784985" cy="2159280"/>
          </a:xfrm>
          <a:prstGeom prst="rect">
            <a:avLst/>
          </a:prstGeom>
        </p:spPr>
      </p:pic>
      <p:sp>
        <p:nvSpPr>
          <p:cNvPr id="9" name="Freccia a destra 8"/>
          <p:cNvSpPr/>
          <p:nvPr/>
        </p:nvSpPr>
        <p:spPr>
          <a:xfrm>
            <a:off x="10721793" y="5476347"/>
            <a:ext cx="584664" cy="296574"/>
          </a:xfrm>
          <a:prstGeom prst="rightArrow">
            <a:avLst/>
          </a:prstGeom>
          <a:solidFill>
            <a:schemeClr val="bg1"/>
          </a:solidFill>
          <a:ln w="28575">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238985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a:t>PERMANENT DISABILITY ANNUITANTS’ LIFE TABLES</a:t>
            </a:r>
            <a:r>
              <a:rPr lang="en-US" dirty="0"/>
              <a:t/>
            </a:r>
            <a:br>
              <a:rPr lang="en-US" dirty="0"/>
            </a:br>
            <a:r>
              <a:rPr lang="en-US" dirty="0">
                <a:latin typeface="Verdana" panose="020B0604030504040204" pitchFamily="34" charset="0"/>
                <a:ea typeface="Verdana" panose="020B0604030504040204" pitchFamily="34" charset="0"/>
                <a:cs typeface="Verdana" panose="020B0604030504040204" pitchFamily="34" charset="0"/>
              </a:rPr>
              <a:t>Low claim age annuitants - Injured</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58</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35246" y="1046922"/>
            <a:ext cx="11261294" cy="4611756"/>
          </a:xfrm>
        </p:spPr>
        <p:txBody>
          <a:bodyPr rtlCol="0">
            <a:noAutofit/>
          </a:bodyPr>
          <a:lstStyle/>
          <a:p>
            <a:pPr marL="0" indent="0" algn="ctr">
              <a:lnSpc>
                <a:spcPct val="100000"/>
              </a:lnSpc>
              <a:buNone/>
            </a:pPr>
            <a:r>
              <a:rPr lang="en-US" b="1" dirty="0" smtClean="0">
                <a:solidFill>
                  <a:srgbClr val="002E5D"/>
                </a:solidFill>
              </a:rPr>
              <a:t>Probability </a:t>
            </a:r>
            <a:r>
              <a:rPr lang="en-US" b="1" dirty="0">
                <a:solidFill>
                  <a:srgbClr val="002E5D"/>
                </a:solidFill>
              </a:rPr>
              <a:t>of death </a:t>
            </a:r>
            <a:r>
              <a:rPr lang="en-US" b="1" dirty="0" smtClean="0">
                <a:solidFill>
                  <a:srgbClr val="002E5D"/>
                </a:solidFill>
              </a:rPr>
              <a:t>(</a:t>
            </a:r>
            <a:r>
              <a:rPr lang="en-US" sz="1400" b="1" dirty="0" smtClean="0">
                <a:solidFill>
                  <a:srgbClr val="002E5D"/>
                </a:solidFill>
              </a:rPr>
              <a:t>x 1.000</a:t>
            </a:r>
            <a:r>
              <a:rPr lang="en-US" b="1" dirty="0" smtClean="0">
                <a:solidFill>
                  <a:srgbClr val="002E5D"/>
                </a:solidFill>
              </a:rPr>
              <a:t>) of </a:t>
            </a:r>
            <a:r>
              <a:rPr lang="en-US" b="1" dirty="0">
                <a:solidFill>
                  <a:srgbClr val="002E5D"/>
                </a:solidFill>
              </a:rPr>
              <a:t>Inail permanent disability annuitants </a:t>
            </a:r>
            <a:endParaRPr lang="en-US" b="1" dirty="0" smtClean="0">
              <a:solidFill>
                <a:srgbClr val="002E5D"/>
              </a:solidFill>
            </a:endParaRPr>
          </a:p>
          <a:p>
            <a:pPr marL="0" indent="0" algn="ctr">
              <a:lnSpc>
                <a:spcPct val="100000"/>
              </a:lnSpc>
              <a:buNone/>
            </a:pPr>
            <a:r>
              <a:rPr lang="en-US" b="1" dirty="0" smtClean="0">
                <a:solidFill>
                  <a:srgbClr val="002E5D"/>
                </a:solidFill>
              </a:rPr>
              <a:t>with low </a:t>
            </a:r>
            <a:r>
              <a:rPr lang="en-US" b="1" dirty="0">
                <a:solidFill>
                  <a:srgbClr val="002E5D"/>
                </a:solidFill>
              </a:rPr>
              <a:t>claim </a:t>
            </a:r>
            <a:r>
              <a:rPr lang="en-US" b="1" dirty="0" smtClean="0">
                <a:solidFill>
                  <a:srgbClr val="002E5D"/>
                </a:solidFill>
              </a:rPr>
              <a:t>age - Injured</a:t>
            </a:r>
            <a:endParaRPr lang="it-IT" dirty="0">
              <a:solidFill>
                <a:srgbClr val="002E5D"/>
              </a:solidFill>
            </a:endParaRPr>
          </a:p>
          <a:p>
            <a:pPr marL="0" indent="0" algn="ctr">
              <a:lnSpc>
                <a:spcPct val="100000"/>
              </a:lnSpc>
              <a:buNone/>
            </a:pPr>
            <a:r>
              <a:rPr lang="en-US" b="1" dirty="0" smtClean="0">
                <a:solidFill>
                  <a:srgbClr val="002E5D"/>
                </a:solidFill>
              </a:rPr>
              <a:t>Comparison </a:t>
            </a:r>
            <a:r>
              <a:rPr lang="en-US" b="1" dirty="0">
                <a:solidFill>
                  <a:srgbClr val="002E5D"/>
                </a:solidFill>
              </a:rPr>
              <a:t>with Italian population (</a:t>
            </a:r>
            <a:r>
              <a:rPr lang="en-US" sz="1400" b="1" dirty="0">
                <a:solidFill>
                  <a:srgbClr val="002E5D"/>
                </a:solidFill>
              </a:rPr>
              <a:t>ISTAT 2013</a:t>
            </a:r>
            <a:r>
              <a:rPr lang="en-US" b="1" dirty="0">
                <a:solidFill>
                  <a:srgbClr val="002E5D"/>
                </a:solidFill>
              </a:rPr>
              <a:t>)</a:t>
            </a:r>
            <a:endParaRPr lang="it-IT" dirty="0">
              <a:solidFill>
                <a:srgbClr val="002E5D"/>
              </a:solidFill>
            </a:endParaRPr>
          </a:p>
          <a:p>
            <a:pPr marL="0" lvl="7" indent="0">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endParaRPr lang="it-IT" sz="2400" dirty="0">
              <a:solidFill>
                <a:srgbClr val="002E5D"/>
              </a:solidFill>
            </a:endParaRPr>
          </a:p>
          <a:p>
            <a:pPr marL="3486150" lvl="7" indent="0">
              <a:buClr>
                <a:schemeClr val="tx2">
                  <a:lumMod val="75000"/>
                </a:schemeClr>
              </a:buClr>
              <a:buNone/>
              <a:defRPr/>
            </a:pPr>
            <a:endParaRPr lang="en-US" sz="2400" b="1" dirty="0">
              <a:solidFill>
                <a:srgbClr val="002E5D"/>
              </a:solidFill>
            </a:endParaRPr>
          </a:p>
        </p:txBody>
      </p:sp>
      <p:pic>
        <p:nvPicPr>
          <p:cNvPr id="7" name="Immagine 6"/>
          <p:cNvPicPr>
            <a:picLocks noChangeAspect="1"/>
          </p:cNvPicPr>
          <p:nvPr/>
        </p:nvPicPr>
        <p:blipFill>
          <a:blip r:embed="rId3"/>
          <a:stretch>
            <a:fillRect/>
          </a:stretch>
        </p:blipFill>
        <p:spPr>
          <a:xfrm>
            <a:off x="2327915" y="2239618"/>
            <a:ext cx="7014361" cy="3299790"/>
          </a:xfrm>
          <a:prstGeom prst="rect">
            <a:avLst/>
          </a:prstGeom>
        </p:spPr>
      </p:pic>
    </p:spTree>
    <p:extLst>
      <p:ext uri="{BB962C8B-B14F-4D97-AF65-F5344CB8AC3E}">
        <p14:creationId xmlns:p14="http://schemas.microsoft.com/office/powerpoint/2010/main" val="13147240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a:t>PERMANENT DISABILITY ANNUITANTS’ LIFE TABLES</a:t>
            </a:r>
            <a:r>
              <a:rPr lang="en-US" dirty="0"/>
              <a:t/>
            </a:r>
            <a:br>
              <a:rPr lang="en-US" dirty="0"/>
            </a:br>
            <a:r>
              <a:rPr lang="en-US" dirty="0">
                <a:latin typeface="Verdana" panose="020B0604030504040204" pitchFamily="34" charset="0"/>
                <a:ea typeface="Verdana" panose="020B0604030504040204" pitchFamily="34" charset="0"/>
                <a:cs typeface="Verdana" panose="020B0604030504040204" pitchFamily="34" charset="0"/>
              </a:rPr>
              <a:t>Low claim age annuitants - Injured</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59</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35246" y="1012191"/>
            <a:ext cx="11261294" cy="4426226"/>
          </a:xfrm>
        </p:spPr>
        <p:txBody>
          <a:bodyPr rtlCol="0">
            <a:noAutofit/>
          </a:bodyPr>
          <a:lstStyle/>
          <a:p>
            <a:pPr marL="0" indent="0" algn="ctr">
              <a:lnSpc>
                <a:spcPct val="100000"/>
              </a:lnSpc>
              <a:buNone/>
            </a:pPr>
            <a:r>
              <a:rPr lang="en-US" b="1" dirty="0">
                <a:solidFill>
                  <a:srgbClr val="002E5D"/>
                </a:solidFill>
              </a:rPr>
              <a:t>Probability of death of Inail permanent disability </a:t>
            </a:r>
            <a:r>
              <a:rPr lang="en-US" b="1" dirty="0" smtClean="0">
                <a:solidFill>
                  <a:srgbClr val="002E5D"/>
                </a:solidFill>
              </a:rPr>
              <a:t>annuitants </a:t>
            </a:r>
            <a:endParaRPr lang="en-US" b="1" dirty="0">
              <a:solidFill>
                <a:srgbClr val="002E5D"/>
              </a:solidFill>
            </a:endParaRPr>
          </a:p>
          <a:p>
            <a:pPr marL="0" indent="0" algn="ctr">
              <a:lnSpc>
                <a:spcPct val="100000"/>
              </a:lnSpc>
              <a:buNone/>
            </a:pPr>
            <a:r>
              <a:rPr lang="en-US" b="1" dirty="0">
                <a:solidFill>
                  <a:srgbClr val="002E5D"/>
                </a:solidFill>
              </a:rPr>
              <a:t>with low claim age - Injured</a:t>
            </a:r>
            <a:endParaRPr lang="it-IT" dirty="0">
              <a:solidFill>
                <a:srgbClr val="002E5D"/>
              </a:solidFill>
            </a:endParaRPr>
          </a:p>
          <a:p>
            <a:pPr marL="0" indent="0" algn="ctr">
              <a:lnSpc>
                <a:spcPct val="100000"/>
              </a:lnSpc>
              <a:buNone/>
            </a:pPr>
            <a:r>
              <a:rPr lang="en-US" b="1" dirty="0">
                <a:solidFill>
                  <a:srgbClr val="002E5D"/>
                </a:solidFill>
              </a:rPr>
              <a:t>Comparison with Italian population (</a:t>
            </a:r>
            <a:r>
              <a:rPr lang="en-US" sz="1400" b="1" dirty="0">
                <a:solidFill>
                  <a:srgbClr val="002E5D"/>
                </a:solidFill>
              </a:rPr>
              <a:t>ISTAT 2013</a:t>
            </a:r>
            <a:r>
              <a:rPr lang="en-US" b="1" dirty="0">
                <a:solidFill>
                  <a:srgbClr val="002E5D"/>
                </a:solidFill>
              </a:rPr>
              <a:t>)</a:t>
            </a:r>
            <a:endParaRPr lang="it-IT" dirty="0">
              <a:solidFill>
                <a:srgbClr val="002E5D"/>
              </a:solidFill>
            </a:endParaRPr>
          </a:p>
          <a:p>
            <a:pPr marL="0" lvl="7" indent="0">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endParaRPr lang="it-IT" sz="2400" dirty="0">
              <a:solidFill>
                <a:srgbClr val="002E5D"/>
              </a:solidFill>
            </a:endParaRPr>
          </a:p>
          <a:p>
            <a:pPr marL="3486150" lvl="7" indent="0">
              <a:buClr>
                <a:schemeClr val="tx2">
                  <a:lumMod val="75000"/>
                </a:schemeClr>
              </a:buClr>
              <a:buNone/>
              <a:defRPr/>
            </a:pPr>
            <a:endParaRPr lang="en-US" sz="2400" b="1" dirty="0">
              <a:solidFill>
                <a:srgbClr val="002E5D"/>
              </a:solidFill>
            </a:endParaRPr>
          </a:p>
        </p:txBody>
      </p:sp>
      <p:pic>
        <p:nvPicPr>
          <p:cNvPr id="5" name="Immagine 4"/>
          <p:cNvPicPr>
            <a:picLocks noChangeAspect="1"/>
          </p:cNvPicPr>
          <p:nvPr/>
        </p:nvPicPr>
        <p:blipFill>
          <a:blip r:embed="rId3"/>
          <a:stretch>
            <a:fillRect/>
          </a:stretch>
        </p:blipFill>
        <p:spPr>
          <a:xfrm>
            <a:off x="2252870" y="2107482"/>
            <a:ext cx="7328451" cy="3931733"/>
          </a:xfrm>
          <a:prstGeom prst="rect">
            <a:avLst/>
          </a:prstGeom>
        </p:spPr>
      </p:pic>
    </p:spTree>
    <p:extLst>
      <p:ext uri="{BB962C8B-B14F-4D97-AF65-F5344CB8AC3E}">
        <p14:creationId xmlns:p14="http://schemas.microsoft.com/office/powerpoint/2010/main" val="1368611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ITALIAN INSURANCE </a:t>
            </a:r>
            <a:r>
              <a:rPr lang="en-US" b="1" dirty="0"/>
              <a:t>AGAINST ACCIDENTS AT WORK</a:t>
            </a:r>
            <a:br>
              <a:rPr lang="en-US" b="1" dirty="0"/>
            </a:br>
            <a:r>
              <a:rPr lang="en-US" dirty="0" smtClean="0"/>
              <a:t>Compulsory insurance</a:t>
            </a: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6</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458265" y="1104900"/>
            <a:ext cx="11261294" cy="4051299"/>
          </a:xfrm>
        </p:spPr>
        <p:txBody>
          <a:bodyPr/>
          <a:lstStyle/>
          <a:p>
            <a:pPr marL="0" indent="0">
              <a:buNone/>
            </a:pPr>
            <a:endParaRPr lang="en-US" sz="2000" dirty="0" smtClean="0">
              <a:solidFill>
                <a:srgbClr val="002E5D"/>
              </a:solidFill>
            </a:endParaRPr>
          </a:p>
          <a:p>
            <a:pPr marL="265113" indent="-265113">
              <a:buFont typeface="Wingdings" panose="05000000000000000000" pitchFamily="2" charset="2"/>
              <a:buChar char="q"/>
            </a:pPr>
            <a:r>
              <a:rPr lang="en-US" sz="2000" dirty="0" smtClean="0">
                <a:solidFill>
                  <a:srgbClr val="002E5D"/>
                </a:solidFill>
              </a:rPr>
              <a:t>  The </a:t>
            </a:r>
            <a:r>
              <a:rPr lang="en-US" sz="2000" dirty="0">
                <a:solidFill>
                  <a:srgbClr val="002E5D"/>
                </a:solidFill>
              </a:rPr>
              <a:t>insurance is compulsory </a:t>
            </a:r>
            <a:r>
              <a:rPr lang="en-US" sz="2000" dirty="0" smtClean="0">
                <a:solidFill>
                  <a:srgbClr val="002E5D"/>
                </a:solidFill>
              </a:rPr>
              <a:t>for all </a:t>
            </a:r>
            <a:r>
              <a:rPr lang="en-US" sz="2000" dirty="0">
                <a:solidFill>
                  <a:srgbClr val="002E5D"/>
                </a:solidFill>
              </a:rPr>
              <a:t>employers who employ subordinate </a:t>
            </a:r>
            <a:r>
              <a:rPr lang="en-US" sz="2000" dirty="0" smtClean="0">
                <a:solidFill>
                  <a:srgbClr val="002E5D"/>
                </a:solidFill>
              </a:rPr>
              <a:t>workers</a:t>
            </a:r>
          </a:p>
          <a:p>
            <a:pPr marL="0" indent="450850">
              <a:buNone/>
            </a:pPr>
            <a:r>
              <a:rPr lang="en-US" sz="2000" dirty="0" smtClean="0">
                <a:solidFill>
                  <a:srgbClr val="002E5D"/>
                </a:solidFill>
              </a:rPr>
              <a:t>(and/or </a:t>
            </a:r>
            <a:r>
              <a:rPr lang="en-US" sz="2000" dirty="0">
                <a:solidFill>
                  <a:srgbClr val="002E5D"/>
                </a:solidFill>
              </a:rPr>
              <a:t>workers with equivalent </a:t>
            </a:r>
            <a:r>
              <a:rPr lang="en-US" sz="2000" dirty="0" smtClean="0">
                <a:solidFill>
                  <a:srgbClr val="002E5D"/>
                </a:solidFill>
              </a:rPr>
              <a:t>status) </a:t>
            </a:r>
            <a:r>
              <a:rPr lang="en-US" sz="2000" dirty="0">
                <a:solidFill>
                  <a:srgbClr val="002E5D"/>
                </a:solidFill>
              </a:rPr>
              <a:t>in </a:t>
            </a:r>
            <a:r>
              <a:rPr lang="en-US" sz="2000" dirty="0" smtClean="0">
                <a:solidFill>
                  <a:srgbClr val="002E5D"/>
                </a:solidFill>
              </a:rPr>
              <a:t>activities </a:t>
            </a:r>
            <a:r>
              <a:rPr lang="en-US" sz="2000" dirty="0">
                <a:solidFill>
                  <a:srgbClr val="002E5D"/>
                </a:solidFill>
              </a:rPr>
              <a:t>identified as dangerous by </a:t>
            </a:r>
            <a:r>
              <a:rPr lang="en-US" sz="2000" dirty="0" smtClean="0">
                <a:solidFill>
                  <a:srgbClr val="002E5D"/>
                </a:solidFill>
              </a:rPr>
              <a:t>law;</a:t>
            </a:r>
          </a:p>
          <a:p>
            <a:pPr marL="0" indent="450850">
              <a:buNone/>
            </a:pPr>
            <a:endParaRPr lang="en-US" sz="2000" dirty="0" smtClean="0">
              <a:solidFill>
                <a:srgbClr val="002E5D"/>
              </a:solidFill>
            </a:endParaRPr>
          </a:p>
          <a:p>
            <a:pPr>
              <a:buFont typeface="Wingdings" panose="05000000000000000000" pitchFamily="2" charset="2"/>
              <a:buChar char="q"/>
            </a:pPr>
            <a:r>
              <a:rPr lang="en-US" sz="2000" dirty="0" smtClean="0">
                <a:solidFill>
                  <a:srgbClr val="002E5D"/>
                </a:solidFill>
              </a:rPr>
              <a:t>  Craftsmen and self-employed farmers are obliged to insure themselves;</a:t>
            </a:r>
          </a:p>
          <a:p>
            <a:pPr>
              <a:buFont typeface="Wingdings" panose="05000000000000000000" pitchFamily="2" charset="2"/>
              <a:buChar char="q"/>
            </a:pPr>
            <a:endParaRPr lang="en-US" sz="2000" dirty="0" smtClean="0">
              <a:solidFill>
                <a:srgbClr val="002E5D"/>
              </a:solidFill>
            </a:endParaRPr>
          </a:p>
          <a:p>
            <a:pPr>
              <a:buFont typeface="Wingdings" panose="05000000000000000000" pitchFamily="2" charset="2"/>
              <a:buChar char="q"/>
            </a:pPr>
            <a:r>
              <a:rPr lang="en-US" sz="2000" dirty="0" smtClean="0">
                <a:solidFill>
                  <a:srgbClr val="002E5D"/>
                </a:solidFill>
              </a:rPr>
              <a:t>  A specific Law (n. 493/99) </a:t>
            </a:r>
            <a:r>
              <a:rPr lang="en-US" sz="2000" dirty="0">
                <a:solidFill>
                  <a:srgbClr val="002E5D"/>
                </a:solidFill>
              </a:rPr>
              <a:t>introduced the insurance obligation also for </a:t>
            </a:r>
            <a:r>
              <a:rPr lang="en-US" sz="2000" dirty="0" smtClean="0">
                <a:solidFill>
                  <a:srgbClr val="002E5D"/>
                </a:solidFill>
              </a:rPr>
              <a:t>housewives.</a:t>
            </a:r>
            <a:endParaRPr lang="en-US" sz="2000" dirty="0">
              <a:solidFill>
                <a:srgbClr val="002E5D"/>
              </a:solidFill>
            </a:endParaRPr>
          </a:p>
        </p:txBody>
      </p:sp>
    </p:spTree>
    <p:extLst>
      <p:ext uri="{BB962C8B-B14F-4D97-AF65-F5344CB8AC3E}">
        <p14:creationId xmlns:p14="http://schemas.microsoft.com/office/powerpoint/2010/main" val="14605983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pPr lvl="7" algn="l" rtl="0">
              <a:lnSpc>
                <a:spcPct val="90000"/>
              </a:lnSpc>
              <a:spcBef>
                <a:spcPct val="0"/>
              </a:spcBef>
            </a:pPr>
            <a:r>
              <a:rPr lang="en-US" sz="2000" b="1" dirty="0">
                <a:solidFill>
                  <a:srgbClr val="002E5D"/>
                </a:solidFill>
                <a:latin typeface="Verdana" panose="020B0604030504040204" pitchFamily="34" charset="0"/>
                <a:ea typeface="Verdana" panose="020B0604030504040204" pitchFamily="34" charset="0"/>
                <a:cs typeface="Verdana" panose="020B0604030504040204" pitchFamily="34" charset="0"/>
              </a:rPr>
              <a:t>PERMANENT DISABILITY ANNUITANTS’ LIFE TABLES</a:t>
            </a:r>
            <a:r>
              <a:rPr lang="en-US" sz="2000" dirty="0">
                <a:solidFill>
                  <a:srgbClr val="002E5D"/>
                </a:solidFill>
              </a:rPr>
              <a:t/>
            </a:r>
            <a:br>
              <a:rPr lang="en-US" sz="2000" dirty="0">
                <a:solidFill>
                  <a:srgbClr val="002E5D"/>
                </a:solidFill>
              </a:rPr>
            </a:br>
            <a:r>
              <a:rPr lang="en-US" sz="20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Low claim age annuitants – Ill people</a:t>
            </a:r>
            <a: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r>
            <a:b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br>
            <a:r>
              <a:rPr lang="en-US" sz="2000" dirty="0" smtClean="0"/>
              <a:t> </a:t>
            </a:r>
            <a:endParaRPr lang="it-IT" sz="2000"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60</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13397" y="1099929"/>
            <a:ext cx="11261294" cy="4558749"/>
          </a:xfrm>
        </p:spPr>
        <p:txBody>
          <a:bodyPr rtlCol="0">
            <a:noAutofit/>
          </a:bodyPr>
          <a:lstStyle/>
          <a:p>
            <a:pPr marL="0" lvl="7" indent="0" algn="ctr">
              <a:lnSpc>
                <a:spcPct val="100000"/>
              </a:lnSpc>
              <a:buClr>
                <a:schemeClr val="tx2">
                  <a:lumMod val="75000"/>
                </a:schemeClr>
              </a:buClr>
              <a:buNone/>
              <a:defRPr/>
            </a:pP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LOW CLAIM AGE ANNUITANTS – ILL PEOPLE</a:t>
            </a:r>
          </a:p>
          <a:p>
            <a:pPr marL="0" indent="0">
              <a:lnSpc>
                <a:spcPct val="150000"/>
              </a:lnSpc>
              <a:buNone/>
            </a:pPr>
            <a:r>
              <a:rPr lang="en-US" sz="1800" b="1" dirty="0">
                <a:solidFill>
                  <a:srgbClr val="002E5D"/>
                </a:solidFill>
                <a:latin typeface="Verdana" panose="020B0604030504040204" pitchFamily="34" charset="0"/>
                <a:ea typeface="Verdana" panose="020B0604030504040204" pitchFamily="34" charset="0"/>
                <a:cs typeface="Verdana" panose="020B0604030504040204" pitchFamily="34" charset="0"/>
              </a:rPr>
              <a:t>IMPAIRMENT DEGREE: </a:t>
            </a:r>
            <a:r>
              <a:rPr lang="en-US" sz="1800" dirty="0">
                <a:solidFill>
                  <a:srgbClr val="002E5D"/>
                </a:solidFill>
              </a:rPr>
              <a:t>data have been grouped in 20 percentage points classes of degree:</a:t>
            </a:r>
          </a:p>
          <a:p>
            <a:pPr marL="0" indent="0" algn="ctr">
              <a:lnSpc>
                <a:spcPct val="100000"/>
              </a:lnSpc>
              <a:buNone/>
            </a:pPr>
            <a:r>
              <a:rPr lang="en-US" b="1" dirty="0" smtClean="0">
                <a:solidFill>
                  <a:srgbClr val="002E5D"/>
                </a:solidFill>
              </a:rPr>
              <a:t>Empirical </a:t>
            </a:r>
            <a:r>
              <a:rPr lang="en-US" b="1" dirty="0">
                <a:solidFill>
                  <a:srgbClr val="002E5D"/>
                </a:solidFill>
              </a:rPr>
              <a:t>frequencies (</a:t>
            </a:r>
            <a:r>
              <a:rPr lang="en-US" sz="1400" b="1" dirty="0">
                <a:solidFill>
                  <a:srgbClr val="002E5D"/>
                </a:solidFill>
              </a:rPr>
              <a:t>x 1.000</a:t>
            </a:r>
            <a:r>
              <a:rPr lang="en-US" b="1" dirty="0">
                <a:solidFill>
                  <a:srgbClr val="002E5D"/>
                </a:solidFill>
              </a:rPr>
              <a:t>)</a:t>
            </a:r>
          </a:p>
          <a:p>
            <a:pPr marL="0" lvl="7" indent="0" algn="ctr">
              <a:lnSpc>
                <a:spcPct val="150000"/>
              </a:lnSpc>
              <a:buClr>
                <a:schemeClr val="tx2">
                  <a:lumMod val="75000"/>
                </a:schemeClr>
              </a:buClr>
              <a:buNone/>
              <a:defRPr/>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50000"/>
              </a:lnSpc>
              <a:buClr>
                <a:schemeClr val="tx2">
                  <a:lumMod val="75000"/>
                </a:schemeClr>
              </a:buClr>
              <a:buNone/>
              <a:defRPr/>
            </a:pPr>
            <a:endPar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buClr>
                <a:schemeClr val="tx2">
                  <a:lumMod val="75000"/>
                </a:schemeClr>
              </a:buClr>
              <a:buNone/>
              <a:defRPr/>
            </a:pP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Only </a:t>
            </a:r>
            <a:r>
              <a:rPr lang="en-US" b="1" dirty="0">
                <a:solidFill>
                  <a:srgbClr val="002E5D"/>
                </a:solidFill>
                <a:latin typeface="Verdana" panose="020B0604030504040204" pitchFamily="34" charset="0"/>
                <a:ea typeface="Verdana" panose="020B0604030504040204" pitchFamily="34" charset="0"/>
                <a:cs typeface="Verdana" panose="020B0604030504040204" pitchFamily="34" charset="0"/>
              </a:rPr>
              <a:t>two life tables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have been released: the first one for degrees </a:t>
            </a:r>
            <a:r>
              <a:rPr lang="en-US" b="1" dirty="0">
                <a:solidFill>
                  <a:srgbClr val="002E5D"/>
                </a:solidFill>
                <a:latin typeface="Verdana" panose="020B0604030504040204" pitchFamily="34" charset="0"/>
                <a:ea typeface="Verdana" panose="020B0604030504040204" pitchFamily="34" charset="0"/>
                <a:cs typeface="Verdana" panose="020B0604030504040204" pitchFamily="34" charset="0"/>
              </a:rPr>
              <a:t>up to 60%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and the second one for degrees </a:t>
            </a:r>
            <a:r>
              <a:rPr lang="en-US" b="1" dirty="0">
                <a:solidFill>
                  <a:srgbClr val="002E5D"/>
                </a:solidFill>
                <a:latin typeface="Verdana" panose="020B0604030504040204" pitchFamily="34" charset="0"/>
                <a:ea typeface="Verdana" panose="020B0604030504040204" pitchFamily="34" charset="0"/>
                <a:cs typeface="Verdana" panose="020B0604030504040204" pitchFamily="34" charset="0"/>
              </a:rPr>
              <a:t>from 61% to 100</a:t>
            </a: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endParaRPr lang="it-IT"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3486150" lvl="7" indent="0">
              <a:buClr>
                <a:schemeClr val="tx2">
                  <a:lumMod val="75000"/>
                </a:schemeClr>
              </a:buClr>
              <a:buNone/>
              <a:defRPr/>
            </a:pPr>
            <a:endParaRPr lang="en-US" sz="2400" b="1" dirty="0">
              <a:solidFill>
                <a:srgbClr val="002E5D"/>
              </a:solidFill>
            </a:endParaRPr>
          </a:p>
        </p:txBody>
      </p:sp>
      <p:sp>
        <p:nvSpPr>
          <p:cNvPr id="9" name="Freccia a destra 8"/>
          <p:cNvSpPr/>
          <p:nvPr/>
        </p:nvSpPr>
        <p:spPr>
          <a:xfrm>
            <a:off x="10721793" y="5476347"/>
            <a:ext cx="584664" cy="296574"/>
          </a:xfrm>
          <a:prstGeom prst="rightArrow">
            <a:avLst/>
          </a:prstGeom>
          <a:solidFill>
            <a:schemeClr val="bg1"/>
          </a:solidFill>
          <a:ln w="28575">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p:cNvPicPr>
            <a:picLocks noChangeAspect="1"/>
          </p:cNvPicPr>
          <p:nvPr/>
        </p:nvPicPr>
        <p:blipFill>
          <a:blip r:embed="rId3"/>
          <a:stretch>
            <a:fillRect/>
          </a:stretch>
        </p:blipFill>
        <p:spPr>
          <a:xfrm>
            <a:off x="1526626" y="2432544"/>
            <a:ext cx="8690800" cy="2136013"/>
          </a:xfrm>
          <a:prstGeom prst="rect">
            <a:avLst/>
          </a:prstGeom>
        </p:spPr>
      </p:pic>
    </p:spTree>
    <p:extLst>
      <p:ext uri="{BB962C8B-B14F-4D97-AF65-F5344CB8AC3E}">
        <p14:creationId xmlns:p14="http://schemas.microsoft.com/office/powerpoint/2010/main" val="41888278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a:t>PERMANENT DISABILITY ANNUITANTS’ LIFE TABLES</a:t>
            </a:r>
            <a:r>
              <a:rPr lang="en-US" dirty="0"/>
              <a:t/>
            </a:r>
            <a:br>
              <a:rPr lang="en-US" dirty="0"/>
            </a:br>
            <a:r>
              <a:rPr lang="en-US" dirty="0">
                <a:latin typeface="Verdana" panose="020B0604030504040204" pitchFamily="34" charset="0"/>
                <a:ea typeface="Verdana" panose="020B0604030504040204" pitchFamily="34" charset="0"/>
                <a:cs typeface="Verdana" panose="020B0604030504040204" pitchFamily="34" charset="0"/>
              </a:rPr>
              <a:t>Low claim age annuitants – Ill people</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61</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35246" y="1046922"/>
            <a:ext cx="11261294" cy="4611756"/>
          </a:xfrm>
        </p:spPr>
        <p:txBody>
          <a:bodyPr rtlCol="0">
            <a:noAutofit/>
          </a:bodyPr>
          <a:lstStyle/>
          <a:p>
            <a:pPr marL="0" indent="0" algn="ctr">
              <a:lnSpc>
                <a:spcPct val="100000"/>
              </a:lnSpc>
              <a:buNone/>
            </a:pPr>
            <a:r>
              <a:rPr lang="en-US" b="1" dirty="0" smtClean="0">
                <a:solidFill>
                  <a:srgbClr val="002E5D"/>
                </a:solidFill>
              </a:rPr>
              <a:t>Probability </a:t>
            </a:r>
            <a:r>
              <a:rPr lang="en-US" b="1" dirty="0">
                <a:solidFill>
                  <a:srgbClr val="002E5D"/>
                </a:solidFill>
              </a:rPr>
              <a:t>of death </a:t>
            </a:r>
            <a:r>
              <a:rPr lang="en-US" b="1" dirty="0" smtClean="0">
                <a:solidFill>
                  <a:srgbClr val="002E5D"/>
                </a:solidFill>
              </a:rPr>
              <a:t>(</a:t>
            </a:r>
            <a:r>
              <a:rPr lang="en-US" sz="1400" b="1" dirty="0" smtClean="0">
                <a:solidFill>
                  <a:srgbClr val="002E5D"/>
                </a:solidFill>
              </a:rPr>
              <a:t>x 1.000</a:t>
            </a:r>
            <a:r>
              <a:rPr lang="en-US" b="1" dirty="0" smtClean="0">
                <a:solidFill>
                  <a:srgbClr val="002E5D"/>
                </a:solidFill>
              </a:rPr>
              <a:t>) of </a:t>
            </a:r>
            <a:r>
              <a:rPr lang="en-US" b="1" dirty="0">
                <a:solidFill>
                  <a:srgbClr val="002E5D"/>
                </a:solidFill>
              </a:rPr>
              <a:t>Inail permanent disability annuitants </a:t>
            </a:r>
            <a:endParaRPr lang="en-US" b="1" dirty="0" smtClean="0">
              <a:solidFill>
                <a:srgbClr val="002E5D"/>
              </a:solidFill>
            </a:endParaRPr>
          </a:p>
          <a:p>
            <a:pPr marL="0" indent="0" algn="ctr">
              <a:lnSpc>
                <a:spcPct val="100000"/>
              </a:lnSpc>
              <a:buNone/>
            </a:pPr>
            <a:r>
              <a:rPr lang="en-US" b="1" dirty="0" smtClean="0">
                <a:solidFill>
                  <a:srgbClr val="002E5D"/>
                </a:solidFill>
              </a:rPr>
              <a:t>with low </a:t>
            </a:r>
            <a:r>
              <a:rPr lang="en-US" b="1" dirty="0">
                <a:solidFill>
                  <a:srgbClr val="002E5D"/>
                </a:solidFill>
              </a:rPr>
              <a:t>claim </a:t>
            </a:r>
            <a:r>
              <a:rPr lang="en-US" b="1" dirty="0" smtClean="0">
                <a:solidFill>
                  <a:srgbClr val="002E5D"/>
                </a:solidFill>
              </a:rPr>
              <a:t>age – </a:t>
            </a:r>
            <a:r>
              <a:rPr lang="it-IT" b="1" dirty="0" err="1" smtClean="0">
                <a:solidFill>
                  <a:srgbClr val="002E5D"/>
                </a:solidFill>
              </a:rPr>
              <a:t>Ill</a:t>
            </a:r>
            <a:r>
              <a:rPr lang="it-IT" b="1" dirty="0" smtClean="0">
                <a:solidFill>
                  <a:srgbClr val="002E5D"/>
                </a:solidFill>
              </a:rPr>
              <a:t> </a:t>
            </a:r>
            <a:r>
              <a:rPr lang="it-IT" b="1" dirty="0" err="1" smtClean="0">
                <a:solidFill>
                  <a:srgbClr val="002E5D"/>
                </a:solidFill>
              </a:rPr>
              <a:t>people</a:t>
            </a:r>
            <a:endParaRPr lang="it-IT" dirty="0">
              <a:solidFill>
                <a:srgbClr val="002E5D"/>
              </a:solidFill>
            </a:endParaRPr>
          </a:p>
          <a:p>
            <a:pPr marL="0" indent="0" algn="ctr">
              <a:lnSpc>
                <a:spcPct val="100000"/>
              </a:lnSpc>
              <a:buNone/>
            </a:pPr>
            <a:r>
              <a:rPr lang="en-US" b="1" dirty="0" smtClean="0">
                <a:solidFill>
                  <a:srgbClr val="002E5D"/>
                </a:solidFill>
              </a:rPr>
              <a:t>Comparison </a:t>
            </a:r>
            <a:r>
              <a:rPr lang="en-US" b="1" dirty="0">
                <a:solidFill>
                  <a:srgbClr val="002E5D"/>
                </a:solidFill>
              </a:rPr>
              <a:t>with Italian population (</a:t>
            </a:r>
            <a:r>
              <a:rPr lang="en-US" sz="1400" b="1" dirty="0">
                <a:solidFill>
                  <a:srgbClr val="002E5D"/>
                </a:solidFill>
              </a:rPr>
              <a:t>ISTAT 2013</a:t>
            </a:r>
            <a:r>
              <a:rPr lang="en-US" b="1" dirty="0">
                <a:solidFill>
                  <a:srgbClr val="002E5D"/>
                </a:solidFill>
              </a:rPr>
              <a:t>)</a:t>
            </a:r>
            <a:endParaRPr lang="it-IT" dirty="0">
              <a:solidFill>
                <a:srgbClr val="002E5D"/>
              </a:solidFill>
            </a:endParaRPr>
          </a:p>
          <a:p>
            <a:pPr marL="0" lvl="7" indent="0">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endParaRPr lang="it-IT" sz="2400" dirty="0">
              <a:solidFill>
                <a:srgbClr val="002E5D"/>
              </a:solidFill>
            </a:endParaRPr>
          </a:p>
          <a:p>
            <a:pPr marL="3486150" lvl="7" indent="0">
              <a:buClr>
                <a:schemeClr val="tx2">
                  <a:lumMod val="75000"/>
                </a:schemeClr>
              </a:buClr>
              <a:buNone/>
              <a:defRPr/>
            </a:pPr>
            <a:endParaRPr lang="en-US" sz="2400" b="1" dirty="0">
              <a:solidFill>
                <a:srgbClr val="002E5D"/>
              </a:solidFill>
            </a:endParaRPr>
          </a:p>
        </p:txBody>
      </p:sp>
      <p:pic>
        <p:nvPicPr>
          <p:cNvPr id="5" name="Immagine 4"/>
          <p:cNvPicPr>
            <a:picLocks noChangeAspect="1"/>
          </p:cNvPicPr>
          <p:nvPr/>
        </p:nvPicPr>
        <p:blipFill>
          <a:blip r:embed="rId3"/>
          <a:stretch>
            <a:fillRect/>
          </a:stretch>
        </p:blipFill>
        <p:spPr>
          <a:xfrm>
            <a:off x="2584175" y="2306256"/>
            <a:ext cx="6771318" cy="3142213"/>
          </a:xfrm>
          <a:prstGeom prst="rect">
            <a:avLst/>
          </a:prstGeom>
        </p:spPr>
      </p:pic>
    </p:spTree>
    <p:extLst>
      <p:ext uri="{BB962C8B-B14F-4D97-AF65-F5344CB8AC3E}">
        <p14:creationId xmlns:p14="http://schemas.microsoft.com/office/powerpoint/2010/main" val="18522711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a:t>PERMANENT DISABILITY ANNUITANTS’ LIFE TABLES</a:t>
            </a:r>
            <a:r>
              <a:rPr lang="en-US" dirty="0"/>
              <a:t/>
            </a:r>
            <a:br>
              <a:rPr lang="en-US" dirty="0"/>
            </a:br>
            <a:r>
              <a:rPr lang="en-US" dirty="0">
                <a:latin typeface="Verdana" panose="020B0604030504040204" pitchFamily="34" charset="0"/>
                <a:ea typeface="Verdana" panose="020B0604030504040204" pitchFamily="34" charset="0"/>
                <a:cs typeface="Verdana" panose="020B0604030504040204" pitchFamily="34" charset="0"/>
              </a:rPr>
              <a:t>Low claim age annuitants – Ill people</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62</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35246" y="1012191"/>
            <a:ext cx="11261294" cy="4426226"/>
          </a:xfrm>
        </p:spPr>
        <p:txBody>
          <a:bodyPr rtlCol="0">
            <a:noAutofit/>
          </a:bodyPr>
          <a:lstStyle/>
          <a:p>
            <a:pPr marL="0" indent="0" algn="ctr">
              <a:lnSpc>
                <a:spcPct val="100000"/>
              </a:lnSpc>
              <a:buNone/>
            </a:pPr>
            <a:r>
              <a:rPr lang="en-US" b="1" dirty="0">
                <a:solidFill>
                  <a:srgbClr val="002E5D"/>
                </a:solidFill>
              </a:rPr>
              <a:t>Probability of death of Inail permanent disability </a:t>
            </a:r>
            <a:r>
              <a:rPr lang="en-US" b="1" dirty="0" smtClean="0">
                <a:solidFill>
                  <a:srgbClr val="002E5D"/>
                </a:solidFill>
              </a:rPr>
              <a:t>annuitants </a:t>
            </a:r>
            <a:endParaRPr lang="en-US" b="1" dirty="0">
              <a:solidFill>
                <a:srgbClr val="002E5D"/>
              </a:solidFill>
            </a:endParaRPr>
          </a:p>
          <a:p>
            <a:pPr marL="0" indent="0" algn="ctr">
              <a:lnSpc>
                <a:spcPct val="100000"/>
              </a:lnSpc>
              <a:buNone/>
            </a:pPr>
            <a:r>
              <a:rPr lang="en-US" b="1" dirty="0">
                <a:solidFill>
                  <a:srgbClr val="002E5D"/>
                </a:solidFill>
              </a:rPr>
              <a:t>with low claim age </a:t>
            </a:r>
            <a:r>
              <a:rPr lang="en-US" b="1" dirty="0" smtClean="0">
                <a:solidFill>
                  <a:srgbClr val="002E5D"/>
                </a:solidFill>
              </a:rPr>
              <a:t>– </a:t>
            </a:r>
            <a:r>
              <a:rPr lang="it-IT" b="1" dirty="0" err="1" smtClean="0">
                <a:solidFill>
                  <a:srgbClr val="002E5D"/>
                </a:solidFill>
              </a:rPr>
              <a:t>Ill</a:t>
            </a:r>
            <a:r>
              <a:rPr lang="it-IT" b="1" dirty="0" smtClean="0">
                <a:solidFill>
                  <a:srgbClr val="002E5D"/>
                </a:solidFill>
              </a:rPr>
              <a:t> </a:t>
            </a:r>
            <a:r>
              <a:rPr lang="it-IT" b="1" dirty="0" err="1" smtClean="0">
                <a:solidFill>
                  <a:srgbClr val="002E5D"/>
                </a:solidFill>
              </a:rPr>
              <a:t>people</a:t>
            </a:r>
            <a:endParaRPr lang="it-IT" dirty="0">
              <a:solidFill>
                <a:srgbClr val="002E5D"/>
              </a:solidFill>
            </a:endParaRPr>
          </a:p>
          <a:p>
            <a:pPr marL="0" indent="0" algn="ctr">
              <a:lnSpc>
                <a:spcPct val="100000"/>
              </a:lnSpc>
              <a:buNone/>
            </a:pPr>
            <a:r>
              <a:rPr lang="en-US" b="1" dirty="0">
                <a:solidFill>
                  <a:srgbClr val="002E5D"/>
                </a:solidFill>
              </a:rPr>
              <a:t>Comparison with Italian population (</a:t>
            </a:r>
            <a:r>
              <a:rPr lang="en-US" sz="1400" b="1" dirty="0">
                <a:solidFill>
                  <a:srgbClr val="002E5D"/>
                </a:solidFill>
              </a:rPr>
              <a:t>ISTAT 2013</a:t>
            </a:r>
            <a:r>
              <a:rPr lang="en-US" b="1" dirty="0">
                <a:solidFill>
                  <a:srgbClr val="002E5D"/>
                </a:solidFill>
              </a:rPr>
              <a:t>)</a:t>
            </a:r>
            <a:endParaRPr lang="it-IT" dirty="0">
              <a:solidFill>
                <a:srgbClr val="002E5D"/>
              </a:solidFill>
            </a:endParaRPr>
          </a:p>
          <a:p>
            <a:pPr marL="0" lvl="7" indent="0">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nSpc>
                <a:spcPct val="150000"/>
              </a:lnSpc>
              <a:buClr>
                <a:schemeClr val="tx2">
                  <a:lumMod val="75000"/>
                </a:schemeClr>
              </a:buClr>
              <a:buNone/>
              <a:defRPr/>
            </a:pPr>
            <a:endParaRPr lang="it-IT" sz="2400" dirty="0">
              <a:solidFill>
                <a:srgbClr val="002E5D"/>
              </a:solidFill>
            </a:endParaRPr>
          </a:p>
          <a:p>
            <a:pPr marL="3486150" lvl="7" indent="0">
              <a:buClr>
                <a:schemeClr val="tx2">
                  <a:lumMod val="75000"/>
                </a:schemeClr>
              </a:buClr>
              <a:buNone/>
              <a:defRPr/>
            </a:pPr>
            <a:endParaRPr lang="en-US" sz="2400" b="1" dirty="0">
              <a:solidFill>
                <a:srgbClr val="002E5D"/>
              </a:solidFill>
            </a:endParaRPr>
          </a:p>
        </p:txBody>
      </p:sp>
      <p:pic>
        <p:nvPicPr>
          <p:cNvPr id="9" name="Immagine 8"/>
          <p:cNvPicPr>
            <a:picLocks noChangeAspect="1"/>
          </p:cNvPicPr>
          <p:nvPr/>
        </p:nvPicPr>
        <p:blipFill>
          <a:blip r:embed="rId3"/>
          <a:stretch>
            <a:fillRect/>
          </a:stretch>
        </p:blipFill>
        <p:spPr>
          <a:xfrm>
            <a:off x="2451653" y="2239617"/>
            <a:ext cx="7050156" cy="3697496"/>
          </a:xfrm>
          <a:prstGeom prst="rect">
            <a:avLst/>
          </a:prstGeom>
        </p:spPr>
      </p:pic>
    </p:spTree>
    <p:extLst>
      <p:ext uri="{BB962C8B-B14F-4D97-AF65-F5344CB8AC3E}">
        <p14:creationId xmlns:p14="http://schemas.microsoft.com/office/powerpoint/2010/main" val="23683209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4473" y="251514"/>
            <a:ext cx="11418774" cy="694416"/>
          </a:xfrm>
        </p:spPr>
        <p:txBody>
          <a:bodyPr/>
          <a:lstStyle/>
          <a:p>
            <a:r>
              <a:rPr lang="en-US" b="1" dirty="0"/>
              <a:t>PERMANENT DISABILITY ANNUITANTS’ LIFE TABLES</a:t>
            </a:r>
            <a:r>
              <a:rPr lang="en-US" dirty="0"/>
              <a:t/>
            </a:r>
            <a:br>
              <a:rPr lang="en-US" dirty="0"/>
            </a:br>
            <a:r>
              <a:rPr lang="en-US" dirty="0" smtClean="0">
                <a:latin typeface="Verdana" panose="020B0604030504040204" pitchFamily="34" charset="0"/>
                <a:ea typeface="Verdana" panose="020B0604030504040204" pitchFamily="34" charset="0"/>
                <a:cs typeface="Verdana" panose="020B0604030504040204" pitchFamily="34" charset="0"/>
              </a:rPr>
              <a:t>Specific mortality rates</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63</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13397" y="1046922"/>
            <a:ext cx="11439850" cy="5009321"/>
          </a:xfrm>
        </p:spPr>
        <p:txBody>
          <a:bodyPr rtlCol="0">
            <a:noAutofit/>
          </a:bodyPr>
          <a:lstStyle/>
          <a:p>
            <a:pPr marL="3657600" lvl="8" indent="0">
              <a:buNone/>
            </a:pPr>
            <a:r>
              <a:rPr lang="en-US" sz="22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SPECIFIC MORTALITY </a:t>
            </a:r>
            <a:r>
              <a:rPr lang="en-US" sz="2200" dirty="0" smtClean="0">
                <a:solidFill>
                  <a:srgbClr val="002E5D"/>
                </a:solidFill>
              </a:rPr>
              <a:t>	     </a:t>
            </a:r>
          </a:p>
          <a:p>
            <a:pPr marL="0" indent="0">
              <a:buNone/>
            </a:pPr>
            <a:endParaRPr lang="en-US" sz="2000" dirty="0" smtClean="0">
              <a:solidFill>
                <a:srgbClr val="002E5D"/>
              </a:solidFill>
            </a:endParaRPr>
          </a:p>
          <a:p>
            <a:pPr marL="0" indent="0" algn="ctr">
              <a:buNone/>
            </a:pPr>
            <a:r>
              <a:rPr lang="en-US" sz="1800" b="1" dirty="0" smtClean="0">
                <a:solidFill>
                  <a:srgbClr val="002E5D"/>
                </a:solidFill>
              </a:rPr>
              <a:t>mortality due to the event that caused disability </a:t>
            </a:r>
          </a:p>
          <a:p>
            <a:pPr marL="0" indent="0">
              <a:buNone/>
            </a:pPr>
            <a:r>
              <a:rPr lang="en-US" sz="1800" dirty="0">
                <a:solidFill>
                  <a:srgbClr val="002E5D"/>
                </a:solidFill>
              </a:rPr>
              <a:t>Specific mortality rates are useful to calculate the so-called “</a:t>
            </a:r>
            <a:r>
              <a:rPr lang="en-US" sz="1800" i="1" dirty="0">
                <a:solidFill>
                  <a:srgbClr val="002E5D"/>
                </a:solidFill>
              </a:rPr>
              <a:t>Family Insurance</a:t>
            </a:r>
            <a:r>
              <a:rPr lang="en-US" sz="1800" dirty="0">
                <a:solidFill>
                  <a:srgbClr val="002E5D"/>
                </a:solidFill>
              </a:rPr>
              <a:t>” ratio, the second-order ratio that allows INAIL to assess the future expenditure resulting from possible establishment of survivors’ </a:t>
            </a:r>
            <a:r>
              <a:rPr lang="en-US" sz="1800" dirty="0" smtClean="0">
                <a:solidFill>
                  <a:srgbClr val="002E5D"/>
                </a:solidFill>
              </a:rPr>
              <a:t>annuities. </a:t>
            </a:r>
          </a:p>
          <a:p>
            <a:pPr marL="0" indent="0">
              <a:buNone/>
            </a:pPr>
            <a:r>
              <a:rPr lang="en-US" sz="1800" dirty="0" smtClean="0">
                <a:solidFill>
                  <a:srgbClr val="002E5D"/>
                </a:solidFill>
              </a:rPr>
              <a:t>As </a:t>
            </a:r>
            <a:r>
              <a:rPr lang="en-US" sz="1800" dirty="0">
                <a:solidFill>
                  <a:srgbClr val="002E5D"/>
                </a:solidFill>
              </a:rPr>
              <a:t>for generic </a:t>
            </a:r>
            <a:r>
              <a:rPr lang="en-US" sz="1800" dirty="0" smtClean="0">
                <a:solidFill>
                  <a:srgbClr val="002E5D"/>
                </a:solidFill>
              </a:rPr>
              <a:t>mortality, have been constructed</a:t>
            </a:r>
            <a:r>
              <a:rPr lang="it-IT" sz="1800" dirty="0" smtClean="0">
                <a:solidFill>
                  <a:srgbClr val="002E5D"/>
                </a:solidFill>
              </a:rPr>
              <a:t>:</a:t>
            </a:r>
            <a:endParaRPr lang="it-IT" sz="1800" dirty="0">
              <a:solidFill>
                <a:srgbClr val="002E5D"/>
              </a:solidFill>
            </a:endParaRPr>
          </a:p>
          <a:p>
            <a:pPr lvl="1">
              <a:buFont typeface="Wingdings" panose="05000000000000000000" pitchFamily="2" charset="2"/>
              <a:buChar char="q"/>
            </a:pPr>
            <a:r>
              <a:rPr lang="en-US" sz="1800" dirty="0">
                <a:solidFill>
                  <a:srgbClr val="002E5D"/>
                </a:solidFill>
              </a:rPr>
              <a:t>for high claim age annuitants </a:t>
            </a:r>
            <a:r>
              <a:rPr lang="en-US" sz="1800" dirty="0" smtClean="0">
                <a:solidFill>
                  <a:srgbClr val="002E5D"/>
                </a:solidFill>
              </a:rPr>
              <a:t>two </a:t>
            </a:r>
            <a:r>
              <a:rPr lang="en-US" sz="1800" dirty="0">
                <a:solidFill>
                  <a:srgbClr val="002E5D"/>
                </a:solidFill>
              </a:rPr>
              <a:t>specific mortality curves: one for degrees up to 60% and one for degrees from 61% to 100%; </a:t>
            </a:r>
          </a:p>
          <a:p>
            <a:pPr lvl="1">
              <a:buFont typeface="Wingdings" panose="05000000000000000000" pitchFamily="2" charset="2"/>
              <a:buChar char="q"/>
            </a:pPr>
            <a:r>
              <a:rPr lang="en-US" sz="1800" dirty="0">
                <a:solidFill>
                  <a:srgbClr val="002E5D"/>
                </a:solidFill>
              </a:rPr>
              <a:t>for low claim age annuitants, indeed, </a:t>
            </a:r>
            <a:r>
              <a:rPr lang="en-US" sz="1800" dirty="0" smtClean="0">
                <a:solidFill>
                  <a:srgbClr val="002E5D"/>
                </a:solidFill>
              </a:rPr>
              <a:t>four </a:t>
            </a:r>
            <a:r>
              <a:rPr lang="en-US" sz="1800" dirty="0">
                <a:solidFill>
                  <a:srgbClr val="002E5D"/>
                </a:solidFill>
              </a:rPr>
              <a:t>curves, depending on type of event and class of impairment.</a:t>
            </a:r>
            <a:endParaRPr lang="it-IT" sz="1800" dirty="0">
              <a:solidFill>
                <a:srgbClr val="002E5D"/>
              </a:solidFill>
            </a:endParaRPr>
          </a:p>
          <a:p>
            <a:pPr marL="0" indent="0">
              <a:buNone/>
            </a:pPr>
            <a:endParaRPr lang="en-US" sz="1800" dirty="0" smtClean="0">
              <a:solidFill>
                <a:srgbClr val="002E5D"/>
              </a:solidFill>
            </a:endParaRPr>
          </a:p>
          <a:p>
            <a:pPr marL="0" indent="0">
              <a:buNone/>
            </a:pPr>
            <a:endParaRPr lang="en-US" sz="1800" dirty="0">
              <a:solidFill>
                <a:srgbClr val="002E5D"/>
              </a:solidFill>
            </a:endParaRPr>
          </a:p>
          <a:p>
            <a:pPr marL="0" indent="0">
              <a:buNone/>
            </a:pPr>
            <a:endParaRPr lang="en-US" sz="1800" dirty="0" smtClean="0">
              <a:solidFill>
                <a:srgbClr val="002E5D"/>
              </a:solidFill>
            </a:endParaRPr>
          </a:p>
          <a:p>
            <a:pPr marL="0" lvl="7" indent="0">
              <a:lnSpc>
                <a:spcPct val="150000"/>
              </a:lnSpc>
              <a:buClr>
                <a:schemeClr val="tx2">
                  <a:lumMod val="75000"/>
                </a:schemeClr>
              </a:buClr>
              <a:buNone/>
              <a:defRPr/>
            </a:pPr>
            <a:endParaRPr lang="it-IT" sz="2400" dirty="0">
              <a:solidFill>
                <a:srgbClr val="002E5D"/>
              </a:solidFill>
            </a:endParaRPr>
          </a:p>
          <a:p>
            <a:pPr marL="3486150" lvl="7" indent="0">
              <a:buClr>
                <a:schemeClr val="tx2">
                  <a:lumMod val="75000"/>
                </a:schemeClr>
              </a:buClr>
              <a:buNone/>
              <a:defRPr/>
            </a:pPr>
            <a:endParaRPr lang="en-US" sz="2400" b="1" dirty="0">
              <a:solidFill>
                <a:srgbClr val="002E5D"/>
              </a:solidFill>
            </a:endParaRPr>
          </a:p>
        </p:txBody>
      </p:sp>
      <p:pic>
        <p:nvPicPr>
          <p:cNvPr id="11" name="Immagine 10"/>
          <p:cNvPicPr>
            <a:picLocks noChangeAspect="1"/>
          </p:cNvPicPr>
          <p:nvPr/>
        </p:nvPicPr>
        <p:blipFill>
          <a:blip r:embed="rId3"/>
          <a:stretch>
            <a:fillRect/>
          </a:stretch>
        </p:blipFill>
        <p:spPr>
          <a:xfrm>
            <a:off x="5265159" y="1487434"/>
            <a:ext cx="768163" cy="606409"/>
          </a:xfrm>
          <a:prstGeom prst="rect">
            <a:avLst/>
          </a:prstGeom>
        </p:spPr>
      </p:pic>
    </p:spTree>
    <p:extLst>
      <p:ext uri="{BB962C8B-B14F-4D97-AF65-F5344CB8AC3E}">
        <p14:creationId xmlns:p14="http://schemas.microsoft.com/office/powerpoint/2010/main" val="39344532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a:t>PERMANENT DISABILITY ANNUITANTS’ LIFE TABLES</a:t>
            </a:r>
            <a:r>
              <a:rPr lang="en-US" dirty="0"/>
              <a:t/>
            </a:r>
            <a:br>
              <a:rPr lang="en-US" dirty="0"/>
            </a:br>
            <a:r>
              <a:rPr lang="en-US" dirty="0" smtClean="0">
                <a:latin typeface="Verdana" panose="020B0604030504040204" pitchFamily="34" charset="0"/>
                <a:ea typeface="Verdana" panose="020B0604030504040204" pitchFamily="34" charset="0"/>
                <a:cs typeface="Verdana" panose="020B0604030504040204" pitchFamily="34" charset="0"/>
              </a:rPr>
              <a:t>Specific mortality rates</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64</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35246" y="1012191"/>
            <a:ext cx="11261294" cy="4426226"/>
          </a:xfrm>
        </p:spPr>
        <p:txBody>
          <a:bodyPr rtlCol="0">
            <a:noAutofit/>
          </a:bodyPr>
          <a:lstStyle/>
          <a:p>
            <a:pPr marL="0" lvl="7" indent="0">
              <a:lnSpc>
                <a:spcPct val="150000"/>
              </a:lnSpc>
              <a:buClr>
                <a:schemeClr val="tx2">
                  <a:lumMod val="75000"/>
                </a:schemeClr>
              </a:buClr>
              <a:buNone/>
              <a:defRPr/>
            </a:pPr>
            <a:endParaRPr lang="it-IT" sz="1100"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50000"/>
              </a:lnSpc>
              <a:buClr>
                <a:schemeClr val="tx2">
                  <a:lumMod val="75000"/>
                </a:schemeClr>
              </a:buClr>
              <a:buNone/>
              <a:defRPr/>
            </a:pPr>
            <a:r>
              <a:rPr lang="it-IT" sz="1600" b="1"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Specific</a:t>
            </a:r>
            <a:r>
              <a:rPr lang="it-IT" sz="16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it-IT" sz="1600" b="1"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mortality</a:t>
            </a:r>
            <a:r>
              <a:rPr lang="it-IT" sz="16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it-IT" sz="1600" b="1"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rates</a:t>
            </a:r>
            <a:r>
              <a:rPr lang="it-IT" sz="16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en-US" sz="1600" b="1" dirty="0">
                <a:solidFill>
                  <a:srgbClr val="002E5D"/>
                </a:solidFill>
                <a:latin typeface="Verdana" panose="020B0604030504040204" pitchFamily="34" charset="0"/>
                <a:ea typeface="Verdana" panose="020B0604030504040204" pitchFamily="34" charset="0"/>
                <a:cs typeface="Verdana" panose="020B0604030504040204" pitchFamily="34" charset="0"/>
              </a:rPr>
              <a:t>of Inail permanent disability </a:t>
            </a:r>
            <a:r>
              <a:rPr lang="en-US" sz="16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annuitants (</a:t>
            </a:r>
            <a:r>
              <a:rPr lang="en-US" sz="14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x 1.000</a:t>
            </a:r>
            <a:r>
              <a:rPr lang="en-US" sz="16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p>
          <a:p>
            <a:pPr marL="3486150" lvl="7" indent="0">
              <a:buClr>
                <a:schemeClr val="tx2">
                  <a:lumMod val="75000"/>
                </a:schemeClr>
              </a:buClr>
              <a:buNone/>
              <a:defRPr/>
            </a:pPr>
            <a:endParaRPr lang="en-US" sz="1200" b="1" dirty="0">
              <a:solidFill>
                <a:srgbClr val="002E5D"/>
              </a:solidFill>
            </a:endParaRPr>
          </a:p>
        </p:txBody>
      </p:sp>
      <p:pic>
        <p:nvPicPr>
          <p:cNvPr id="10" name="Immagine 9"/>
          <p:cNvPicPr>
            <a:picLocks noChangeAspect="1"/>
          </p:cNvPicPr>
          <p:nvPr/>
        </p:nvPicPr>
        <p:blipFill>
          <a:blip r:embed="rId3"/>
          <a:stretch>
            <a:fillRect/>
          </a:stretch>
        </p:blipFill>
        <p:spPr>
          <a:xfrm>
            <a:off x="1233468" y="1895611"/>
            <a:ext cx="9725063" cy="2677887"/>
          </a:xfrm>
          <a:prstGeom prst="rect">
            <a:avLst/>
          </a:prstGeom>
        </p:spPr>
      </p:pic>
    </p:spTree>
    <p:extLst>
      <p:ext uri="{BB962C8B-B14F-4D97-AF65-F5344CB8AC3E}">
        <p14:creationId xmlns:p14="http://schemas.microsoft.com/office/powerpoint/2010/main" val="24718262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a:t>PERMANENT DISABILITY ANNUITANTS’ LIFE TABLES</a:t>
            </a:r>
            <a:r>
              <a:rPr lang="en-US" dirty="0"/>
              <a:t/>
            </a:r>
            <a:br>
              <a:rPr lang="en-US" dirty="0"/>
            </a:br>
            <a:r>
              <a:rPr lang="en-US" dirty="0" smtClean="0">
                <a:latin typeface="Verdana" panose="020B0604030504040204" pitchFamily="34" charset="0"/>
                <a:ea typeface="Verdana" panose="020B0604030504040204" pitchFamily="34" charset="0"/>
                <a:cs typeface="Verdana" panose="020B0604030504040204" pitchFamily="34" charset="0"/>
              </a:rPr>
              <a:t>Specific mortality rates</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65</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35246" y="1012191"/>
            <a:ext cx="11261294" cy="4426226"/>
          </a:xfrm>
        </p:spPr>
        <p:txBody>
          <a:bodyPr rtlCol="0">
            <a:noAutofit/>
          </a:bodyPr>
          <a:lstStyle/>
          <a:p>
            <a:pPr marL="0" lvl="7" indent="0">
              <a:lnSpc>
                <a:spcPct val="150000"/>
              </a:lnSpc>
              <a:buClr>
                <a:schemeClr val="tx2">
                  <a:lumMod val="75000"/>
                </a:schemeClr>
              </a:buClr>
              <a:buNone/>
              <a:defRPr/>
            </a:pPr>
            <a:endParaRPr lang="it-IT" sz="1100"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50000"/>
              </a:lnSpc>
              <a:buClr>
                <a:schemeClr val="tx2">
                  <a:lumMod val="75000"/>
                </a:schemeClr>
              </a:buClr>
              <a:buNone/>
              <a:defRPr/>
            </a:pPr>
            <a:endParaRPr lang="it-IT"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dirty="0">
                <a:solidFill>
                  <a:srgbClr val="002E5D"/>
                </a:solidFill>
              </a:rPr>
              <a:t>Data </a:t>
            </a:r>
            <a:r>
              <a:rPr lang="en-US" sz="1800" dirty="0" smtClean="0">
                <a:solidFill>
                  <a:srgbClr val="002E5D"/>
                </a:solidFill>
              </a:rPr>
              <a:t>show </a:t>
            </a:r>
            <a:r>
              <a:rPr lang="en-US" sz="1800" dirty="0">
                <a:solidFill>
                  <a:srgbClr val="002E5D"/>
                </a:solidFill>
              </a:rPr>
              <a:t>that:</a:t>
            </a:r>
            <a:endParaRPr lang="it-IT" sz="1800" dirty="0">
              <a:solidFill>
                <a:srgbClr val="002E5D"/>
              </a:solidFill>
            </a:endParaRPr>
          </a:p>
          <a:p>
            <a:pPr lvl="0">
              <a:buFont typeface="Wingdings" panose="05000000000000000000" pitchFamily="2" charset="2"/>
              <a:buChar char="q"/>
            </a:pPr>
            <a:r>
              <a:rPr lang="en-US" sz="1800" dirty="0">
                <a:solidFill>
                  <a:srgbClr val="002E5D"/>
                </a:solidFill>
              </a:rPr>
              <a:t>high claim age annuitants have specific mortality rates generally low;</a:t>
            </a:r>
            <a:endParaRPr lang="it-IT" sz="1800" dirty="0">
              <a:solidFill>
                <a:srgbClr val="002E5D"/>
              </a:solidFill>
            </a:endParaRPr>
          </a:p>
          <a:p>
            <a:pPr lvl="0">
              <a:buFont typeface="Wingdings" panose="05000000000000000000" pitchFamily="2" charset="2"/>
              <a:buChar char="q"/>
            </a:pPr>
            <a:r>
              <a:rPr lang="en-US" sz="1800" dirty="0">
                <a:solidFill>
                  <a:srgbClr val="002E5D"/>
                </a:solidFill>
              </a:rPr>
              <a:t>low claim age injured annuitants have significant specific mortality rates only for impairments higher than 60%;</a:t>
            </a:r>
            <a:endParaRPr lang="it-IT" sz="1800" dirty="0">
              <a:solidFill>
                <a:srgbClr val="002E5D"/>
              </a:solidFill>
            </a:endParaRPr>
          </a:p>
          <a:p>
            <a:pPr lvl="0">
              <a:buFont typeface="Wingdings" panose="05000000000000000000" pitchFamily="2" charset="2"/>
              <a:buChar char="q"/>
            </a:pPr>
            <a:r>
              <a:rPr lang="en-US" sz="1800" dirty="0">
                <a:solidFill>
                  <a:srgbClr val="002E5D"/>
                </a:solidFill>
              </a:rPr>
              <a:t>low claim age ill annuitants have a high specific mortality increasing with age, especially for serious illness.</a:t>
            </a:r>
            <a:endParaRPr lang="it-IT" sz="1800" dirty="0">
              <a:solidFill>
                <a:srgbClr val="002E5D"/>
              </a:solidFill>
            </a:endParaRPr>
          </a:p>
          <a:p>
            <a:pPr marL="3486150" lvl="7" indent="0">
              <a:buClr>
                <a:schemeClr val="tx2">
                  <a:lumMod val="75000"/>
                </a:schemeClr>
              </a:buClr>
              <a:buNone/>
              <a:defRPr/>
            </a:pPr>
            <a:endParaRPr lang="en-US" b="1" dirty="0">
              <a:solidFill>
                <a:srgbClr val="002E5D"/>
              </a:solidFill>
            </a:endParaRPr>
          </a:p>
        </p:txBody>
      </p:sp>
    </p:spTree>
    <p:extLst>
      <p:ext uri="{BB962C8B-B14F-4D97-AF65-F5344CB8AC3E}">
        <p14:creationId xmlns:p14="http://schemas.microsoft.com/office/powerpoint/2010/main" val="2222639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spcBef>
                <a:spcPts val="1000"/>
              </a:spcBef>
              <a:buClr>
                <a:schemeClr val="tx2">
                  <a:lumMod val="75000"/>
                </a:schemeClr>
              </a:buClr>
              <a:defRPr/>
            </a:pPr>
            <a:r>
              <a:rPr lang="en-US" sz="2000" b="1" dirty="0" smtClean="0">
                <a:solidFill>
                  <a:srgbClr val="002E5D"/>
                </a:solidFill>
              </a:rPr>
              <a:t>WORKERS’ SURVIVORS’ </a:t>
            </a:r>
            <a:r>
              <a:rPr lang="en-US" sz="2000" b="1" dirty="0">
                <a:solidFill>
                  <a:srgbClr val="002E5D"/>
                </a:solidFill>
              </a:rPr>
              <a:t>LIFE TABLES</a:t>
            </a:r>
          </a:p>
        </p:txBody>
      </p:sp>
    </p:spTree>
    <p:extLst>
      <p:ext uri="{BB962C8B-B14F-4D97-AF65-F5344CB8AC3E}">
        <p14:creationId xmlns:p14="http://schemas.microsoft.com/office/powerpoint/2010/main" val="6417718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a:t>WORKERS’ SURVIVORS’ LIFE TABLES</a:t>
            </a:r>
            <a:r>
              <a:rPr lang="en-US" dirty="0"/>
              <a:t/>
            </a:r>
            <a:br>
              <a:rPr lang="en-US"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67</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35246" y="1012191"/>
            <a:ext cx="11261294" cy="4426226"/>
          </a:xfrm>
        </p:spPr>
        <p:txBody>
          <a:bodyPr rtlCol="0">
            <a:noAutofit/>
          </a:bodyPr>
          <a:lstStyle/>
          <a:p>
            <a:pPr marL="0" lvl="7" indent="0">
              <a:lnSpc>
                <a:spcPct val="150000"/>
              </a:lnSpc>
              <a:buClr>
                <a:schemeClr val="tx2">
                  <a:lumMod val="75000"/>
                </a:schemeClr>
              </a:buClr>
              <a:buNone/>
              <a:defRPr/>
            </a:pPr>
            <a:endParaRPr lang="it-IT" sz="1100"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dirty="0" smtClean="0">
                <a:solidFill>
                  <a:srgbClr val="002E5D"/>
                </a:solidFill>
              </a:rPr>
              <a:t>INAIL </a:t>
            </a:r>
            <a:r>
              <a:rPr lang="en-US" sz="1800" dirty="0">
                <a:solidFill>
                  <a:srgbClr val="002E5D"/>
                </a:solidFill>
              </a:rPr>
              <a:t>data, extracted for the observation period 1996-2013, allowed the establishment of specific technical bases </a:t>
            </a:r>
            <a:r>
              <a:rPr lang="en-US" sz="1800" dirty="0" smtClean="0">
                <a:solidFill>
                  <a:srgbClr val="002E5D"/>
                </a:solidFill>
              </a:rPr>
              <a:t>for:</a:t>
            </a:r>
          </a:p>
          <a:p>
            <a:pPr marL="342900" indent="-342900">
              <a:buFont typeface="+mj-lt"/>
              <a:buAutoNum type="arabicPeriod"/>
            </a:pPr>
            <a:r>
              <a:rPr lang="en-US" sz="1800" b="1" dirty="0" smtClean="0">
                <a:solidFill>
                  <a:srgbClr val="002E5D"/>
                </a:solidFill>
              </a:rPr>
              <a:t>surviving widow(</a:t>
            </a:r>
            <a:r>
              <a:rPr lang="en-US" sz="1800" b="1" dirty="0" err="1" smtClean="0">
                <a:solidFill>
                  <a:srgbClr val="002E5D"/>
                </a:solidFill>
              </a:rPr>
              <a:t>er</a:t>
            </a:r>
            <a:r>
              <a:rPr lang="en-US" sz="1800" b="1" dirty="0" smtClean="0">
                <a:solidFill>
                  <a:srgbClr val="002E5D"/>
                </a:solidFill>
              </a:rPr>
              <a:t>)s</a:t>
            </a:r>
            <a:endParaRPr lang="en-US" sz="1800" dirty="0" smtClean="0">
              <a:solidFill>
                <a:srgbClr val="002E5D"/>
              </a:solidFill>
            </a:endParaRPr>
          </a:p>
          <a:p>
            <a:pPr marL="342900" indent="-342900">
              <a:buFont typeface="+mj-lt"/>
              <a:buAutoNum type="arabicPeriod"/>
            </a:pPr>
            <a:r>
              <a:rPr lang="en-US" sz="1800" b="1" dirty="0" smtClean="0">
                <a:solidFill>
                  <a:srgbClr val="002E5D"/>
                </a:solidFill>
              </a:rPr>
              <a:t>orphans</a:t>
            </a:r>
            <a:endParaRPr lang="en-US" b="1" dirty="0" smtClean="0">
              <a:solidFill>
                <a:srgbClr val="002E5D"/>
              </a:solidFill>
            </a:endParaRPr>
          </a:p>
          <a:p>
            <a:pPr marL="0" indent="0">
              <a:buNone/>
            </a:pPr>
            <a:endParaRPr lang="en-US" sz="1100" dirty="0" smtClean="0">
              <a:solidFill>
                <a:srgbClr val="002E5D"/>
              </a:solidFill>
            </a:endParaRPr>
          </a:p>
          <a:p>
            <a:pPr marL="0" indent="0">
              <a:buNone/>
            </a:pPr>
            <a:r>
              <a:rPr lang="en-US" sz="1800" dirty="0" smtClean="0">
                <a:solidFill>
                  <a:srgbClr val="002E5D"/>
                </a:solidFill>
              </a:rPr>
              <a:t>Life </a:t>
            </a:r>
            <a:r>
              <a:rPr lang="en-US" sz="1800" dirty="0">
                <a:solidFill>
                  <a:srgbClr val="002E5D"/>
                </a:solidFill>
              </a:rPr>
              <a:t>table for orphans (or brothers and sisters) unfit for work has been released adapting disabled table of Italian National Institute of Social Security (INPS) to INAIL statistical </a:t>
            </a:r>
            <a:r>
              <a:rPr lang="en-US" sz="1800" dirty="0" smtClean="0">
                <a:solidFill>
                  <a:srgbClr val="002E5D"/>
                </a:solidFill>
              </a:rPr>
              <a:t>group;</a:t>
            </a:r>
          </a:p>
          <a:p>
            <a:pPr marL="0" indent="0">
              <a:buNone/>
            </a:pPr>
            <a:r>
              <a:rPr lang="en-US" sz="1800" dirty="0">
                <a:solidFill>
                  <a:srgbClr val="002E5D"/>
                </a:solidFill>
              </a:rPr>
              <a:t>Since INAIL statistical group of parents entitled to benefit is not large enough, mortality rates for these survivors </a:t>
            </a:r>
            <a:r>
              <a:rPr lang="en-US" sz="1800" dirty="0" smtClean="0">
                <a:solidFill>
                  <a:srgbClr val="002E5D"/>
                </a:solidFill>
              </a:rPr>
              <a:t>are equal to </a:t>
            </a:r>
            <a:r>
              <a:rPr lang="en-US" sz="1800" dirty="0">
                <a:solidFill>
                  <a:srgbClr val="002E5D"/>
                </a:solidFill>
              </a:rPr>
              <a:t>Italian population ones, sex weighted (81% females, 19% males). </a:t>
            </a:r>
            <a:endParaRPr lang="it-IT" sz="1800" dirty="0">
              <a:solidFill>
                <a:srgbClr val="002E5D"/>
              </a:solidFill>
            </a:endParaRPr>
          </a:p>
          <a:p>
            <a:pPr marL="0" indent="0">
              <a:buNone/>
            </a:pPr>
            <a:endParaRPr lang="it-IT" sz="1800" dirty="0">
              <a:solidFill>
                <a:srgbClr val="002E5D"/>
              </a:solidFill>
            </a:endParaRPr>
          </a:p>
        </p:txBody>
      </p:sp>
    </p:spTree>
    <p:extLst>
      <p:ext uri="{BB962C8B-B14F-4D97-AF65-F5344CB8AC3E}">
        <p14:creationId xmlns:p14="http://schemas.microsoft.com/office/powerpoint/2010/main" val="21849986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a:t>WORKERS’ SURVIVORS’ LIFE TABLES</a:t>
            </a:r>
            <a:r>
              <a:rPr lang="en-US" dirty="0"/>
              <a:t/>
            </a:r>
            <a:br>
              <a:rPr lang="en-US" dirty="0"/>
            </a:br>
            <a:r>
              <a:rPr lang="en-US" dirty="0"/>
              <a:t>Surviving widow(</a:t>
            </a:r>
            <a:r>
              <a:rPr lang="en-US" dirty="0" err="1"/>
              <a:t>er</a:t>
            </a:r>
            <a:r>
              <a:rPr lang="en-US" dirty="0"/>
              <a:t>)s’ life table</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68</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35246" y="1012191"/>
            <a:ext cx="11261294" cy="4858522"/>
          </a:xfrm>
        </p:spPr>
        <p:txBody>
          <a:bodyPr rtlCol="0">
            <a:noAutofit/>
          </a:bodyPr>
          <a:lstStyle/>
          <a:p>
            <a:pPr marL="0" indent="0" algn="just">
              <a:lnSpc>
                <a:spcPct val="115000"/>
              </a:lnSpc>
              <a:spcAft>
                <a:spcPts val="0"/>
              </a:spcAft>
              <a:buNone/>
              <a:tabLst>
                <a:tab pos="5490845" algn="l"/>
              </a:tabLst>
            </a:pP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Since spouses are entitled to the benefit until </a:t>
            </a:r>
            <a:r>
              <a:rPr lang="en-US" sz="18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death</a:t>
            </a: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or </a:t>
            </a:r>
            <a:r>
              <a:rPr lang="en-US" sz="18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re-marriage</a:t>
            </a: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probability of elimination considered both causes of exit.</a:t>
            </a:r>
            <a:endPar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00000"/>
              </a:lnSpc>
              <a:buClr>
                <a:schemeClr val="tx2">
                  <a:lumMod val="75000"/>
                </a:schemeClr>
              </a:buClr>
              <a:buNone/>
              <a:defRPr/>
            </a:pPr>
            <a:r>
              <a:rPr lang="en-US" sz="16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Probability of death of widow(</a:t>
            </a:r>
            <a:r>
              <a:rPr lang="en-US" sz="1600" b="1"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er</a:t>
            </a:r>
            <a:r>
              <a:rPr lang="en-US" sz="16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)s (</a:t>
            </a:r>
            <a:r>
              <a:rPr lang="en-US" sz="14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x 1.000</a:t>
            </a:r>
            <a:r>
              <a:rPr lang="en-US" sz="16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endParaRPr lang="it-IT" sz="1600"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00000"/>
              </a:lnSpc>
              <a:buClr>
                <a:schemeClr val="tx2">
                  <a:lumMod val="75000"/>
                </a:schemeClr>
              </a:buClr>
              <a:buNone/>
              <a:defRPr/>
            </a:pPr>
            <a:r>
              <a:rPr lang="en-US" sz="16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Comparison with Italian population (</a:t>
            </a:r>
            <a:r>
              <a:rPr lang="en-US" sz="14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ISTAT 2013</a:t>
            </a:r>
            <a:r>
              <a:rPr lang="en-US" sz="16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p>
          <a:p>
            <a:pPr marL="0" lvl="7" indent="0" algn="ctr">
              <a:lnSpc>
                <a:spcPct val="100000"/>
              </a:lnSpc>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00000"/>
              </a:lnSpc>
              <a:buClr>
                <a:schemeClr val="tx2">
                  <a:lumMod val="75000"/>
                </a:schemeClr>
              </a:buClr>
              <a:buNone/>
              <a:defRPr/>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00000"/>
              </a:lnSpc>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00000"/>
              </a:lnSpc>
              <a:buClr>
                <a:schemeClr val="tx2">
                  <a:lumMod val="75000"/>
                </a:schemeClr>
              </a:buClr>
              <a:buNone/>
              <a:defRPr/>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00000"/>
              </a:lnSpc>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00000"/>
              </a:lnSpc>
              <a:buClr>
                <a:schemeClr val="tx2">
                  <a:lumMod val="75000"/>
                </a:schemeClr>
              </a:buClr>
              <a:buNone/>
              <a:defRPr/>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00000"/>
              </a:lnSpc>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00000"/>
              </a:lnSpc>
              <a:buClr>
                <a:schemeClr val="tx2">
                  <a:lumMod val="75000"/>
                </a:schemeClr>
              </a:buClr>
              <a:buNone/>
              <a:defRPr/>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00000"/>
              </a:lnSpc>
              <a:buClr>
                <a:schemeClr val="tx2">
                  <a:lumMod val="75000"/>
                </a:schemeClr>
              </a:buClr>
              <a:buNone/>
              <a:defRPr/>
            </a:pPr>
            <a:endParaRPr lang="en-US" sz="1100"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just">
              <a:lnSpc>
                <a:spcPct val="115000"/>
              </a:lnSpc>
              <a:spcBef>
                <a:spcPts val="1000"/>
              </a:spcBef>
              <a:buClr>
                <a:schemeClr val="tx2">
                  <a:lumMod val="75000"/>
                </a:schemeClr>
              </a:buClr>
              <a:buNone/>
              <a:tabLst>
                <a:tab pos="5490845" algn="l"/>
              </a:tabLst>
              <a:defRPr/>
            </a:pP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INAIL surviving widow(</a:t>
            </a:r>
            <a:r>
              <a:rPr lang="en-US" dirty="0" err="1">
                <a:solidFill>
                  <a:srgbClr val="002E5D"/>
                </a:solidFill>
                <a:latin typeface="Verdana" panose="020B0604030504040204" pitchFamily="34" charset="0"/>
                <a:ea typeface="Verdana" panose="020B0604030504040204" pitchFamily="34" charset="0"/>
                <a:cs typeface="Verdana" panose="020B0604030504040204" pitchFamily="34" charset="0"/>
              </a:rPr>
              <a:t>er</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)s’ mortality is similar to Italian population’s one</a:t>
            </a:r>
            <a:endParaRPr lang="it-IT" dirty="0">
              <a:solidFill>
                <a:srgbClr val="002E5D"/>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Immagine 4"/>
          <p:cNvPicPr>
            <a:picLocks noChangeAspect="1"/>
          </p:cNvPicPr>
          <p:nvPr/>
        </p:nvPicPr>
        <p:blipFill>
          <a:blip r:embed="rId3"/>
          <a:stretch>
            <a:fillRect/>
          </a:stretch>
        </p:blipFill>
        <p:spPr>
          <a:xfrm>
            <a:off x="3355335" y="2451118"/>
            <a:ext cx="5334898" cy="2655727"/>
          </a:xfrm>
          <a:prstGeom prst="rect">
            <a:avLst/>
          </a:prstGeom>
        </p:spPr>
      </p:pic>
    </p:spTree>
    <p:extLst>
      <p:ext uri="{BB962C8B-B14F-4D97-AF65-F5344CB8AC3E}">
        <p14:creationId xmlns:p14="http://schemas.microsoft.com/office/powerpoint/2010/main" val="4412164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smtClean="0"/>
              <a:t>WORKERS’ SURVIVORS’ LIFE TABLES</a:t>
            </a:r>
            <a:r>
              <a:rPr lang="en-US" dirty="0" smtClean="0"/>
              <a:t/>
            </a:r>
            <a:br>
              <a:rPr lang="en-US" dirty="0" smtClean="0"/>
            </a:br>
            <a:r>
              <a:rPr lang="en-US" dirty="0" smtClean="0"/>
              <a:t>Surviving widow(</a:t>
            </a:r>
            <a:r>
              <a:rPr lang="en-US" dirty="0" err="1" smtClean="0"/>
              <a:t>er</a:t>
            </a:r>
            <a:r>
              <a:rPr lang="en-US" dirty="0" smtClean="0"/>
              <a:t>)s’ life table</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69</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10" name="Segnaposto contenuto 9"/>
          <p:cNvSpPr>
            <a:spLocks noGrp="1"/>
          </p:cNvSpPr>
          <p:nvPr>
            <p:ph idx="1"/>
          </p:nvPr>
        </p:nvSpPr>
        <p:spPr>
          <a:xfrm>
            <a:off x="458265" y="1100410"/>
            <a:ext cx="11451706" cy="4743799"/>
          </a:xfrm>
        </p:spPr>
        <p:txBody>
          <a:bodyPr/>
          <a:lstStyle/>
          <a:p>
            <a:pPr marL="0" indent="0" algn="ctr">
              <a:lnSpc>
                <a:spcPct val="100000"/>
              </a:lnSpc>
              <a:spcAft>
                <a:spcPts val="0"/>
              </a:spcAft>
              <a:buNone/>
            </a:pP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Probability of elimination (death and re-marriage) of widow(</a:t>
            </a:r>
            <a:r>
              <a:rPr lang="en-US" b="1"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er</a:t>
            </a: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)s </a:t>
            </a:r>
          </a:p>
          <a:p>
            <a:pPr marL="0" indent="0" algn="ctr">
              <a:lnSpc>
                <a:spcPct val="100000"/>
              </a:lnSpc>
              <a:spcAft>
                <a:spcPts val="0"/>
              </a:spcAft>
              <a:buNone/>
            </a:pP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Comparison with Italian population (</a:t>
            </a:r>
            <a:r>
              <a:rPr lang="en-US" sz="1400" b="1"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Istat</a:t>
            </a:r>
            <a:r>
              <a:rPr lang="en-US" sz="14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2013</a:t>
            </a:r>
            <a:r>
              <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p>
          <a:p>
            <a:pPr marL="0" indent="0" algn="ctr">
              <a:lnSpc>
                <a:spcPct val="100000"/>
              </a:lnSpc>
              <a:spcAft>
                <a:spcPts val="0"/>
              </a:spcAft>
              <a:buNone/>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gn="ctr">
              <a:lnSpc>
                <a:spcPct val="100000"/>
              </a:lnSpc>
              <a:spcAft>
                <a:spcPts val="0"/>
              </a:spcAft>
              <a:buNone/>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gn="ctr">
              <a:lnSpc>
                <a:spcPct val="100000"/>
              </a:lnSpc>
              <a:spcAft>
                <a:spcPts val="0"/>
              </a:spcAft>
              <a:buNone/>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gn="ctr">
              <a:lnSpc>
                <a:spcPct val="100000"/>
              </a:lnSpc>
              <a:spcAft>
                <a:spcPts val="0"/>
              </a:spcAft>
              <a:buNone/>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gn="ctr">
              <a:lnSpc>
                <a:spcPct val="100000"/>
              </a:lnSpc>
              <a:spcAft>
                <a:spcPts val="0"/>
              </a:spcAft>
              <a:buNone/>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gn="ctr">
              <a:lnSpc>
                <a:spcPct val="100000"/>
              </a:lnSpc>
              <a:spcAft>
                <a:spcPts val="0"/>
              </a:spcAft>
              <a:buNone/>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gn="ctr">
              <a:lnSpc>
                <a:spcPct val="100000"/>
              </a:lnSpc>
              <a:spcAft>
                <a:spcPts val="0"/>
              </a:spcAft>
              <a:buNone/>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gn="ctr">
              <a:lnSpc>
                <a:spcPct val="100000"/>
              </a:lnSpc>
              <a:spcAft>
                <a:spcPts val="0"/>
              </a:spcAft>
              <a:buNone/>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gn="ctr">
              <a:lnSpc>
                <a:spcPct val="100000"/>
              </a:lnSpc>
              <a:spcAft>
                <a:spcPts val="0"/>
              </a:spcAft>
              <a:buNone/>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endParaRPr lang="en-US" sz="500" dirty="0" smtClean="0">
              <a:solidFill>
                <a:srgbClr val="002E5D"/>
              </a:solidFill>
            </a:endParaRPr>
          </a:p>
          <a:p>
            <a:pPr marL="0" indent="0">
              <a:lnSpc>
                <a:spcPct val="100000"/>
              </a:lnSpc>
              <a:buNone/>
            </a:pPr>
            <a:r>
              <a:rPr lang="en-US" sz="1800" dirty="0" smtClean="0">
                <a:solidFill>
                  <a:srgbClr val="002E5D"/>
                </a:solidFill>
              </a:rPr>
              <a:t>Re-marriage </a:t>
            </a:r>
            <a:r>
              <a:rPr lang="en-US" sz="1800" dirty="0">
                <a:solidFill>
                  <a:srgbClr val="002E5D"/>
                </a:solidFill>
              </a:rPr>
              <a:t>probability is significant only for ages between 20 and 40.</a:t>
            </a:r>
          </a:p>
          <a:p>
            <a:pPr marL="0" indent="0" algn="ctr">
              <a:lnSpc>
                <a:spcPct val="100000"/>
              </a:lnSpc>
              <a:spcAft>
                <a:spcPts val="0"/>
              </a:spcAft>
              <a:buNone/>
            </a:pPr>
            <a:endParaRPr lang="it-IT"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it-IT" sz="1800" dirty="0">
              <a:solidFill>
                <a:srgbClr val="002E5D"/>
              </a:solidFill>
            </a:endParaRPr>
          </a:p>
        </p:txBody>
      </p:sp>
      <p:pic>
        <p:nvPicPr>
          <p:cNvPr id="11" name="Immagine 10"/>
          <p:cNvPicPr>
            <a:picLocks noChangeAspect="1"/>
          </p:cNvPicPr>
          <p:nvPr/>
        </p:nvPicPr>
        <p:blipFill>
          <a:blip r:embed="rId3"/>
          <a:stretch>
            <a:fillRect/>
          </a:stretch>
        </p:blipFill>
        <p:spPr>
          <a:xfrm>
            <a:off x="2709383" y="1885027"/>
            <a:ext cx="6527382" cy="3217537"/>
          </a:xfrm>
          <a:prstGeom prst="rect">
            <a:avLst/>
          </a:prstGeom>
        </p:spPr>
      </p:pic>
    </p:spTree>
    <p:extLst>
      <p:ext uri="{BB962C8B-B14F-4D97-AF65-F5344CB8AC3E}">
        <p14:creationId xmlns:p14="http://schemas.microsoft.com/office/powerpoint/2010/main" val="1485805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ITALIAN INSURANCE </a:t>
            </a:r>
            <a:r>
              <a:rPr lang="en-US" b="1" dirty="0"/>
              <a:t>AGAINST ACCIDENTS AT WORK</a:t>
            </a:r>
            <a:br>
              <a:rPr lang="en-US" b="1" dirty="0"/>
            </a:br>
            <a:r>
              <a:rPr lang="en-US" dirty="0" smtClean="0"/>
              <a:t>Object of insurance</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7</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289454" y="1155700"/>
            <a:ext cx="11261294" cy="4051299"/>
          </a:xfrm>
        </p:spPr>
        <p:txBody>
          <a:bodyPr/>
          <a:lstStyle/>
          <a:p>
            <a:pPr marL="0" indent="0" algn="ctr">
              <a:buNone/>
            </a:pPr>
            <a:r>
              <a:rPr lang="it-IT" sz="2400" b="1" dirty="0" smtClean="0">
                <a:solidFill>
                  <a:srgbClr val="002E5D"/>
                </a:solidFill>
              </a:rPr>
              <a:t>ACCIDENT AT WORK</a:t>
            </a:r>
            <a:endParaRPr lang="it-IT" sz="2400" b="1" dirty="0">
              <a:solidFill>
                <a:srgbClr val="002E5D"/>
              </a:solidFill>
            </a:endParaRPr>
          </a:p>
          <a:p>
            <a:pPr marL="0" indent="0">
              <a:buNone/>
            </a:pPr>
            <a:endParaRPr lang="en-US" sz="3200" dirty="0" smtClean="0"/>
          </a:p>
          <a:p>
            <a:pPr marL="0" indent="0">
              <a:buNone/>
            </a:pPr>
            <a:r>
              <a:rPr lang="en-US" sz="2000" dirty="0" smtClean="0">
                <a:solidFill>
                  <a:srgbClr val="002E5D"/>
                </a:solidFill>
              </a:rPr>
              <a:t>An </a:t>
            </a:r>
            <a:r>
              <a:rPr lang="en-US" sz="2000" dirty="0">
                <a:solidFill>
                  <a:srgbClr val="002E5D"/>
                </a:solidFill>
              </a:rPr>
              <a:t>accident at the workplace is an accident </a:t>
            </a:r>
            <a:r>
              <a:rPr lang="en-US" sz="2000" dirty="0" smtClean="0">
                <a:solidFill>
                  <a:srgbClr val="002E5D"/>
                </a:solidFill>
              </a:rPr>
              <a:t>due </a:t>
            </a:r>
            <a:r>
              <a:rPr lang="en-US" sz="2000" dirty="0">
                <a:solidFill>
                  <a:srgbClr val="002E5D"/>
                </a:solidFill>
              </a:rPr>
              <a:t>to a violent cause - </a:t>
            </a:r>
            <a:r>
              <a:rPr lang="en-US" sz="2000" dirty="0" smtClean="0">
                <a:solidFill>
                  <a:srgbClr val="002E5D"/>
                </a:solidFill>
              </a:rPr>
              <a:t>rapid </a:t>
            </a:r>
            <a:r>
              <a:rPr lang="en-US" sz="2000" dirty="0">
                <a:solidFill>
                  <a:srgbClr val="002E5D"/>
                </a:solidFill>
              </a:rPr>
              <a:t>and in a short period of time - which takes </a:t>
            </a:r>
            <a:r>
              <a:rPr lang="en-US" sz="2000" dirty="0" smtClean="0">
                <a:solidFill>
                  <a:srgbClr val="002E5D"/>
                </a:solidFill>
              </a:rPr>
              <a:t>place during work </a:t>
            </a:r>
            <a:r>
              <a:rPr lang="en-US" sz="2000" dirty="0">
                <a:solidFill>
                  <a:srgbClr val="002E5D"/>
                </a:solidFill>
              </a:rPr>
              <a:t>and </a:t>
            </a:r>
            <a:r>
              <a:rPr lang="en-US" sz="2000" dirty="0" smtClean="0">
                <a:solidFill>
                  <a:srgbClr val="002E5D"/>
                </a:solidFill>
              </a:rPr>
              <a:t>leads </a:t>
            </a:r>
            <a:r>
              <a:rPr lang="en-US" sz="2000" dirty="0">
                <a:solidFill>
                  <a:srgbClr val="002E5D"/>
                </a:solidFill>
              </a:rPr>
              <a:t>either to death, a permanent disability to work or a temporary total </a:t>
            </a:r>
            <a:r>
              <a:rPr lang="en-US" sz="2000" dirty="0" smtClean="0">
                <a:solidFill>
                  <a:srgbClr val="002E5D"/>
                </a:solidFill>
              </a:rPr>
              <a:t>disability, </a:t>
            </a:r>
            <a:r>
              <a:rPr lang="en-US" sz="2000" dirty="0">
                <a:solidFill>
                  <a:srgbClr val="002E5D"/>
                </a:solidFill>
              </a:rPr>
              <a:t>requiring the worker to take sick leave for more than three </a:t>
            </a:r>
            <a:r>
              <a:rPr lang="en-US" sz="2000" dirty="0" smtClean="0">
                <a:solidFill>
                  <a:srgbClr val="002E5D"/>
                </a:solidFill>
              </a:rPr>
              <a:t>days.</a:t>
            </a:r>
          </a:p>
          <a:p>
            <a:pPr marL="0" indent="0">
              <a:buNone/>
            </a:pPr>
            <a:endParaRPr lang="it-IT" sz="1800" b="1" dirty="0">
              <a:solidFill>
                <a:srgbClr val="002E5D"/>
              </a:solidFill>
            </a:endParaRPr>
          </a:p>
          <a:p>
            <a:pPr marL="0" indent="0">
              <a:buNone/>
            </a:pPr>
            <a:endParaRPr lang="it-IT" sz="1200" dirty="0">
              <a:solidFill>
                <a:srgbClr val="002E5D"/>
              </a:solidFill>
            </a:endParaRPr>
          </a:p>
        </p:txBody>
      </p:sp>
      <p:sp>
        <p:nvSpPr>
          <p:cNvPr id="9" name="Freccia in giù 8"/>
          <p:cNvSpPr/>
          <p:nvPr/>
        </p:nvSpPr>
        <p:spPr>
          <a:xfrm>
            <a:off x="5386701" y="1707712"/>
            <a:ext cx="673100" cy="660400"/>
          </a:xfrm>
          <a:prstGeom prst="downArrow">
            <a:avLst/>
          </a:prstGeom>
          <a:solidFill>
            <a:srgbClr val="C8C8CE"/>
          </a:solidFill>
          <a:ln w="38100">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620190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a:t>WORKERS’ SURVIVORS’ LIFE TABLES</a:t>
            </a:r>
            <a:r>
              <a:rPr lang="en-US" dirty="0"/>
              <a:t/>
            </a:r>
            <a:br>
              <a:rPr lang="en-US" dirty="0"/>
            </a:br>
            <a:r>
              <a:rPr lang="en-US" dirty="0" smtClean="0"/>
              <a:t>Orphans’ </a:t>
            </a:r>
            <a:r>
              <a:rPr lang="en-US" dirty="0"/>
              <a:t>life table</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70</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35246" y="945930"/>
            <a:ext cx="11261294" cy="4924783"/>
          </a:xfrm>
        </p:spPr>
        <p:txBody>
          <a:bodyPr rtlCol="0">
            <a:noAutofit/>
          </a:bodyPr>
          <a:lstStyle/>
          <a:p>
            <a:pPr marL="0" indent="0" algn="just">
              <a:lnSpc>
                <a:spcPct val="115000"/>
              </a:lnSpc>
              <a:spcAft>
                <a:spcPts val="0"/>
              </a:spcAft>
              <a:buNone/>
              <a:tabLst>
                <a:tab pos="5490845" algn="l"/>
              </a:tabLst>
            </a:pP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Since orphans </a:t>
            </a:r>
            <a:r>
              <a:rPr lang="en-US" sz="1800" dirty="0">
                <a:solidFill>
                  <a:srgbClr val="002E5D"/>
                </a:solidFill>
              </a:rPr>
              <a:t>(or brothers and sisters)</a:t>
            </a: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are entitled to the benefit until </a:t>
            </a:r>
            <a:r>
              <a:rPr lang="en-US" sz="18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death</a:t>
            </a: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or </a:t>
            </a:r>
            <a:r>
              <a:rPr lang="en-US" sz="18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end of studies</a:t>
            </a: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probability of elimination considered both causes of exit.</a:t>
            </a:r>
          </a:p>
          <a:p>
            <a:pPr marL="0" lvl="7" indent="0" algn="ctr">
              <a:lnSpc>
                <a:spcPct val="100000"/>
              </a:lnSpc>
              <a:buClr>
                <a:schemeClr val="tx2">
                  <a:lumMod val="75000"/>
                </a:schemeClr>
              </a:buClr>
              <a:buNone/>
              <a:defRPr/>
            </a:pPr>
            <a:r>
              <a:rPr lang="en-US" sz="16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Probability </a:t>
            </a:r>
            <a:r>
              <a:rPr lang="en-US" sz="1600" b="1" dirty="0">
                <a:solidFill>
                  <a:srgbClr val="002E5D"/>
                </a:solidFill>
                <a:latin typeface="Verdana" panose="020B0604030504040204" pitchFamily="34" charset="0"/>
                <a:ea typeface="Verdana" panose="020B0604030504040204" pitchFamily="34" charset="0"/>
                <a:cs typeface="Verdana" panose="020B0604030504040204" pitchFamily="34" charset="0"/>
              </a:rPr>
              <a:t>of elimination (death and end of studies) of </a:t>
            </a:r>
            <a:r>
              <a:rPr lang="en-US" sz="16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orphans </a:t>
            </a:r>
          </a:p>
          <a:p>
            <a:pPr marL="0" lvl="7" indent="0" algn="ctr">
              <a:lnSpc>
                <a:spcPct val="100000"/>
              </a:lnSpc>
              <a:buClr>
                <a:schemeClr val="tx2">
                  <a:lumMod val="75000"/>
                </a:schemeClr>
              </a:buClr>
              <a:buNone/>
              <a:defRPr/>
            </a:pPr>
            <a:r>
              <a:rPr lang="en-US" sz="16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Comparison with Italian population (</a:t>
            </a:r>
            <a:r>
              <a:rPr lang="en-US" sz="14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ISTAT 2013</a:t>
            </a:r>
            <a:r>
              <a:rPr lang="en-US" sz="16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p>
          <a:p>
            <a:pPr marL="0" lvl="7" indent="0" algn="ctr">
              <a:lnSpc>
                <a:spcPct val="100000"/>
              </a:lnSpc>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00000"/>
              </a:lnSpc>
              <a:buClr>
                <a:schemeClr val="tx2">
                  <a:lumMod val="75000"/>
                </a:schemeClr>
              </a:buClr>
              <a:buNone/>
              <a:defRPr/>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00000"/>
              </a:lnSpc>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00000"/>
              </a:lnSpc>
              <a:buClr>
                <a:schemeClr val="tx2">
                  <a:lumMod val="75000"/>
                </a:schemeClr>
              </a:buClr>
              <a:buNone/>
              <a:defRPr/>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00000"/>
              </a:lnSpc>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00000"/>
              </a:lnSpc>
              <a:buClr>
                <a:schemeClr val="tx2">
                  <a:lumMod val="75000"/>
                </a:schemeClr>
              </a:buClr>
              <a:buNone/>
              <a:defRPr/>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00000"/>
              </a:lnSpc>
              <a:buClr>
                <a:schemeClr val="tx2">
                  <a:lumMod val="75000"/>
                </a:schemeClr>
              </a:buClr>
              <a:buNone/>
              <a:defRPr/>
            </a:pPr>
            <a:endParaRPr lang="en-US"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lvl="7" indent="0" algn="ctr">
              <a:lnSpc>
                <a:spcPct val="100000"/>
              </a:lnSpc>
              <a:buClr>
                <a:schemeClr val="tx2">
                  <a:lumMod val="75000"/>
                </a:schemeClr>
              </a:buClr>
              <a:buNone/>
              <a:defRPr/>
            </a:pPr>
            <a:endParaRPr lang="en-US"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fontAlgn="base" hangingPunct="0">
              <a:buNone/>
            </a:pPr>
            <a:r>
              <a:rPr lang="en-US" sz="1800" dirty="0" smtClean="0">
                <a:solidFill>
                  <a:srgbClr val="002E5D"/>
                </a:solidFill>
              </a:rPr>
              <a:t>Orphans probability </a:t>
            </a:r>
            <a:r>
              <a:rPr lang="en-US" sz="1800" dirty="0">
                <a:solidFill>
                  <a:srgbClr val="002E5D"/>
                </a:solidFill>
              </a:rPr>
              <a:t>of death is that of Italian </a:t>
            </a:r>
            <a:r>
              <a:rPr lang="en-US" sz="1800" dirty="0" smtClean="0">
                <a:solidFill>
                  <a:srgbClr val="002E5D"/>
                </a:solidFill>
              </a:rPr>
              <a:t>population</a:t>
            </a:r>
            <a:r>
              <a:rPr lang="it-IT" sz="1800" dirty="0" smtClean="0">
                <a:solidFill>
                  <a:srgbClr val="002E5D"/>
                </a:solidFill>
              </a:rPr>
              <a:t>; </a:t>
            </a:r>
            <a:r>
              <a:rPr lang="en-US" sz="1800" dirty="0" smtClean="0">
                <a:solidFill>
                  <a:srgbClr val="002E5D"/>
                </a:solidFill>
              </a:rPr>
              <a:t>end </a:t>
            </a:r>
            <a:r>
              <a:rPr lang="en-US" sz="1800" dirty="0">
                <a:solidFill>
                  <a:srgbClr val="002E5D"/>
                </a:solidFill>
              </a:rPr>
              <a:t>of </a:t>
            </a:r>
            <a:r>
              <a:rPr lang="en-US" sz="1800" dirty="0" smtClean="0">
                <a:solidFill>
                  <a:srgbClr val="002E5D"/>
                </a:solidFill>
              </a:rPr>
              <a:t>studies’ </a:t>
            </a:r>
            <a:r>
              <a:rPr lang="it-IT" sz="1800" dirty="0" smtClean="0">
                <a:solidFill>
                  <a:srgbClr val="002E5D"/>
                </a:solidFill>
              </a:rPr>
              <a:t>e</a:t>
            </a:r>
            <a:r>
              <a:rPr lang="en-US" sz="1800" dirty="0" err="1">
                <a:solidFill>
                  <a:srgbClr val="002E5D"/>
                </a:solidFill>
              </a:rPr>
              <a:t>mpirical</a:t>
            </a:r>
            <a:r>
              <a:rPr lang="en-US" sz="1800" dirty="0">
                <a:solidFill>
                  <a:srgbClr val="002E5D"/>
                </a:solidFill>
              </a:rPr>
              <a:t> frequencies  derived, indeed, from INAIL database.</a:t>
            </a:r>
            <a:endParaRPr lang="it-IT" sz="1800" dirty="0">
              <a:solidFill>
                <a:srgbClr val="002E5D"/>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magine 6"/>
          <p:cNvPicPr>
            <a:picLocks noChangeAspect="1"/>
          </p:cNvPicPr>
          <p:nvPr/>
        </p:nvPicPr>
        <p:blipFill>
          <a:blip r:embed="rId3"/>
          <a:stretch>
            <a:fillRect/>
          </a:stretch>
        </p:blipFill>
        <p:spPr>
          <a:xfrm>
            <a:off x="2805595" y="2428999"/>
            <a:ext cx="6232388" cy="2591686"/>
          </a:xfrm>
          <a:prstGeom prst="rect">
            <a:avLst/>
          </a:prstGeom>
        </p:spPr>
      </p:pic>
      <p:sp>
        <p:nvSpPr>
          <p:cNvPr id="9" name="Fumetto 1 8"/>
          <p:cNvSpPr/>
          <p:nvPr/>
        </p:nvSpPr>
        <p:spPr>
          <a:xfrm>
            <a:off x="9500815" y="2911088"/>
            <a:ext cx="2409155" cy="1229941"/>
          </a:xfrm>
          <a:prstGeom prst="wedgeRectCallout">
            <a:avLst>
              <a:gd name="adj1" fmla="val -87195"/>
              <a:gd name="adj2" fmla="val -73898"/>
            </a:avLst>
          </a:prstGeom>
          <a:solidFill>
            <a:srgbClr val="A7AA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26</a:t>
            </a:r>
            <a:r>
              <a:rPr lang="en-US" sz="1600" dirty="0">
                <a:solidFill>
                  <a:schemeClr val="bg1"/>
                </a:solidFill>
              </a:rPr>
              <a:t> is the </a:t>
            </a:r>
            <a:r>
              <a:rPr lang="en-US" b="1" dirty="0">
                <a:solidFill>
                  <a:schemeClr val="bg1"/>
                </a:solidFill>
              </a:rPr>
              <a:t>maximum age </a:t>
            </a:r>
            <a:r>
              <a:rPr lang="en-US" sz="1600" dirty="0">
                <a:solidFill>
                  <a:schemeClr val="bg1"/>
                </a:solidFill>
              </a:rPr>
              <a:t>at which one student is entitled to </a:t>
            </a:r>
            <a:r>
              <a:rPr lang="en-US" sz="1600" dirty="0" smtClean="0">
                <a:solidFill>
                  <a:schemeClr val="bg1"/>
                </a:solidFill>
              </a:rPr>
              <a:t>receive Inail annuity</a:t>
            </a:r>
            <a:endParaRPr lang="it-IT" sz="2000" b="1" dirty="0">
              <a:solidFill>
                <a:schemeClr val="bg1"/>
              </a:solidFill>
            </a:endParaRPr>
          </a:p>
        </p:txBody>
      </p:sp>
    </p:spTree>
    <p:extLst>
      <p:ext uri="{BB962C8B-B14F-4D97-AF65-F5344CB8AC3E}">
        <p14:creationId xmlns:p14="http://schemas.microsoft.com/office/powerpoint/2010/main" val="35652158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spcBef>
                <a:spcPts val="1000"/>
              </a:spcBef>
              <a:buClr>
                <a:schemeClr val="tx2">
                  <a:lumMod val="75000"/>
                </a:schemeClr>
              </a:buClr>
              <a:defRPr/>
            </a:pPr>
            <a:r>
              <a:rPr lang="en-US" sz="2000" b="1" dirty="0" smtClean="0">
                <a:solidFill>
                  <a:srgbClr val="002E5D"/>
                </a:solidFill>
              </a:rPr>
              <a:t>CONCLUSIONS</a:t>
            </a:r>
            <a:endParaRPr lang="en-US" sz="2000" b="1" dirty="0">
              <a:solidFill>
                <a:srgbClr val="002E5D"/>
              </a:solidFill>
            </a:endParaRPr>
          </a:p>
        </p:txBody>
      </p:sp>
    </p:spTree>
    <p:extLst>
      <p:ext uri="{BB962C8B-B14F-4D97-AF65-F5344CB8AC3E}">
        <p14:creationId xmlns:p14="http://schemas.microsoft.com/office/powerpoint/2010/main" val="18454542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smtClean="0"/>
              <a:t>CONCLUSIONS</a:t>
            </a:r>
            <a:r>
              <a:rPr lang="en-US" dirty="0"/>
              <a:t/>
            </a:r>
            <a:br>
              <a:rPr lang="en-US" dirty="0"/>
            </a:br>
            <a:r>
              <a:rPr lang="en-US" dirty="0" smtClean="0"/>
              <a:t>Average mortality rates</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72</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35246" y="1113183"/>
            <a:ext cx="11261294" cy="4757529"/>
          </a:xfrm>
        </p:spPr>
        <p:txBody>
          <a:bodyPr rtlCol="0">
            <a:noAutofit/>
          </a:bodyPr>
          <a:lstStyle/>
          <a:p>
            <a:pPr marL="0" indent="0" algn="just">
              <a:lnSpc>
                <a:spcPct val="115000"/>
              </a:lnSpc>
              <a:buNone/>
              <a:tabLst>
                <a:tab pos="5490845" algn="l"/>
              </a:tabLst>
            </a:pPr>
            <a:r>
              <a:rPr lang="en-US" sz="1800" dirty="0">
                <a:solidFill>
                  <a:srgbClr val="002E5D"/>
                </a:solidFill>
                <a:latin typeface="Verdana" panose="020B0604030504040204" pitchFamily="34" charset="0"/>
                <a:ea typeface="Verdana" panose="020B0604030504040204" pitchFamily="34" charset="0"/>
                <a:cs typeface="Verdana" panose="020B0604030504040204" pitchFamily="34" charset="0"/>
              </a:rPr>
              <a:t>INAIL annuitants’ mortality analysis </a:t>
            </a: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shows </a:t>
            </a:r>
            <a:r>
              <a:rPr lang="en-US" sz="1800" dirty="0">
                <a:solidFill>
                  <a:srgbClr val="002E5D"/>
                </a:solidFill>
                <a:latin typeface="Verdana" panose="020B0604030504040204" pitchFamily="34" charset="0"/>
                <a:ea typeface="Verdana" panose="020B0604030504040204" pitchFamily="34" charset="0"/>
                <a:cs typeface="Verdana" panose="020B0604030504040204" pitchFamily="34" charset="0"/>
              </a:rPr>
              <a:t>a strong correlation between mortality rates and the following variables: </a:t>
            </a:r>
            <a:endPar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357188" lvl="5" indent="-357188" algn="just">
              <a:lnSpc>
                <a:spcPct val="115000"/>
              </a:lnSpc>
              <a:buFont typeface="Wingdings" panose="05000000000000000000" pitchFamily="2" charset="2"/>
              <a:buChar char="q"/>
              <a:tabLst>
                <a:tab pos="5490845" algn="l"/>
              </a:tabLst>
            </a:pP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a</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nnuitants’ age; </a:t>
            </a:r>
          </a:p>
          <a:p>
            <a:pPr marL="357188" lvl="5" indent="-357188" algn="just">
              <a:lnSpc>
                <a:spcPct val="115000"/>
              </a:lnSpc>
              <a:buFont typeface="Wingdings" panose="05000000000000000000" pitchFamily="2" charset="2"/>
              <a:buChar char="q"/>
              <a:tabLst>
                <a:tab pos="5490845" algn="l"/>
              </a:tabLst>
            </a:pP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claim age; </a:t>
            </a:r>
          </a:p>
          <a:p>
            <a:pPr marL="357188" lvl="5" indent="-357188" algn="just">
              <a:lnSpc>
                <a:spcPct val="115000"/>
              </a:lnSpc>
              <a:buFont typeface="Wingdings" panose="05000000000000000000" pitchFamily="2" charset="2"/>
              <a:buChar char="q"/>
              <a:tabLst>
                <a:tab pos="5490845" algn="l"/>
              </a:tabLst>
            </a:pP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type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of </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event; </a:t>
            </a:r>
          </a:p>
          <a:p>
            <a:pPr marL="357188" lvl="5" indent="-357188" algn="just">
              <a:lnSpc>
                <a:spcPct val="115000"/>
              </a:lnSpc>
              <a:buFont typeface="Wingdings" panose="05000000000000000000" pitchFamily="2" charset="2"/>
              <a:buChar char="q"/>
              <a:tabLst>
                <a:tab pos="5490845" algn="l"/>
              </a:tabLst>
            </a:pP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impairment </a:t>
            </a:r>
            <a:r>
              <a:rPr lang="en-US" dirty="0">
                <a:solidFill>
                  <a:srgbClr val="002E5D"/>
                </a:solidFill>
                <a:latin typeface="Verdana" panose="020B0604030504040204" pitchFamily="34" charset="0"/>
                <a:ea typeface="Verdana" panose="020B0604030504040204" pitchFamily="34" charset="0"/>
                <a:cs typeface="Verdana" panose="020B0604030504040204" pitchFamily="34" charset="0"/>
              </a:rPr>
              <a:t>degree</a:t>
            </a:r>
            <a:r>
              <a:rPr lang="en-US"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p>
          <a:p>
            <a:pPr marL="0" lvl="5" indent="0" algn="ctr">
              <a:lnSpc>
                <a:spcPct val="115000"/>
              </a:lnSpc>
              <a:buNone/>
              <a:tabLst>
                <a:tab pos="5490845" algn="l"/>
              </a:tabLst>
            </a:pPr>
            <a:r>
              <a:rPr lang="en-US" sz="16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Average </a:t>
            </a:r>
            <a:r>
              <a:rPr lang="en-US" sz="1600" b="1" dirty="0">
                <a:solidFill>
                  <a:srgbClr val="002E5D"/>
                </a:solidFill>
                <a:latin typeface="Verdana" panose="020B0604030504040204" pitchFamily="34" charset="0"/>
                <a:ea typeface="Verdana" panose="020B0604030504040204" pitchFamily="34" charset="0"/>
                <a:cs typeface="Verdana" panose="020B0604030504040204" pitchFamily="34" charset="0"/>
              </a:rPr>
              <a:t>mortality rates </a:t>
            </a:r>
            <a:r>
              <a:rPr lang="en-US" b="1" dirty="0">
                <a:solidFill>
                  <a:srgbClr val="002E5D"/>
                </a:solidFill>
                <a:latin typeface="Verdana" panose="020B0604030504040204" pitchFamily="34" charset="0"/>
                <a:ea typeface="Verdana" panose="020B0604030504040204" pitchFamily="34" charset="0"/>
                <a:cs typeface="Verdana" panose="020B0604030504040204" pitchFamily="34" charset="0"/>
              </a:rPr>
              <a:t>(</a:t>
            </a:r>
            <a:r>
              <a:rPr lang="en-US" sz="1400" b="1" dirty="0">
                <a:solidFill>
                  <a:srgbClr val="002E5D"/>
                </a:solidFill>
                <a:latin typeface="Verdana" panose="020B0604030504040204" pitchFamily="34" charset="0"/>
                <a:ea typeface="Verdana" panose="020B0604030504040204" pitchFamily="34" charset="0"/>
                <a:cs typeface="Verdana" panose="020B0604030504040204" pitchFamily="34" charset="0"/>
              </a:rPr>
              <a:t>x </a:t>
            </a:r>
            <a:r>
              <a:rPr lang="en-US" sz="14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1.000</a:t>
            </a:r>
            <a:r>
              <a:rPr lang="en-US" b="1" dirty="0">
                <a:solidFill>
                  <a:srgbClr val="002E5D"/>
                </a:solidFill>
                <a:latin typeface="Verdana" panose="020B0604030504040204" pitchFamily="34" charset="0"/>
                <a:ea typeface="Verdana" panose="020B0604030504040204" pitchFamily="34" charset="0"/>
                <a:cs typeface="Verdana" panose="020B0604030504040204" pitchFamily="34" charset="0"/>
              </a:rPr>
              <a:t>)</a:t>
            </a:r>
            <a:endParaRPr lang="it-IT"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tabLst>
                <a:tab pos="5490845" algn="l"/>
              </a:tabLst>
            </a:pPr>
            <a:endParaRPr lang="it-IT" sz="1100"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Segnaposto contenuto 4"/>
          <p:cNvPicPr>
            <a:picLocks noChangeAspect="1"/>
          </p:cNvPicPr>
          <p:nvPr/>
        </p:nvPicPr>
        <p:blipFill>
          <a:blip r:embed="rId3"/>
          <a:stretch>
            <a:fillRect/>
          </a:stretch>
        </p:blipFill>
        <p:spPr>
          <a:xfrm>
            <a:off x="1927746" y="3847925"/>
            <a:ext cx="8488463" cy="1785621"/>
          </a:xfrm>
          <a:prstGeom prst="rect">
            <a:avLst/>
          </a:prstGeom>
        </p:spPr>
      </p:pic>
    </p:spTree>
    <p:extLst>
      <p:ext uri="{BB962C8B-B14F-4D97-AF65-F5344CB8AC3E}">
        <p14:creationId xmlns:p14="http://schemas.microsoft.com/office/powerpoint/2010/main" val="32915526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8265" y="251514"/>
            <a:ext cx="11273906" cy="694416"/>
          </a:xfrm>
        </p:spPr>
        <p:txBody>
          <a:bodyPr/>
          <a:lstStyle/>
          <a:p>
            <a:r>
              <a:rPr lang="en-US" b="1" dirty="0" smtClean="0"/>
              <a:t>CONCLUSIONS</a:t>
            </a:r>
            <a:r>
              <a:rPr lang="en-US" dirty="0"/>
              <a:t/>
            </a:r>
            <a:br>
              <a:rPr lang="en-US" dirty="0"/>
            </a:br>
            <a:r>
              <a:rPr lang="en-US" dirty="0" smtClean="0"/>
              <a:t>Average mortality rates</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73</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9" name="Segnaposto contenuto 8"/>
          <p:cNvSpPr>
            <a:spLocks noGrp="1"/>
          </p:cNvSpPr>
          <p:nvPr>
            <p:ph idx="1"/>
          </p:nvPr>
        </p:nvSpPr>
        <p:spPr>
          <a:xfrm>
            <a:off x="458265" y="950957"/>
            <a:ext cx="11261294" cy="4726000"/>
          </a:xfrm>
        </p:spPr>
        <p:txBody>
          <a:bodyPr/>
          <a:lstStyle/>
          <a:p>
            <a:pPr marL="0" indent="0" algn="just">
              <a:lnSpc>
                <a:spcPct val="115000"/>
              </a:lnSpc>
              <a:spcAft>
                <a:spcPts val="0"/>
              </a:spcAft>
              <a:buNone/>
            </a:pP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In case </a:t>
            </a:r>
            <a:r>
              <a:rPr lang="en-US" sz="1800" dirty="0">
                <a:solidFill>
                  <a:srgbClr val="002E5D"/>
                </a:solidFill>
                <a:latin typeface="Verdana" panose="020B0604030504040204" pitchFamily="34" charset="0"/>
                <a:ea typeface="Verdana" panose="020B0604030504040204" pitchFamily="34" charset="0"/>
                <a:cs typeface="Verdana" panose="020B0604030504040204" pitchFamily="34" charset="0"/>
              </a:rPr>
              <a:t>of </a:t>
            </a:r>
            <a:r>
              <a:rPr lang="en-US" sz="1800" b="1" dirty="0">
                <a:solidFill>
                  <a:srgbClr val="002E5D"/>
                </a:solidFill>
                <a:latin typeface="Verdana" panose="020B0604030504040204" pitchFamily="34" charset="0"/>
                <a:ea typeface="Verdana" panose="020B0604030504040204" pitchFamily="34" charset="0"/>
                <a:cs typeface="Verdana" panose="020B0604030504040204" pitchFamily="34" charset="0"/>
              </a:rPr>
              <a:t>high claim age</a:t>
            </a:r>
            <a:r>
              <a:rPr lang="en-US" sz="1800" dirty="0">
                <a:solidFill>
                  <a:srgbClr val="002E5D"/>
                </a:solidFill>
                <a:latin typeface="Verdana" panose="020B0604030504040204" pitchFamily="34" charset="0"/>
                <a:ea typeface="Verdana" panose="020B0604030504040204" pitchFamily="34" charset="0"/>
                <a:cs typeface="Verdana" panose="020B0604030504040204" pitchFamily="34" charset="0"/>
              </a:rPr>
              <a:t>, after the stabilization of impairing after-effects, the impairment degree doesn’t affect a lot the level of mortality; mortality rates depend substantially from high age of exposed to risk</a:t>
            </a: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p>
          <a:p>
            <a:pPr marL="0" indent="0" algn="just">
              <a:lnSpc>
                <a:spcPct val="100000"/>
              </a:lnSpc>
              <a:spcAft>
                <a:spcPts val="0"/>
              </a:spcAft>
              <a:buNone/>
            </a:pPr>
            <a:r>
              <a:rPr lang="en-US" sz="18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HIGH CLAIM AGE</a:t>
            </a:r>
            <a:endPar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spcAft>
                <a:spcPts val="0"/>
              </a:spcAft>
              <a:buNone/>
            </a:pP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Age distribution of Exposed </a:t>
            </a:r>
            <a:r>
              <a:rPr lang="en-US" sz="1800" b="1" dirty="0">
                <a:solidFill>
                  <a:srgbClr val="002E5D"/>
                </a:solidFill>
                <a:latin typeface="Verdana" panose="020B0604030504040204" pitchFamily="34" charset="0"/>
                <a:ea typeface="Verdana" panose="020B0604030504040204" pitchFamily="34" charset="0"/>
                <a:cs typeface="Verdana" panose="020B0604030504040204" pitchFamily="34" charset="0"/>
              </a:rPr>
              <a:t>to </a:t>
            </a:r>
            <a:r>
              <a:rPr lang="en-US" sz="18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risk</a:t>
            </a:r>
            <a:endParaRPr lang="it-IT" sz="2000"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Immagine 4"/>
          <p:cNvPicPr>
            <a:picLocks noChangeAspect="1"/>
          </p:cNvPicPr>
          <p:nvPr/>
        </p:nvPicPr>
        <p:blipFill>
          <a:blip r:embed="rId3"/>
          <a:stretch>
            <a:fillRect/>
          </a:stretch>
        </p:blipFill>
        <p:spPr>
          <a:xfrm>
            <a:off x="2203456" y="2993133"/>
            <a:ext cx="3490382" cy="2154408"/>
          </a:xfrm>
          <a:prstGeom prst="rect">
            <a:avLst/>
          </a:prstGeom>
        </p:spPr>
      </p:pic>
      <p:pic>
        <p:nvPicPr>
          <p:cNvPr id="1026" name="Grafico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4929" y="2987436"/>
            <a:ext cx="3490382" cy="215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aborazione 6"/>
          <p:cNvSpPr/>
          <p:nvPr/>
        </p:nvSpPr>
        <p:spPr>
          <a:xfrm>
            <a:off x="8992587" y="1707412"/>
            <a:ext cx="2582104" cy="967256"/>
          </a:xfrm>
          <a:prstGeom prst="flowChart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t>at</a:t>
            </a:r>
            <a:r>
              <a:rPr lang="it-IT" sz="1600" dirty="0" smtClean="0"/>
              <a:t> </a:t>
            </a:r>
            <a:r>
              <a:rPr lang="it-IT" sz="1600" dirty="0"/>
              <a:t>2013.12.31 </a:t>
            </a:r>
            <a:endParaRPr lang="it-IT" sz="1600" dirty="0" smtClean="0"/>
          </a:p>
          <a:p>
            <a:r>
              <a:rPr lang="it-IT" b="1" dirty="0" err="1" smtClean="0"/>
              <a:t>Average</a:t>
            </a:r>
            <a:r>
              <a:rPr lang="it-IT" b="1" dirty="0" smtClean="0"/>
              <a:t> </a:t>
            </a:r>
            <a:r>
              <a:rPr lang="it-IT" b="1" dirty="0" err="1" smtClean="0"/>
              <a:t>Claim</a:t>
            </a:r>
            <a:r>
              <a:rPr lang="it-IT" b="1" dirty="0" smtClean="0"/>
              <a:t> Age: </a:t>
            </a:r>
            <a:r>
              <a:rPr lang="it-IT" sz="2000" b="1" dirty="0" smtClean="0"/>
              <a:t>30,6</a:t>
            </a:r>
          </a:p>
          <a:p>
            <a:r>
              <a:rPr lang="it-IT" b="1" dirty="0" err="1" smtClean="0"/>
              <a:t>Average</a:t>
            </a:r>
            <a:r>
              <a:rPr lang="it-IT" b="1" dirty="0" smtClean="0"/>
              <a:t> Age: </a:t>
            </a:r>
            <a:r>
              <a:rPr lang="it-IT" sz="2000" b="1" dirty="0" smtClean="0"/>
              <a:t>71,3</a:t>
            </a:r>
            <a:endParaRPr lang="it-IT" sz="2000" b="1" dirty="0"/>
          </a:p>
        </p:txBody>
      </p:sp>
      <p:sp>
        <p:nvSpPr>
          <p:cNvPr id="10" name="Fumetto 3 9"/>
          <p:cNvSpPr/>
          <p:nvPr/>
        </p:nvSpPr>
        <p:spPr>
          <a:xfrm>
            <a:off x="169208" y="3313957"/>
            <a:ext cx="1945177" cy="908835"/>
          </a:xfrm>
          <a:prstGeom prst="wedgeEllipseCallout">
            <a:avLst>
              <a:gd name="adj1" fmla="val 57209"/>
              <a:gd name="adj2" fmla="val 50457"/>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t>Average</a:t>
            </a:r>
            <a:r>
              <a:rPr lang="it-IT" sz="1600" dirty="0" smtClean="0"/>
              <a:t> </a:t>
            </a:r>
            <a:r>
              <a:rPr lang="it-IT" sz="1600" dirty="0" err="1" smtClean="0"/>
              <a:t>mortality</a:t>
            </a:r>
            <a:r>
              <a:rPr lang="it-IT" sz="1600" dirty="0" smtClean="0"/>
              <a:t> rate:</a:t>
            </a:r>
          </a:p>
          <a:p>
            <a:pPr algn="ctr"/>
            <a:r>
              <a:rPr lang="it-IT" b="1" dirty="0" smtClean="0"/>
              <a:t>35,58‰</a:t>
            </a:r>
            <a:endParaRPr lang="it-IT" sz="2400" b="1" dirty="0"/>
          </a:p>
        </p:txBody>
      </p:sp>
      <p:sp>
        <p:nvSpPr>
          <p:cNvPr id="11" name="Fumetto 3 10"/>
          <p:cNvSpPr/>
          <p:nvPr/>
        </p:nvSpPr>
        <p:spPr>
          <a:xfrm>
            <a:off x="9863453" y="4306941"/>
            <a:ext cx="1945177" cy="908835"/>
          </a:xfrm>
          <a:prstGeom prst="wedgeEllipseCallout">
            <a:avLst>
              <a:gd name="adj1" fmla="val -77004"/>
              <a:gd name="adj2" fmla="val -66195"/>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t>Average</a:t>
            </a:r>
            <a:r>
              <a:rPr lang="it-IT" sz="1600" dirty="0" smtClean="0"/>
              <a:t> </a:t>
            </a:r>
            <a:r>
              <a:rPr lang="it-IT" sz="1600" dirty="0" err="1" smtClean="0"/>
              <a:t>mortality</a:t>
            </a:r>
            <a:r>
              <a:rPr lang="it-IT" sz="1600" dirty="0" smtClean="0"/>
              <a:t> rate:</a:t>
            </a:r>
          </a:p>
          <a:p>
            <a:pPr algn="ctr"/>
            <a:r>
              <a:rPr lang="it-IT" b="1" dirty="0" smtClean="0"/>
              <a:t>44,03‰</a:t>
            </a:r>
            <a:endParaRPr lang="it-IT" sz="2400" b="1" dirty="0"/>
          </a:p>
        </p:txBody>
      </p:sp>
    </p:spTree>
    <p:extLst>
      <p:ext uri="{BB962C8B-B14F-4D97-AF65-F5344CB8AC3E}">
        <p14:creationId xmlns:p14="http://schemas.microsoft.com/office/powerpoint/2010/main" val="9754919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8265" y="251514"/>
            <a:ext cx="11273906" cy="694416"/>
          </a:xfrm>
        </p:spPr>
        <p:txBody>
          <a:bodyPr/>
          <a:lstStyle/>
          <a:p>
            <a:r>
              <a:rPr lang="en-US" b="1" dirty="0" smtClean="0"/>
              <a:t>CONCLUSIONS</a:t>
            </a:r>
            <a:r>
              <a:rPr lang="en-US" dirty="0"/>
              <a:t/>
            </a:r>
            <a:br>
              <a:rPr lang="en-US" dirty="0"/>
            </a:br>
            <a:r>
              <a:rPr lang="en-US" dirty="0" smtClean="0"/>
              <a:t>Average mortality rates</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74</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9" name="Segnaposto contenuto 8"/>
          <p:cNvSpPr>
            <a:spLocks noGrp="1"/>
          </p:cNvSpPr>
          <p:nvPr>
            <p:ph idx="1"/>
          </p:nvPr>
        </p:nvSpPr>
        <p:spPr>
          <a:xfrm>
            <a:off x="458265" y="945930"/>
            <a:ext cx="11261294" cy="4779009"/>
          </a:xfrm>
        </p:spPr>
        <p:txBody>
          <a:bodyPr/>
          <a:lstStyle/>
          <a:p>
            <a:pPr marL="0" indent="0" algn="just">
              <a:lnSpc>
                <a:spcPct val="115000"/>
              </a:lnSpc>
              <a:spcAft>
                <a:spcPts val="0"/>
              </a:spcAft>
              <a:buNone/>
            </a:pP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For </a:t>
            </a:r>
            <a:r>
              <a:rPr lang="en-US" sz="1800" b="1" dirty="0">
                <a:solidFill>
                  <a:srgbClr val="002E5D"/>
                </a:solidFill>
                <a:latin typeface="Verdana" panose="020B0604030504040204" pitchFamily="34" charset="0"/>
                <a:ea typeface="Verdana" panose="020B0604030504040204" pitchFamily="34" charset="0"/>
                <a:cs typeface="Verdana" panose="020B0604030504040204" pitchFamily="34" charset="0"/>
              </a:rPr>
              <a:t>low claim age</a:t>
            </a:r>
            <a:r>
              <a:rPr lang="en-US" sz="1800" dirty="0">
                <a:solidFill>
                  <a:srgbClr val="002E5D"/>
                </a:solidFill>
                <a:latin typeface="Verdana" panose="020B0604030504040204" pitchFamily="34" charset="0"/>
                <a:ea typeface="Verdana" panose="020B0604030504040204" pitchFamily="34" charset="0"/>
                <a:cs typeface="Verdana" panose="020B0604030504040204" pitchFamily="34" charset="0"/>
              </a:rPr>
              <a:t>, indeed, impairment degree </a:t>
            </a:r>
            <a:r>
              <a:rPr lang="en-US"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affects the level of mortality. </a:t>
            </a:r>
          </a:p>
          <a:p>
            <a:pPr marL="0" indent="0" algn="just">
              <a:lnSpc>
                <a:spcPct val="115000"/>
              </a:lnSpc>
              <a:spcAft>
                <a:spcPts val="0"/>
              </a:spcAft>
              <a:buNone/>
            </a:pPr>
            <a:endParaRPr lang="en-US" sz="1800"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gn="ctr">
              <a:lnSpc>
                <a:spcPct val="115000"/>
              </a:lnSpc>
              <a:spcAft>
                <a:spcPts val="0"/>
              </a:spcAft>
              <a:buNone/>
            </a:pPr>
            <a:r>
              <a:rPr lang="en-US" sz="18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LOW </a:t>
            </a:r>
            <a:r>
              <a:rPr lang="en-US" sz="1800" b="1" dirty="0">
                <a:solidFill>
                  <a:srgbClr val="002E5D"/>
                </a:solidFill>
                <a:latin typeface="Verdana" panose="020B0604030504040204" pitchFamily="34" charset="0"/>
                <a:ea typeface="Verdana" panose="020B0604030504040204" pitchFamily="34" charset="0"/>
                <a:cs typeface="Verdana" panose="020B0604030504040204" pitchFamily="34" charset="0"/>
              </a:rPr>
              <a:t>CLAIM </a:t>
            </a:r>
            <a:r>
              <a:rPr lang="en-US" sz="18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AGE – INJURED</a:t>
            </a:r>
            <a:endParaRPr lang="en-US" sz="2000"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gn="ctr">
              <a:lnSpc>
                <a:spcPct val="100000"/>
              </a:lnSpc>
              <a:spcAft>
                <a:spcPts val="0"/>
              </a:spcAft>
              <a:buNone/>
            </a:pPr>
            <a:r>
              <a:rPr lang="en-US" sz="1800" b="1" dirty="0">
                <a:solidFill>
                  <a:srgbClr val="002E5D"/>
                </a:solidFill>
                <a:latin typeface="Verdana" panose="020B0604030504040204" pitchFamily="34" charset="0"/>
                <a:ea typeface="Verdana" panose="020B0604030504040204" pitchFamily="34" charset="0"/>
                <a:cs typeface="Verdana" panose="020B0604030504040204" pitchFamily="34" charset="0"/>
              </a:rPr>
              <a:t>Age distribution of Exposed to risk</a:t>
            </a:r>
            <a:endParaRPr lang="it-IT" sz="2000" b="1"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endParaRPr lang="it-IT" sz="1800"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endParaRPr lang="it-IT" dirty="0"/>
          </a:p>
        </p:txBody>
      </p:sp>
      <p:pic>
        <p:nvPicPr>
          <p:cNvPr id="5" name="Immagine 4"/>
          <p:cNvPicPr>
            <a:picLocks noChangeAspect="1"/>
          </p:cNvPicPr>
          <p:nvPr/>
        </p:nvPicPr>
        <p:blipFill>
          <a:blip r:embed="rId3"/>
          <a:stretch>
            <a:fillRect/>
          </a:stretch>
        </p:blipFill>
        <p:spPr>
          <a:xfrm>
            <a:off x="1953141" y="3412433"/>
            <a:ext cx="3648691" cy="2113724"/>
          </a:xfrm>
          <a:prstGeom prst="rect">
            <a:avLst/>
          </a:prstGeom>
        </p:spPr>
      </p:pic>
      <p:pic>
        <p:nvPicPr>
          <p:cNvPr id="7" name="Immagine 6"/>
          <p:cNvPicPr>
            <a:picLocks noChangeAspect="1"/>
          </p:cNvPicPr>
          <p:nvPr/>
        </p:nvPicPr>
        <p:blipFill>
          <a:blip r:embed="rId4"/>
          <a:stretch>
            <a:fillRect/>
          </a:stretch>
        </p:blipFill>
        <p:spPr>
          <a:xfrm>
            <a:off x="6068069" y="3388979"/>
            <a:ext cx="3645774" cy="2137178"/>
          </a:xfrm>
          <a:prstGeom prst="rect">
            <a:avLst/>
          </a:prstGeom>
        </p:spPr>
      </p:pic>
      <p:sp>
        <p:nvSpPr>
          <p:cNvPr id="10" name="Elaborazione 9"/>
          <p:cNvSpPr/>
          <p:nvPr/>
        </p:nvSpPr>
        <p:spPr>
          <a:xfrm>
            <a:off x="8992587" y="2090144"/>
            <a:ext cx="2582104" cy="967256"/>
          </a:xfrm>
          <a:prstGeom prst="flowChartProcess">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t>at</a:t>
            </a:r>
            <a:r>
              <a:rPr lang="it-IT" sz="1600" dirty="0" smtClean="0"/>
              <a:t> </a:t>
            </a:r>
            <a:r>
              <a:rPr lang="it-IT" sz="1600" dirty="0"/>
              <a:t>2013.12.31 </a:t>
            </a:r>
            <a:endParaRPr lang="it-IT" sz="1600" dirty="0" smtClean="0"/>
          </a:p>
          <a:p>
            <a:r>
              <a:rPr lang="it-IT" b="1" dirty="0" err="1" smtClean="0"/>
              <a:t>Average</a:t>
            </a:r>
            <a:r>
              <a:rPr lang="it-IT" b="1" dirty="0" smtClean="0"/>
              <a:t> </a:t>
            </a:r>
            <a:r>
              <a:rPr lang="it-IT" b="1" dirty="0" err="1" smtClean="0"/>
              <a:t>Claim</a:t>
            </a:r>
            <a:r>
              <a:rPr lang="it-IT" b="1" dirty="0" smtClean="0"/>
              <a:t> Age: </a:t>
            </a:r>
            <a:r>
              <a:rPr lang="it-IT" sz="2000" b="1" dirty="0" smtClean="0"/>
              <a:t>5,9</a:t>
            </a:r>
          </a:p>
          <a:p>
            <a:r>
              <a:rPr lang="it-IT" b="1" dirty="0" err="1" smtClean="0"/>
              <a:t>Average</a:t>
            </a:r>
            <a:r>
              <a:rPr lang="it-IT" b="1" dirty="0" smtClean="0"/>
              <a:t> Age: </a:t>
            </a:r>
            <a:r>
              <a:rPr lang="it-IT" sz="2000" b="1" dirty="0" smtClean="0"/>
              <a:t>51,3</a:t>
            </a:r>
            <a:endParaRPr lang="it-IT" sz="2000" b="1" dirty="0"/>
          </a:p>
        </p:txBody>
      </p:sp>
      <p:sp>
        <p:nvSpPr>
          <p:cNvPr id="11" name="Fumetto 3 10"/>
          <p:cNvSpPr/>
          <p:nvPr/>
        </p:nvSpPr>
        <p:spPr>
          <a:xfrm>
            <a:off x="514315" y="2749274"/>
            <a:ext cx="1945177" cy="908835"/>
          </a:xfrm>
          <a:prstGeom prst="wedgeEllipseCallout">
            <a:avLst>
              <a:gd name="adj1" fmla="val 57209"/>
              <a:gd name="adj2" fmla="val 50457"/>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t>Average</a:t>
            </a:r>
            <a:r>
              <a:rPr lang="it-IT" sz="1600" dirty="0" smtClean="0"/>
              <a:t> </a:t>
            </a:r>
            <a:r>
              <a:rPr lang="it-IT" sz="1600" dirty="0" err="1" smtClean="0"/>
              <a:t>mortality</a:t>
            </a:r>
            <a:r>
              <a:rPr lang="it-IT" sz="1600" dirty="0" smtClean="0"/>
              <a:t> rate:</a:t>
            </a:r>
          </a:p>
          <a:p>
            <a:pPr algn="ctr"/>
            <a:r>
              <a:rPr lang="it-IT" b="1" dirty="0" smtClean="0"/>
              <a:t>4,07‰</a:t>
            </a:r>
            <a:endParaRPr lang="it-IT" sz="2400" b="1" dirty="0"/>
          </a:p>
        </p:txBody>
      </p:sp>
      <p:sp>
        <p:nvSpPr>
          <p:cNvPr id="12" name="Fumetto 3 11"/>
          <p:cNvSpPr/>
          <p:nvPr/>
        </p:nvSpPr>
        <p:spPr>
          <a:xfrm>
            <a:off x="9207491" y="3936752"/>
            <a:ext cx="1945177" cy="908835"/>
          </a:xfrm>
          <a:prstGeom prst="wedgeEllipseCallout">
            <a:avLst>
              <a:gd name="adj1" fmla="val -68829"/>
              <a:gd name="adj2" fmla="val 24210"/>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t>Average</a:t>
            </a:r>
            <a:r>
              <a:rPr lang="it-IT" sz="1600" dirty="0" smtClean="0"/>
              <a:t> </a:t>
            </a:r>
            <a:r>
              <a:rPr lang="it-IT" sz="1600" dirty="0" err="1" smtClean="0"/>
              <a:t>mortality</a:t>
            </a:r>
            <a:r>
              <a:rPr lang="it-IT" sz="1600" dirty="0" smtClean="0"/>
              <a:t> rate:</a:t>
            </a:r>
          </a:p>
          <a:p>
            <a:pPr algn="ctr"/>
            <a:r>
              <a:rPr lang="it-IT" b="1" dirty="0" smtClean="0"/>
              <a:t>14,70‰</a:t>
            </a:r>
            <a:endParaRPr lang="it-IT" sz="2400" b="1" dirty="0"/>
          </a:p>
        </p:txBody>
      </p:sp>
    </p:spTree>
    <p:extLst>
      <p:ext uri="{BB962C8B-B14F-4D97-AF65-F5344CB8AC3E}">
        <p14:creationId xmlns:p14="http://schemas.microsoft.com/office/powerpoint/2010/main" val="12933588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8265" y="251514"/>
            <a:ext cx="11273906" cy="694416"/>
          </a:xfrm>
        </p:spPr>
        <p:txBody>
          <a:bodyPr/>
          <a:lstStyle/>
          <a:p>
            <a:r>
              <a:rPr lang="en-US" b="1" dirty="0" smtClean="0"/>
              <a:t>CONCLUSIONS</a:t>
            </a:r>
            <a:r>
              <a:rPr lang="en-US" dirty="0"/>
              <a:t/>
            </a:r>
            <a:br>
              <a:rPr lang="en-US" dirty="0"/>
            </a:br>
            <a:r>
              <a:rPr lang="en-US" dirty="0" smtClean="0"/>
              <a:t>Average mortality rates</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75</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9" name="Segnaposto contenuto 8"/>
          <p:cNvSpPr>
            <a:spLocks noGrp="1"/>
          </p:cNvSpPr>
          <p:nvPr>
            <p:ph idx="1"/>
          </p:nvPr>
        </p:nvSpPr>
        <p:spPr>
          <a:xfrm>
            <a:off x="458265" y="945930"/>
            <a:ext cx="11261294" cy="4779009"/>
          </a:xfrm>
        </p:spPr>
        <p:txBody>
          <a:bodyPr/>
          <a:lstStyle/>
          <a:p>
            <a:pPr marL="0" indent="0" algn="ctr">
              <a:lnSpc>
                <a:spcPct val="100000"/>
              </a:lnSpc>
              <a:spcAft>
                <a:spcPts val="0"/>
              </a:spcAft>
              <a:buNone/>
            </a:pPr>
            <a:endParaRPr lang="en-US" sz="1800" b="1"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gn="ctr">
              <a:lnSpc>
                <a:spcPct val="100000"/>
              </a:lnSpc>
              <a:spcAft>
                <a:spcPts val="0"/>
              </a:spcAft>
              <a:buNone/>
            </a:pPr>
            <a:r>
              <a:rPr lang="en-US" sz="18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LOW </a:t>
            </a:r>
            <a:r>
              <a:rPr lang="en-US" sz="1800" b="1" dirty="0">
                <a:solidFill>
                  <a:srgbClr val="002E5D"/>
                </a:solidFill>
                <a:latin typeface="Verdana" panose="020B0604030504040204" pitchFamily="34" charset="0"/>
                <a:ea typeface="Verdana" panose="020B0604030504040204" pitchFamily="34" charset="0"/>
                <a:cs typeface="Verdana" panose="020B0604030504040204" pitchFamily="34" charset="0"/>
              </a:rPr>
              <a:t>CLAIM </a:t>
            </a:r>
            <a:r>
              <a:rPr lang="en-US" sz="18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AGE – ILL PEOPLE</a:t>
            </a:r>
            <a:endParaRPr lang="en-US" sz="2000"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gn="ctr">
              <a:lnSpc>
                <a:spcPct val="100000"/>
              </a:lnSpc>
              <a:spcAft>
                <a:spcPts val="0"/>
              </a:spcAft>
              <a:buNone/>
            </a:pPr>
            <a:r>
              <a:rPr lang="en-US" sz="1800" b="1" dirty="0">
                <a:solidFill>
                  <a:srgbClr val="002E5D"/>
                </a:solidFill>
                <a:latin typeface="Verdana" panose="020B0604030504040204" pitchFamily="34" charset="0"/>
                <a:ea typeface="Verdana" panose="020B0604030504040204" pitchFamily="34" charset="0"/>
                <a:cs typeface="Verdana" panose="020B0604030504040204" pitchFamily="34" charset="0"/>
              </a:rPr>
              <a:t>Age distribution of Exposed to </a:t>
            </a:r>
            <a:r>
              <a:rPr lang="en-US" sz="18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risk</a:t>
            </a:r>
            <a:endParaRPr lang="it-IT" sz="1800"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it-IT" dirty="0"/>
          </a:p>
        </p:txBody>
      </p:sp>
      <p:pic>
        <p:nvPicPr>
          <p:cNvPr id="8" name="Immagine 7"/>
          <p:cNvPicPr>
            <a:picLocks noChangeAspect="1"/>
          </p:cNvPicPr>
          <p:nvPr/>
        </p:nvPicPr>
        <p:blipFill>
          <a:blip r:embed="rId3"/>
          <a:stretch>
            <a:fillRect/>
          </a:stretch>
        </p:blipFill>
        <p:spPr>
          <a:xfrm>
            <a:off x="1828800" y="2950270"/>
            <a:ext cx="3855769" cy="2077183"/>
          </a:xfrm>
          <a:prstGeom prst="rect">
            <a:avLst/>
          </a:prstGeom>
        </p:spPr>
      </p:pic>
      <p:pic>
        <p:nvPicPr>
          <p:cNvPr id="2050" name="Grafico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2212" y="2975487"/>
            <a:ext cx="3855769" cy="206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laborazione 10"/>
          <p:cNvSpPr/>
          <p:nvPr/>
        </p:nvSpPr>
        <p:spPr>
          <a:xfrm>
            <a:off x="8687938" y="1436080"/>
            <a:ext cx="2582104" cy="967256"/>
          </a:xfrm>
          <a:prstGeom prst="flowChartProcess">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t>at</a:t>
            </a:r>
            <a:r>
              <a:rPr lang="it-IT" sz="1600" dirty="0" smtClean="0"/>
              <a:t> </a:t>
            </a:r>
            <a:r>
              <a:rPr lang="it-IT" sz="1600" dirty="0"/>
              <a:t>2013.12.31 </a:t>
            </a:r>
            <a:endParaRPr lang="it-IT" sz="1600" dirty="0" smtClean="0"/>
          </a:p>
          <a:p>
            <a:r>
              <a:rPr lang="it-IT" b="1" dirty="0" err="1" smtClean="0"/>
              <a:t>Average</a:t>
            </a:r>
            <a:r>
              <a:rPr lang="it-IT" b="1" dirty="0" smtClean="0"/>
              <a:t> </a:t>
            </a:r>
            <a:r>
              <a:rPr lang="it-IT" b="1" dirty="0" err="1" smtClean="0"/>
              <a:t>Claim</a:t>
            </a:r>
            <a:r>
              <a:rPr lang="it-IT" b="1" dirty="0" smtClean="0"/>
              <a:t> Age: </a:t>
            </a:r>
            <a:r>
              <a:rPr lang="it-IT" sz="2000" b="1" dirty="0" smtClean="0"/>
              <a:t>4,5</a:t>
            </a:r>
          </a:p>
          <a:p>
            <a:r>
              <a:rPr lang="it-IT" b="1" dirty="0" err="1" smtClean="0"/>
              <a:t>Average</a:t>
            </a:r>
            <a:r>
              <a:rPr lang="it-IT" b="1" dirty="0" smtClean="0"/>
              <a:t> Age: </a:t>
            </a:r>
            <a:r>
              <a:rPr lang="it-IT" sz="2000" b="1" dirty="0" smtClean="0"/>
              <a:t>61,8</a:t>
            </a:r>
            <a:endParaRPr lang="it-IT" sz="2000" b="1" dirty="0"/>
          </a:p>
        </p:txBody>
      </p:sp>
      <p:sp>
        <p:nvSpPr>
          <p:cNvPr id="10" name="Fumetto 3 9"/>
          <p:cNvSpPr/>
          <p:nvPr/>
        </p:nvSpPr>
        <p:spPr>
          <a:xfrm>
            <a:off x="170944" y="2604057"/>
            <a:ext cx="1945177" cy="908835"/>
          </a:xfrm>
          <a:prstGeom prst="wedgeEllipseCallout">
            <a:avLst>
              <a:gd name="adj1" fmla="val 57209"/>
              <a:gd name="adj2" fmla="val 50457"/>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t>Average</a:t>
            </a:r>
            <a:r>
              <a:rPr lang="it-IT" sz="1600" dirty="0" smtClean="0"/>
              <a:t> </a:t>
            </a:r>
            <a:r>
              <a:rPr lang="it-IT" sz="1600" dirty="0" err="1" smtClean="0"/>
              <a:t>mortality</a:t>
            </a:r>
            <a:r>
              <a:rPr lang="it-IT" sz="1600" dirty="0" smtClean="0"/>
              <a:t> rate:</a:t>
            </a:r>
          </a:p>
          <a:p>
            <a:pPr algn="ctr"/>
            <a:r>
              <a:rPr lang="it-IT" b="1" dirty="0" smtClean="0"/>
              <a:t>31,59‰</a:t>
            </a:r>
            <a:endParaRPr lang="it-IT" sz="2400" b="1" dirty="0"/>
          </a:p>
        </p:txBody>
      </p:sp>
      <p:sp>
        <p:nvSpPr>
          <p:cNvPr id="12" name="Fumetto 3 11"/>
          <p:cNvSpPr/>
          <p:nvPr/>
        </p:nvSpPr>
        <p:spPr>
          <a:xfrm>
            <a:off x="9631083" y="4299682"/>
            <a:ext cx="1945177" cy="908835"/>
          </a:xfrm>
          <a:prstGeom prst="wedgeEllipseCallout">
            <a:avLst>
              <a:gd name="adj1" fmla="val -57928"/>
              <a:gd name="adj2" fmla="val -109940"/>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t>Average</a:t>
            </a:r>
            <a:r>
              <a:rPr lang="it-IT" sz="1600" dirty="0" smtClean="0"/>
              <a:t> </a:t>
            </a:r>
            <a:r>
              <a:rPr lang="it-IT" sz="1600" dirty="0" err="1" smtClean="0"/>
              <a:t>mortality</a:t>
            </a:r>
            <a:r>
              <a:rPr lang="it-IT" sz="1600" dirty="0" smtClean="0"/>
              <a:t> rate:</a:t>
            </a:r>
          </a:p>
          <a:p>
            <a:pPr algn="ctr"/>
            <a:r>
              <a:rPr lang="it-IT" b="1" dirty="0" smtClean="0"/>
              <a:t>449,56‰</a:t>
            </a:r>
            <a:endParaRPr lang="it-IT" sz="2400" b="1" dirty="0"/>
          </a:p>
        </p:txBody>
      </p:sp>
    </p:spTree>
    <p:extLst>
      <p:ext uri="{BB962C8B-B14F-4D97-AF65-F5344CB8AC3E}">
        <p14:creationId xmlns:p14="http://schemas.microsoft.com/office/powerpoint/2010/main" val="31132951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smtClean="0"/>
              <a:t>CONCLUSIONS</a:t>
            </a:r>
            <a:r>
              <a:rPr lang="en-US" dirty="0"/>
              <a:t/>
            </a:r>
            <a:br>
              <a:rPr lang="en-US" dirty="0"/>
            </a:br>
            <a:r>
              <a:rPr lang="en-US" dirty="0" smtClean="0"/>
              <a:t>Life expectancy</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76</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pic>
        <p:nvPicPr>
          <p:cNvPr id="9" name="Segnaposto contenuto 8"/>
          <p:cNvPicPr>
            <a:picLocks noGrp="1" noChangeAspect="1"/>
          </p:cNvPicPr>
          <p:nvPr>
            <p:ph idx="1"/>
          </p:nvPr>
        </p:nvPicPr>
        <p:blipFill>
          <a:blip r:embed="rId3"/>
          <a:stretch>
            <a:fillRect/>
          </a:stretch>
        </p:blipFill>
        <p:spPr>
          <a:xfrm>
            <a:off x="1344831" y="1816440"/>
            <a:ext cx="9241988" cy="3350532"/>
          </a:xfrm>
          <a:prstGeom prst="rect">
            <a:avLst/>
          </a:prstGeom>
        </p:spPr>
      </p:pic>
      <p:sp>
        <p:nvSpPr>
          <p:cNvPr id="11" name="Rettangolo 10"/>
          <p:cNvSpPr/>
          <p:nvPr/>
        </p:nvSpPr>
        <p:spPr>
          <a:xfrm>
            <a:off x="2840383" y="1098350"/>
            <a:ext cx="6724918" cy="584775"/>
          </a:xfrm>
          <a:prstGeom prst="rect">
            <a:avLst/>
          </a:prstGeom>
        </p:spPr>
        <p:txBody>
          <a:bodyPr wrap="none">
            <a:spAutoFit/>
          </a:bodyPr>
          <a:lstStyle/>
          <a:p>
            <a:pPr algn="ctr"/>
            <a:r>
              <a:rPr lang="en-US" sz="1600" b="1" dirty="0">
                <a:solidFill>
                  <a:srgbClr val="002E5D"/>
                </a:solidFill>
                <a:latin typeface="Verdana" panose="020B0604030504040204" pitchFamily="34" charset="0"/>
                <a:ea typeface="Verdana" panose="020B0604030504040204" pitchFamily="34" charset="0"/>
                <a:cs typeface="Verdana" panose="020B0604030504040204" pitchFamily="34" charset="0"/>
              </a:rPr>
              <a:t>Life expectancy of Inail permanent disability annuitants </a:t>
            </a:r>
            <a:endParaRPr lang="it-IT" sz="1600"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b="1" dirty="0">
                <a:solidFill>
                  <a:srgbClr val="002E5D"/>
                </a:solidFill>
                <a:latin typeface="Verdana" panose="020B0604030504040204" pitchFamily="34" charset="0"/>
                <a:ea typeface="Verdana" panose="020B0604030504040204" pitchFamily="34" charset="0"/>
                <a:cs typeface="Verdana" panose="020B0604030504040204" pitchFamily="34" charset="0"/>
              </a:rPr>
              <a:t>Comparison with Italian population (</a:t>
            </a:r>
            <a:r>
              <a:rPr lang="en-US" sz="14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ISTAT 2013</a:t>
            </a:r>
            <a:r>
              <a:rPr lang="en-US" sz="16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endParaRPr lang="it-IT" sz="1600" dirty="0">
              <a:solidFill>
                <a:srgbClr val="002E5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324532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smtClean="0"/>
              <a:t>CONCLUSIONS</a:t>
            </a:r>
            <a:r>
              <a:rPr lang="en-US" dirty="0"/>
              <a:t/>
            </a:r>
            <a:br>
              <a:rPr lang="en-US" dirty="0"/>
            </a:br>
            <a:r>
              <a:rPr lang="en-US" dirty="0" smtClean="0"/>
              <a:t>Life expectancy</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77</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35246" y="1113183"/>
            <a:ext cx="11261294" cy="4757529"/>
          </a:xfrm>
        </p:spPr>
        <p:txBody>
          <a:bodyPr rtlCol="0">
            <a:noAutofit/>
          </a:bodyPr>
          <a:lstStyle/>
          <a:p>
            <a:pPr marL="0" indent="0" algn="just">
              <a:lnSpc>
                <a:spcPct val="115000"/>
              </a:lnSpc>
              <a:spcAft>
                <a:spcPts val="0"/>
              </a:spcAft>
              <a:buNone/>
              <a:tabLst>
                <a:tab pos="5490845" algn="l"/>
              </a:tabLst>
            </a:pPr>
            <a:r>
              <a:rPr lang="en-US" sz="1800" dirty="0" smtClean="0">
                <a:solidFill>
                  <a:srgbClr val="002E5D"/>
                </a:solidFill>
              </a:rPr>
              <a:t>Life expectancy of INAIL annuitants reiterates the concept that:</a:t>
            </a:r>
          </a:p>
          <a:p>
            <a:pPr marL="0" indent="0" algn="just">
              <a:lnSpc>
                <a:spcPct val="115000"/>
              </a:lnSpc>
              <a:spcAft>
                <a:spcPts val="0"/>
              </a:spcAft>
              <a:buNone/>
              <a:tabLst>
                <a:tab pos="5490845" algn="l"/>
              </a:tabLst>
            </a:pPr>
            <a:endParaRPr lang="en-US" sz="1800" dirty="0"/>
          </a:p>
          <a:p>
            <a:pPr algn="just">
              <a:lnSpc>
                <a:spcPct val="115000"/>
              </a:lnSpc>
              <a:spcAft>
                <a:spcPts val="0"/>
              </a:spcAft>
              <a:buFont typeface="Wingdings" panose="05000000000000000000" pitchFamily="2" charset="2"/>
              <a:buChar char="q"/>
              <a:tabLst>
                <a:tab pos="5490845" algn="l"/>
              </a:tabLst>
            </a:pPr>
            <a:r>
              <a:rPr lang="en-US" sz="1800" dirty="0" smtClean="0">
                <a:solidFill>
                  <a:srgbClr val="002E5D"/>
                </a:solidFill>
              </a:rPr>
              <a:t>for </a:t>
            </a:r>
            <a:r>
              <a:rPr lang="en-US" sz="1800" dirty="0">
                <a:solidFill>
                  <a:srgbClr val="002E5D"/>
                </a:solidFill>
              </a:rPr>
              <a:t>higher claim ages together with low and mid impairment degree, mortality of Inail permanent disabilities annuitants is wholly similar to Italian population </a:t>
            </a:r>
            <a:r>
              <a:rPr lang="en-US" sz="1800" dirty="0" smtClean="0">
                <a:solidFill>
                  <a:srgbClr val="002E5D"/>
                </a:solidFill>
              </a:rPr>
              <a:t>mortality;</a:t>
            </a:r>
          </a:p>
          <a:p>
            <a:pPr marL="0" indent="0" algn="just">
              <a:lnSpc>
                <a:spcPct val="115000"/>
              </a:lnSpc>
              <a:spcAft>
                <a:spcPts val="0"/>
              </a:spcAft>
              <a:buNone/>
              <a:tabLst>
                <a:tab pos="5490845" algn="l"/>
              </a:tabLst>
            </a:pPr>
            <a:endParaRPr lang="en-US" sz="1800" dirty="0" smtClean="0">
              <a:solidFill>
                <a:srgbClr val="002E5D"/>
              </a:solidFill>
            </a:endParaRPr>
          </a:p>
          <a:p>
            <a:pPr algn="just">
              <a:lnSpc>
                <a:spcPct val="115000"/>
              </a:lnSpc>
              <a:spcAft>
                <a:spcPts val="0"/>
              </a:spcAft>
              <a:buFont typeface="Wingdings" panose="05000000000000000000" pitchFamily="2" charset="2"/>
              <a:buChar char="q"/>
              <a:tabLst>
                <a:tab pos="5490845" algn="l"/>
              </a:tabLst>
            </a:pPr>
            <a:r>
              <a:rPr lang="en-US" sz="1800" dirty="0" smtClean="0">
                <a:solidFill>
                  <a:srgbClr val="002E5D"/>
                </a:solidFill>
              </a:rPr>
              <a:t>for </a:t>
            </a:r>
            <a:r>
              <a:rPr lang="en-US" sz="1800" dirty="0">
                <a:solidFill>
                  <a:srgbClr val="002E5D"/>
                </a:solidFill>
              </a:rPr>
              <a:t>lower claim ages there is a substantial difference between accidents and occupational diseases, with particular emphasis on the most serious diseases, including all forms of cancer (even those related with asbestos), that cause a very low life </a:t>
            </a:r>
            <a:r>
              <a:rPr lang="en-US" sz="1800" dirty="0" smtClean="0">
                <a:solidFill>
                  <a:srgbClr val="002E5D"/>
                </a:solidFill>
              </a:rPr>
              <a:t>expectancy.</a:t>
            </a:r>
            <a:endPar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31929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97" y="251514"/>
            <a:ext cx="11418774" cy="694416"/>
          </a:xfrm>
        </p:spPr>
        <p:txBody>
          <a:bodyPr/>
          <a:lstStyle/>
          <a:p>
            <a:r>
              <a:rPr lang="en-US" b="1" dirty="0" smtClean="0"/>
              <a:t>CONCLUSIONS</a:t>
            </a:r>
            <a:r>
              <a:rPr lang="en-US" dirty="0"/>
              <a:t/>
            </a:r>
            <a:br>
              <a:rPr lang="en-US"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78</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8" name="Segnaposto contenuto 6"/>
          <p:cNvSpPr>
            <a:spLocks noGrp="1"/>
          </p:cNvSpPr>
          <p:nvPr>
            <p:ph idx="1"/>
          </p:nvPr>
        </p:nvSpPr>
        <p:spPr>
          <a:xfrm>
            <a:off x="335246" y="1288249"/>
            <a:ext cx="11261294" cy="4757529"/>
          </a:xfrm>
        </p:spPr>
        <p:txBody>
          <a:bodyPr rtlCol="0">
            <a:noAutofit/>
          </a:bodyPr>
          <a:lstStyle/>
          <a:p>
            <a:pPr marL="0" indent="0" algn="just">
              <a:lnSpc>
                <a:spcPct val="115000"/>
              </a:lnSpc>
              <a:spcAft>
                <a:spcPts val="0"/>
              </a:spcAft>
              <a:buNone/>
              <a:tabLst>
                <a:tab pos="5490845" algn="l"/>
              </a:tabLst>
            </a:pPr>
            <a:r>
              <a:rPr lang="it-IT" sz="18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RESULTS OF THE STUDY</a:t>
            </a:r>
          </a:p>
          <a:p>
            <a:pPr marL="0" indent="0" algn="just">
              <a:lnSpc>
                <a:spcPct val="115000"/>
              </a:lnSpc>
              <a:spcAft>
                <a:spcPts val="0"/>
              </a:spcAft>
              <a:buNone/>
              <a:tabLst>
                <a:tab pos="5490845" algn="l"/>
              </a:tabLst>
            </a:pP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For the first time INAIL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realized</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annuitants</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Life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Tables</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distinguished</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for high and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low</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claim-age</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and for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injured</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and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ill</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people</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p>
          <a:p>
            <a:pPr marL="0" indent="0" algn="just">
              <a:lnSpc>
                <a:spcPct val="115000"/>
              </a:lnSpc>
              <a:spcAft>
                <a:spcPts val="0"/>
              </a:spcAft>
              <a:buNone/>
              <a:tabLst>
                <a:tab pos="5490845" algn="l"/>
              </a:tabLst>
            </a:pPr>
            <a:endParaRPr lang="it-IT" sz="1800" dirty="0">
              <a:solidFill>
                <a:srgbClr val="002E5D"/>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tabLst>
                <a:tab pos="5490845" algn="l"/>
              </a:tabLst>
            </a:pPr>
            <a:r>
              <a:rPr lang="it-IT" sz="18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NEXT STEP</a:t>
            </a:r>
          </a:p>
          <a:p>
            <a:pPr marL="0" indent="0" algn="just">
              <a:lnSpc>
                <a:spcPct val="115000"/>
              </a:lnSpc>
              <a:spcAft>
                <a:spcPts val="0"/>
              </a:spcAft>
              <a:buNone/>
              <a:tabLst>
                <a:tab pos="5490845" algn="l"/>
              </a:tabLst>
            </a:pP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In the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next</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years</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INAIL </a:t>
            </a:r>
            <a:r>
              <a:rPr lang="it-IT" sz="1800" i="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Statistical and </a:t>
            </a:r>
            <a:r>
              <a:rPr lang="it-IT" sz="1800" i="1"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Actuarial</a:t>
            </a:r>
            <a:r>
              <a:rPr lang="it-IT" sz="1800" i="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Office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is</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going</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to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carry</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out a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study</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about</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the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correlation</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between</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mortality</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and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worker’s</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t>
            </a:r>
            <a:r>
              <a:rPr lang="it-IT" sz="1800" dirty="0" err="1" smtClean="0">
                <a:solidFill>
                  <a:srgbClr val="002E5D"/>
                </a:solidFill>
                <a:latin typeface="Verdana" panose="020B0604030504040204" pitchFamily="34" charset="0"/>
                <a:ea typeface="Verdana" panose="020B0604030504040204" pitchFamily="34" charset="0"/>
                <a:cs typeface="Verdana" panose="020B0604030504040204" pitchFamily="34" charset="0"/>
              </a:rPr>
              <a:t>profession</a:t>
            </a:r>
            <a:r>
              <a:rPr lang="it-IT" sz="18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7078128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620568" y="403260"/>
            <a:ext cx="2135187" cy="1146755"/>
          </a:xfrm>
        </p:spPr>
      </p:pic>
      <p:sp>
        <p:nvSpPr>
          <p:cNvPr id="3" name="Titolo 2"/>
          <p:cNvSpPr>
            <a:spLocks noGrp="1"/>
          </p:cNvSpPr>
          <p:nvPr>
            <p:ph type="ctrTitle"/>
          </p:nvPr>
        </p:nvSpPr>
        <p:spPr>
          <a:xfrm>
            <a:off x="2926499" y="2657015"/>
            <a:ext cx="6474676" cy="1225872"/>
          </a:xfrm>
        </p:spPr>
        <p:txBody>
          <a:bodyPr/>
          <a:lstStyle/>
          <a:p>
            <a:pPr defTabSz="185738"/>
            <a:r>
              <a:rPr lang="en-US" b="1" dirty="0" smtClean="0"/>
              <a:t>THANKS FOR YOUR ATTENTION!</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endParaRPr lang="it-IT" dirty="0"/>
          </a:p>
        </p:txBody>
      </p:sp>
      <p:sp>
        <p:nvSpPr>
          <p:cNvPr id="4" name="Segnaposto testo 3"/>
          <p:cNvSpPr>
            <a:spLocks noGrp="1"/>
          </p:cNvSpPr>
          <p:nvPr>
            <p:ph type="body" sz="quarter" idx="14"/>
          </p:nvPr>
        </p:nvSpPr>
        <p:spPr>
          <a:xfrm>
            <a:off x="2927273" y="3663967"/>
            <a:ext cx="4982818" cy="1742920"/>
          </a:xfrm>
        </p:spPr>
        <p:txBody>
          <a:bodyPr/>
          <a:lstStyle/>
          <a:p>
            <a:r>
              <a:rPr lang="en-US" b="1" dirty="0"/>
              <a:t>For any information, please contact:</a:t>
            </a:r>
            <a:endParaRPr lang="it-IT" b="1" dirty="0" smtClean="0"/>
          </a:p>
          <a:p>
            <a:r>
              <a:rPr lang="it-IT" sz="1600" b="1" i="1" dirty="0" smtClean="0"/>
              <a:t>Laura Baradel </a:t>
            </a:r>
            <a:endParaRPr lang="it-IT" sz="1600" i="1" dirty="0"/>
          </a:p>
          <a:p>
            <a:r>
              <a:rPr lang="it-IT" sz="1600" dirty="0" smtClean="0">
                <a:hlinkClick r:id="rId4"/>
              </a:rPr>
              <a:t>l.baradel@inail.it</a:t>
            </a:r>
            <a:r>
              <a:rPr lang="it-IT" sz="1600" dirty="0" smtClean="0"/>
              <a:t> - </a:t>
            </a:r>
            <a:r>
              <a:rPr lang="it-IT" sz="1600" dirty="0" err="1" smtClean="0"/>
              <a:t>phone</a:t>
            </a:r>
            <a:r>
              <a:rPr lang="it-IT" sz="1600" dirty="0" smtClean="0"/>
              <a:t> +39 0654872303</a:t>
            </a:r>
          </a:p>
          <a:p>
            <a:r>
              <a:rPr lang="it-IT" sz="1600" b="1" i="1" dirty="0" smtClean="0">
                <a:solidFill>
                  <a:srgbClr val="002E5D"/>
                </a:solidFill>
              </a:rPr>
              <a:t>Daniela Martini </a:t>
            </a:r>
          </a:p>
          <a:p>
            <a:r>
              <a:rPr lang="it-IT" sz="1600" dirty="0" smtClean="0">
                <a:hlinkClick r:id="rId5"/>
              </a:rPr>
              <a:t>d.martini@inail.it</a:t>
            </a:r>
            <a:r>
              <a:rPr lang="it-IT" sz="1600" dirty="0"/>
              <a:t> </a:t>
            </a:r>
            <a:r>
              <a:rPr lang="it-IT" sz="1600" dirty="0" smtClean="0"/>
              <a:t>- </a:t>
            </a:r>
            <a:r>
              <a:rPr lang="it-IT" sz="1600" dirty="0" err="1" smtClean="0"/>
              <a:t>phone</a:t>
            </a:r>
            <a:r>
              <a:rPr lang="it-IT" sz="1600" dirty="0" smtClean="0"/>
              <a:t> </a:t>
            </a:r>
            <a:r>
              <a:rPr lang="it-IT" sz="1600" dirty="0"/>
              <a:t>+39 </a:t>
            </a:r>
            <a:r>
              <a:rPr lang="it-IT" sz="1600" dirty="0" smtClean="0"/>
              <a:t>0654872334</a:t>
            </a:r>
            <a:endParaRPr lang="it-IT" sz="1600" dirty="0"/>
          </a:p>
          <a:p>
            <a:endParaRPr lang="it-IT" dirty="0"/>
          </a:p>
          <a:p>
            <a:endParaRPr lang="it-IT" dirty="0"/>
          </a:p>
          <a:p>
            <a:endParaRPr lang="it-IT" dirty="0"/>
          </a:p>
        </p:txBody>
      </p:sp>
      <p:sp>
        <p:nvSpPr>
          <p:cNvPr id="5" name="Segnaposto testo 4"/>
          <p:cNvSpPr>
            <a:spLocks noGrp="1"/>
          </p:cNvSpPr>
          <p:nvPr>
            <p:ph type="body" sz="quarter" idx="15"/>
          </p:nvPr>
        </p:nvSpPr>
        <p:spPr>
          <a:xfrm>
            <a:off x="2927273" y="665464"/>
            <a:ext cx="4719909" cy="235221"/>
          </a:xfrm>
        </p:spPr>
        <p:txBody>
          <a:bodyPr/>
          <a:lstStyle/>
          <a:p>
            <a:r>
              <a:rPr lang="it-IT" dirty="0"/>
              <a:t>Panama City, August 21–24, 2017</a:t>
            </a:r>
          </a:p>
        </p:txBody>
      </p:sp>
      <p:sp>
        <p:nvSpPr>
          <p:cNvPr id="7" name="Rettangolo 6"/>
          <p:cNvSpPr/>
          <p:nvPr/>
        </p:nvSpPr>
        <p:spPr>
          <a:xfrm>
            <a:off x="9401175" y="1411516"/>
            <a:ext cx="2573974" cy="276999"/>
          </a:xfrm>
          <a:prstGeom prst="rect">
            <a:avLst/>
          </a:prstGeom>
        </p:spPr>
        <p:txBody>
          <a:bodyPr wrap="none">
            <a:spAutoFit/>
          </a:bodyPr>
          <a:lstStyle/>
          <a:p>
            <a:r>
              <a:rPr lang="it-IT" sz="1200" dirty="0">
                <a:solidFill>
                  <a:srgbClr val="0C2E5C"/>
                </a:solidFill>
                <a:latin typeface="Verdana"/>
                <a:cs typeface="Verdana"/>
              </a:rPr>
              <a:t>2017 ASTIN / AFIR </a:t>
            </a:r>
            <a:r>
              <a:rPr lang="it-IT" sz="1200" dirty="0" err="1">
                <a:solidFill>
                  <a:srgbClr val="0C2E5C"/>
                </a:solidFill>
                <a:latin typeface="Verdana"/>
                <a:cs typeface="Verdana"/>
              </a:rPr>
              <a:t>Colloquium</a:t>
            </a:r>
            <a:endParaRPr lang="it-IT" sz="1200" dirty="0">
              <a:solidFill>
                <a:srgbClr val="0C2E5C"/>
              </a:solidFill>
              <a:latin typeface="Verdana"/>
              <a:cs typeface="Verdana"/>
            </a:endParaRPr>
          </a:p>
        </p:txBody>
      </p:sp>
    </p:spTree>
    <p:extLst>
      <p:ext uri="{BB962C8B-B14F-4D97-AF65-F5344CB8AC3E}">
        <p14:creationId xmlns:p14="http://schemas.microsoft.com/office/powerpoint/2010/main" val="1895463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ITALIAN INSURANCE </a:t>
            </a:r>
            <a:r>
              <a:rPr lang="en-US" b="1" dirty="0"/>
              <a:t>AGAINST ACCIDENTS AT WORK</a:t>
            </a:r>
            <a:br>
              <a:rPr lang="en-US" b="1" dirty="0"/>
            </a:br>
            <a:r>
              <a:rPr lang="en-US" dirty="0" smtClean="0"/>
              <a:t>Object of insurance</a:t>
            </a: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8</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470877" y="1270000"/>
            <a:ext cx="11261294" cy="4051299"/>
          </a:xfrm>
        </p:spPr>
        <p:txBody>
          <a:bodyPr/>
          <a:lstStyle/>
          <a:p>
            <a:pPr marL="0" indent="0" algn="ctr">
              <a:buNone/>
            </a:pPr>
            <a:r>
              <a:rPr lang="it-IT" sz="2400" b="1" dirty="0" smtClean="0">
                <a:solidFill>
                  <a:srgbClr val="002E5D"/>
                </a:solidFill>
              </a:rPr>
              <a:t>OCCUPATIONAL DISEASE</a:t>
            </a:r>
            <a:endParaRPr lang="it-IT" sz="2400" b="1" dirty="0">
              <a:solidFill>
                <a:srgbClr val="002E5D"/>
              </a:solidFill>
            </a:endParaRPr>
          </a:p>
          <a:p>
            <a:pPr marL="0" indent="0">
              <a:buNone/>
            </a:pPr>
            <a:endParaRPr lang="en-US" sz="3200" dirty="0" smtClean="0"/>
          </a:p>
          <a:p>
            <a:pPr marL="0" indent="0">
              <a:buNone/>
            </a:pPr>
            <a:r>
              <a:rPr lang="en-US" sz="2000" dirty="0">
                <a:solidFill>
                  <a:srgbClr val="002E5D"/>
                </a:solidFill>
              </a:rPr>
              <a:t>A</a:t>
            </a:r>
            <a:r>
              <a:rPr lang="en-US" sz="2000" dirty="0" smtClean="0">
                <a:solidFill>
                  <a:srgbClr val="002E5D"/>
                </a:solidFill>
              </a:rPr>
              <a:t>n </a:t>
            </a:r>
            <a:r>
              <a:rPr lang="en-US" sz="2000" dirty="0">
                <a:solidFill>
                  <a:srgbClr val="002E5D"/>
                </a:solidFill>
              </a:rPr>
              <a:t>occupational disease </a:t>
            </a:r>
            <a:r>
              <a:rPr lang="en-US" sz="2000" dirty="0" smtClean="0">
                <a:solidFill>
                  <a:srgbClr val="002E5D"/>
                </a:solidFill>
              </a:rPr>
              <a:t>is an illness contracted </a:t>
            </a:r>
            <a:r>
              <a:rPr lang="en-US" sz="2000" dirty="0">
                <a:solidFill>
                  <a:srgbClr val="002E5D"/>
                </a:solidFill>
              </a:rPr>
              <a:t>as a result of an exposure over a period of time to risk factors arising from work </a:t>
            </a:r>
            <a:r>
              <a:rPr lang="en-US" sz="2000" dirty="0" smtClean="0">
                <a:solidFill>
                  <a:srgbClr val="002E5D"/>
                </a:solidFill>
              </a:rPr>
              <a:t>activity.</a:t>
            </a:r>
            <a:endParaRPr lang="it-IT" sz="2000" dirty="0">
              <a:solidFill>
                <a:srgbClr val="002E5D"/>
              </a:solidFill>
            </a:endParaRPr>
          </a:p>
          <a:p>
            <a:pPr marL="0" indent="0">
              <a:buNone/>
            </a:pPr>
            <a:endParaRPr lang="it-IT" sz="1800" b="1" dirty="0">
              <a:solidFill>
                <a:srgbClr val="002E5D"/>
              </a:solidFill>
            </a:endParaRPr>
          </a:p>
          <a:p>
            <a:pPr marL="0" indent="0">
              <a:buNone/>
            </a:pPr>
            <a:endParaRPr lang="it-IT" sz="1200" dirty="0">
              <a:solidFill>
                <a:srgbClr val="002E5D"/>
              </a:solidFill>
            </a:endParaRPr>
          </a:p>
        </p:txBody>
      </p:sp>
      <p:sp>
        <p:nvSpPr>
          <p:cNvPr id="9" name="Freccia in giù 8"/>
          <p:cNvSpPr/>
          <p:nvPr/>
        </p:nvSpPr>
        <p:spPr>
          <a:xfrm>
            <a:off x="5615301" y="1834712"/>
            <a:ext cx="673100" cy="660400"/>
          </a:xfrm>
          <a:prstGeom prst="downArrow">
            <a:avLst/>
          </a:prstGeom>
          <a:solidFill>
            <a:srgbClr val="C8C8CE"/>
          </a:solidFill>
          <a:ln w="38100">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38675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lgn="l" rtl="0">
              <a:lnSpc>
                <a:spcPct val="90000"/>
              </a:lnSpc>
              <a:spcBef>
                <a:spcPct val="0"/>
              </a:spcBef>
            </a:pPr>
            <a:r>
              <a:rPr lang="en-US" sz="2000" b="1" dirty="0" smtClean="0">
                <a:solidFill>
                  <a:srgbClr val="002E5D"/>
                </a:solidFill>
              </a:rPr>
              <a:t>ITALIAN INSURANCE AGAINST ACCIDENTS AT WORK</a:t>
            </a:r>
            <a:r>
              <a:rPr lang="en-US" sz="2000" b="1" dirty="0" smtClean="0"/>
              <a:t/>
            </a:r>
            <a:br>
              <a:rPr lang="en-US" sz="2000" b="1" dirty="0" smtClean="0"/>
            </a:br>
            <a:r>
              <a:rPr lang="en-US" sz="2000" dirty="0" smtClean="0">
                <a:solidFill>
                  <a:srgbClr val="002E5D"/>
                </a:solidFill>
                <a:latin typeface="Verdana" panose="020B0604030504040204" pitchFamily="34" charset="0"/>
                <a:ea typeface="Verdana" panose="020B0604030504040204" pitchFamily="34" charset="0"/>
                <a:cs typeface="Verdana" panose="020B0604030504040204" pitchFamily="34" charset="0"/>
              </a:rPr>
              <a:t>INAIL benefits</a:t>
            </a:r>
            <a: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r>
            <a:b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br>
            <a: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t/>
            </a:r>
            <a:br>
              <a:rPr lang="en-US" sz="2000" b="1" dirty="0" smtClean="0">
                <a:solidFill>
                  <a:srgbClr val="002E5D"/>
                </a:solidFill>
                <a:latin typeface="Verdana" panose="020B0604030504040204" pitchFamily="34" charset="0"/>
                <a:ea typeface="Verdana" panose="020B0604030504040204" pitchFamily="34" charset="0"/>
                <a:cs typeface="Verdana" panose="020B0604030504040204" pitchFamily="34" charset="0"/>
              </a:rPr>
            </a:br>
            <a:r>
              <a:rPr lang="it-IT" sz="1800" dirty="0" smtClean="0">
                <a:solidFill>
                  <a:srgbClr val="002E5D"/>
                </a:solidFill>
              </a:rPr>
              <a:t/>
            </a:r>
            <a:br>
              <a:rPr lang="it-IT" sz="1800" dirty="0" smtClean="0">
                <a:solidFill>
                  <a:srgbClr val="002E5D"/>
                </a:solidFill>
              </a:rPr>
            </a:br>
            <a:r>
              <a:rPr lang="en-US" dirty="0" smtClean="0"/>
              <a:t/>
            </a:r>
            <a:br>
              <a:rPr lang="en-US" dirty="0" smtClean="0"/>
            </a:br>
            <a:r>
              <a:rPr lang="en-US" dirty="0" smtClean="0"/>
              <a:t/>
            </a:r>
            <a:br>
              <a:rPr lang="en-US" dirty="0" smtClean="0"/>
            </a:br>
            <a:r>
              <a:rPr lang="en-US" b="1" dirty="0"/>
              <a:t/>
            </a:r>
            <a:br>
              <a:rPr lang="en-US" b="1" dirty="0"/>
            </a:br>
            <a:endParaRPr lang="it-IT" dirty="0"/>
          </a:p>
        </p:txBody>
      </p:sp>
      <p:sp>
        <p:nvSpPr>
          <p:cNvPr id="3" name="Segnaposto data 2"/>
          <p:cNvSpPr>
            <a:spLocks noGrp="1"/>
          </p:cNvSpPr>
          <p:nvPr>
            <p:ph type="dt" sz="half" idx="15"/>
          </p:nvPr>
        </p:nvSpPr>
        <p:spPr>
          <a:xfrm>
            <a:off x="8217192" y="6388098"/>
            <a:ext cx="1761798" cy="247238"/>
          </a:xfrm>
        </p:spPr>
        <p:txBody>
          <a:bodyPr/>
          <a:lstStyle/>
          <a:p>
            <a:r>
              <a:rPr lang="it-IT" sz="1200" b="1" dirty="0" smtClean="0">
                <a:solidFill>
                  <a:schemeClr val="tx2">
                    <a:lumMod val="75000"/>
                  </a:schemeClr>
                </a:solidFill>
              </a:rPr>
              <a:t>August 21-24, 2017</a:t>
            </a:r>
            <a:endParaRPr lang="it-IT" sz="1200" b="1" dirty="0">
              <a:solidFill>
                <a:schemeClr val="tx2">
                  <a:lumMod val="75000"/>
                </a:schemeClr>
              </a:solidFill>
            </a:endParaRPr>
          </a:p>
        </p:txBody>
      </p:sp>
      <p:sp>
        <p:nvSpPr>
          <p:cNvPr id="4" name="Segnaposto numero diapositiva 3"/>
          <p:cNvSpPr>
            <a:spLocks noGrp="1"/>
          </p:cNvSpPr>
          <p:nvPr>
            <p:ph type="sldNum" sz="quarter" idx="17"/>
          </p:nvPr>
        </p:nvSpPr>
        <p:spPr>
          <a:xfrm>
            <a:off x="11239412" y="6348205"/>
            <a:ext cx="670559" cy="365125"/>
          </a:xfrm>
        </p:spPr>
        <p:txBody>
          <a:bodyPr/>
          <a:lstStyle/>
          <a:p>
            <a:fld id="{03E89E2B-7837-6B45-9BB2-CC8B24B0904A}" type="slidenum">
              <a:rPr lang="it-IT" sz="1600" smtClean="0">
                <a:solidFill>
                  <a:schemeClr val="tx2">
                    <a:lumMod val="75000"/>
                  </a:schemeClr>
                </a:solidFill>
              </a:rPr>
              <a:pPr/>
              <a:t>9</a:t>
            </a:fld>
            <a:endParaRPr lang="it-IT" sz="1600" dirty="0">
              <a:solidFill>
                <a:schemeClr val="tx2">
                  <a:lumMod val="75000"/>
                </a:schemeClr>
              </a:solidFill>
            </a:endParaRPr>
          </a:p>
        </p:txBody>
      </p:sp>
      <p:sp>
        <p:nvSpPr>
          <p:cNvPr id="6" name="Segnaposto testo 5"/>
          <p:cNvSpPr>
            <a:spLocks noGrp="1"/>
          </p:cNvSpPr>
          <p:nvPr>
            <p:ph type="body" sz="quarter" idx="4294967295"/>
          </p:nvPr>
        </p:nvSpPr>
        <p:spPr>
          <a:xfrm>
            <a:off x="2840383" y="6407149"/>
            <a:ext cx="4322417" cy="298451"/>
          </a:xfrm>
        </p:spPr>
        <p:txBody>
          <a:bodyPr>
            <a:normAutofit/>
          </a:bodyPr>
          <a:lstStyle/>
          <a:p>
            <a:pPr marL="0" indent="0">
              <a:buNone/>
            </a:pPr>
            <a:r>
              <a:rPr lang="en-US" sz="1200" b="1" dirty="0">
                <a:solidFill>
                  <a:schemeClr val="tx2">
                    <a:lumMod val="75000"/>
                  </a:schemeClr>
                </a:solidFill>
              </a:rPr>
              <a:t>INAIL </a:t>
            </a:r>
            <a:r>
              <a:rPr lang="en-US" sz="1200" b="1" dirty="0">
                <a:solidFill>
                  <a:schemeClr val="tx2">
                    <a:lumMod val="75000"/>
                  </a:schemeClr>
                </a:solidFill>
                <a:ea typeface="Verdana" panose="020B0604030504040204" pitchFamily="34" charset="0"/>
                <a:cs typeface="Verdana" panose="020B0604030504040204" pitchFamily="34" charset="0"/>
              </a:rPr>
              <a:t>LIFE TABLES FOR WORK-RELATED INJURED OR ILL PEOPLE</a:t>
            </a:r>
            <a:endParaRPr lang="it-IT" sz="1200" dirty="0">
              <a:solidFill>
                <a:schemeClr val="tx2">
                  <a:lumMod val="75000"/>
                </a:schemeClr>
              </a:solidFill>
            </a:endParaRPr>
          </a:p>
          <a:p>
            <a:pPr marL="0" indent="0">
              <a:buNone/>
            </a:pPr>
            <a:endParaRPr lang="it-IT" b="1" dirty="0">
              <a:solidFill>
                <a:schemeClr val="tx2">
                  <a:lumMod val="75000"/>
                </a:schemeClr>
              </a:solidFill>
            </a:endParaRPr>
          </a:p>
        </p:txBody>
      </p:sp>
      <p:sp>
        <p:nvSpPr>
          <p:cNvPr id="7" name="Segnaposto contenuto 6"/>
          <p:cNvSpPr>
            <a:spLocks noGrp="1"/>
          </p:cNvSpPr>
          <p:nvPr>
            <p:ph idx="1"/>
          </p:nvPr>
        </p:nvSpPr>
        <p:spPr>
          <a:xfrm>
            <a:off x="458265" y="1104900"/>
            <a:ext cx="11261294" cy="4051299"/>
          </a:xfrm>
        </p:spPr>
        <p:txBody>
          <a:bodyPr/>
          <a:lstStyle/>
          <a:p>
            <a:pPr marL="0" indent="0">
              <a:buNone/>
            </a:pPr>
            <a:endParaRPr lang="it-IT" sz="3200" b="1" dirty="0">
              <a:solidFill>
                <a:srgbClr val="002E5D"/>
              </a:solidFill>
            </a:endParaRPr>
          </a:p>
          <a:p>
            <a:pPr marL="0" indent="0">
              <a:buNone/>
            </a:pPr>
            <a:r>
              <a:rPr lang="en-US" sz="2000" dirty="0">
                <a:solidFill>
                  <a:srgbClr val="002E5D"/>
                </a:solidFill>
              </a:rPr>
              <a:t>INAIL provides </a:t>
            </a:r>
            <a:r>
              <a:rPr lang="en-US" sz="2000" b="1" dirty="0">
                <a:solidFill>
                  <a:srgbClr val="002E5D"/>
                </a:solidFill>
              </a:rPr>
              <a:t>economic</a:t>
            </a:r>
            <a:r>
              <a:rPr lang="en-US" sz="2000" dirty="0">
                <a:solidFill>
                  <a:srgbClr val="002E5D"/>
                </a:solidFill>
              </a:rPr>
              <a:t>, </a:t>
            </a:r>
            <a:r>
              <a:rPr lang="en-US" sz="2000" b="1" dirty="0">
                <a:solidFill>
                  <a:srgbClr val="002E5D"/>
                </a:solidFill>
              </a:rPr>
              <a:t>health care </a:t>
            </a:r>
            <a:r>
              <a:rPr lang="en-US" sz="2000" dirty="0">
                <a:solidFill>
                  <a:srgbClr val="002E5D"/>
                </a:solidFill>
              </a:rPr>
              <a:t>and additional benefits to workers who </a:t>
            </a:r>
            <a:r>
              <a:rPr lang="en-US" sz="2000" dirty="0" smtClean="0">
                <a:solidFill>
                  <a:srgbClr val="002E5D"/>
                </a:solidFill>
              </a:rPr>
              <a:t>suffer </a:t>
            </a:r>
            <a:r>
              <a:rPr lang="en-US" sz="2000" dirty="0">
                <a:solidFill>
                  <a:srgbClr val="002E5D"/>
                </a:solidFill>
              </a:rPr>
              <a:t>from accidents or occupational diseases</a:t>
            </a:r>
            <a:r>
              <a:rPr lang="en-US" sz="2000" dirty="0" smtClean="0">
                <a:solidFill>
                  <a:srgbClr val="002E5D"/>
                </a:solidFill>
              </a:rPr>
              <a:t>.</a:t>
            </a:r>
          </a:p>
        </p:txBody>
      </p:sp>
    </p:spTree>
    <p:extLst>
      <p:ext uri="{BB962C8B-B14F-4D97-AF65-F5344CB8AC3E}">
        <p14:creationId xmlns:p14="http://schemas.microsoft.com/office/powerpoint/2010/main" val="1604420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INAIL">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B5A01D27A3D824C92304EB5212A8BA8" ma:contentTypeVersion="0" ma:contentTypeDescription="Creare un nuovo documento." ma:contentTypeScope="" ma:versionID="b445141fc07f617e03659c2ee0ba012b">
  <xsd:schema xmlns:xsd="http://www.w3.org/2001/XMLSchema" xmlns:xs="http://www.w3.org/2001/XMLSchema" xmlns:p="http://schemas.microsoft.com/office/2006/metadata/properties" xmlns:ns2="7a4d4952-7bc6-4614-bf54-70c107ed9c90" targetNamespace="http://schemas.microsoft.com/office/2006/metadata/properties" ma:root="true" ma:fieldsID="3cf5ee74b5c3b0a39a8056b931fcae5c" ns2:_="">
    <xsd:import namespace="7a4d4952-7bc6-4614-bf54-70c107ed9c9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d4952-7bc6-4614-bf54-70c107ed9c90" elementFormDefault="qualified">
    <xsd:import namespace="http://schemas.microsoft.com/office/2006/documentManagement/types"/>
    <xsd:import namespace="http://schemas.microsoft.com/office/infopath/2007/PartnerControls"/>
    <xsd:element name="_dlc_DocId" ma:index="8" nillable="true" ma:displayName="Valore ID documento" ma:description="Valore dell'ID documento assegnato all'elemento." ma:internalName="_dlc_DocId" ma:readOnly="true">
      <xsd:simpleType>
        <xsd:restriction base="dms:Text"/>
      </xsd:simpleType>
    </xsd:element>
    <xsd:element name="_dlc_DocIdUrl" ma:index="9"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7a4d4952-7bc6-4614-bf54-70c107ed9c90">446VWSDZDHTQ-283-3030</_dlc_DocId>
    <_dlc_DocIdUrl xmlns="7a4d4952-7bc6-4614-bf54-70c107ed9c90">
      <Url>http://collaboration.inail.it/dc/dcc/BrandIdentity/_layouts/DocIdRedir.aspx?ID=446VWSDZDHTQ-283-3030</Url>
      <Description>446VWSDZDHTQ-283-3030</Description>
    </_dlc_DocIdUrl>
  </documentManagement>
</p:properties>
</file>

<file path=customXml/itemProps1.xml><?xml version="1.0" encoding="utf-8"?>
<ds:datastoreItem xmlns:ds="http://schemas.openxmlformats.org/officeDocument/2006/customXml" ds:itemID="{7855CE4E-D297-415E-86CA-C18B9C6C2F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4d4952-7bc6-4614-bf54-70c107ed9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76BDBB-DAD7-4BC3-9AF4-5231374BC16F}">
  <ds:schemaRefs>
    <ds:schemaRef ds:uri="http://schemas.microsoft.com/sharepoint/v3/contenttype/forms"/>
  </ds:schemaRefs>
</ds:datastoreItem>
</file>

<file path=customXml/itemProps3.xml><?xml version="1.0" encoding="utf-8"?>
<ds:datastoreItem xmlns:ds="http://schemas.openxmlformats.org/officeDocument/2006/customXml" ds:itemID="{9A5763D4-2D89-48CB-89D1-40FB0DCDF173}">
  <ds:schemaRefs>
    <ds:schemaRef ds:uri="http://schemas.microsoft.com/sharepoint/events"/>
  </ds:schemaRefs>
</ds:datastoreItem>
</file>

<file path=customXml/itemProps4.xml><?xml version="1.0" encoding="utf-8"?>
<ds:datastoreItem xmlns:ds="http://schemas.openxmlformats.org/officeDocument/2006/customXml" ds:itemID="{75E5AF88-D05B-4E41-8261-25FBA60CDA87}">
  <ds:schemaRefs>
    <ds:schemaRef ds:uri="http://purl.org/dc/dcmitype/"/>
    <ds:schemaRef ds:uri="http://purl.org/dc/terms/"/>
    <ds:schemaRef ds:uri="http://schemas.microsoft.com/office/2006/metadata/properties"/>
    <ds:schemaRef ds:uri="7a4d4952-7bc6-4614-bf54-70c107ed9c90"/>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3311</TotalTime>
  <Words>4419</Words>
  <Application>Microsoft Office PowerPoint</Application>
  <PresentationFormat>Widescreen</PresentationFormat>
  <Paragraphs>805</Paragraphs>
  <Slides>79</Slides>
  <Notes>79</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79</vt:i4>
      </vt:variant>
    </vt:vector>
  </HeadingPairs>
  <TitlesOfParts>
    <vt:vector size="85" baseType="lpstr">
      <vt:lpstr>Arial</vt:lpstr>
      <vt:lpstr>Calibri</vt:lpstr>
      <vt:lpstr>Calibri Light</vt:lpstr>
      <vt:lpstr>Verdana</vt:lpstr>
      <vt:lpstr>Wingdings</vt:lpstr>
      <vt:lpstr>Tema di Office</vt:lpstr>
      <vt:lpstr>INAIL LIFE TABLES FOR WORK-RELATED INJURED OR ILL PEOPLE  </vt:lpstr>
      <vt:lpstr>AGENDA</vt:lpstr>
      <vt:lpstr>ITALIAN INSURANCE AGAINST ACCIDENTS AT WORK </vt:lpstr>
      <vt:lpstr>ITALIAN INSURANCE AGAINST ACCIDENTS AT WORK   </vt:lpstr>
      <vt:lpstr>ITALIAN INSURANCE AGAINST ACCIDENTS AT WORK National Institute for insurance against accidents at work </vt:lpstr>
      <vt:lpstr>ITALIAN INSURANCE AGAINST ACCIDENTS AT WORK Compulsory insurance </vt:lpstr>
      <vt:lpstr>ITALIAN INSURANCE AGAINST ACCIDENTS AT WORK Object of insurance</vt:lpstr>
      <vt:lpstr>ITALIAN INSURANCE AGAINST ACCIDENTS AT WORK Object of insurance</vt:lpstr>
      <vt:lpstr>ITALIAN INSURANCE AGAINST ACCIDENTS AT WORK INAIL benefits      </vt:lpstr>
      <vt:lpstr>ITALIAN INSURANCE AGAINST ACCIDENTS AT WORK INAIL benefits    </vt:lpstr>
      <vt:lpstr>ITALIAN INSURANCE AGAINST ACCIDENTS AT WORK INAIL benefits    </vt:lpstr>
      <vt:lpstr>PURPOSE OF THE STUDY </vt:lpstr>
      <vt:lpstr>PURPOSE OF THE STUDY     </vt:lpstr>
      <vt:lpstr>PURPOSE OF THE STUDY     </vt:lpstr>
      <vt:lpstr>SECTION I: INAIL ANNUITIES’ PORTFOLIO </vt:lpstr>
      <vt:lpstr>SECTION I AGENDA </vt:lpstr>
      <vt:lpstr>REGULAMENTORY FRAMEWORK</vt:lpstr>
      <vt:lpstr>REGULATORY FRAMEWORK </vt:lpstr>
      <vt:lpstr>REGULATORY FRAMEWORK Consolidated Law n. 1124/1965</vt:lpstr>
      <vt:lpstr>REGULATORY FRAMEWORK Legislative Decree n. 38/2000</vt:lpstr>
      <vt:lpstr>PERMANENT DISABILITY ANNUITIES</vt:lpstr>
      <vt:lpstr>PERMANENT DISABILITY ANNUITIES   </vt:lpstr>
      <vt:lpstr>PERMANENT DISABILITY ANNUITIES Consolidated Law annuities’ data sheet   </vt:lpstr>
      <vt:lpstr>PERMANENT DISABILITY ANNUITIES Consolidated Law annuities’ data sheet   </vt:lpstr>
      <vt:lpstr>PERMANENT DISABILITY ANNUITIES Decree 38/2000 annuities’ data sheet   </vt:lpstr>
      <vt:lpstr>PERMANENT DISABILITY ANNUITIES Decree 38/2000 annuities’ data sheet   </vt:lpstr>
      <vt:lpstr>PERMANENT DISABILITY ANNUITIES INAIL portfolio of permanent disability annuities    </vt:lpstr>
      <vt:lpstr>PERMANENT DISABILITY ANNUITIES INAIL portfolio of permanent disability annuities    </vt:lpstr>
      <vt:lpstr>PERMANENT DISABILITY ANNUITIES INAIL portfolio of permanent disability annuities    </vt:lpstr>
      <vt:lpstr>PERMANENT DISABILITY ANNUITIES INAIL portfolio of permanent disability annuities    </vt:lpstr>
      <vt:lpstr>PERMANENT DISABILITY ANNUITIES INAIL portfolio of permanent disability annuities    </vt:lpstr>
      <vt:lpstr>PERMANENT DISABILITY ANNUITIES INAIL portfolio of permanent disability annuities    </vt:lpstr>
      <vt:lpstr>PERMANENT DISABILITY ANNUITIES INAIL portfolio of permanent disability annuities    </vt:lpstr>
      <vt:lpstr>WORKERS’ SURVIVORS’ ANNUITIES</vt:lpstr>
      <vt:lpstr>WORKERS’ SURVIVORS ANNUITIES Workers’ survivors’ annuities’ data sheet      </vt:lpstr>
      <vt:lpstr>WORKERS’ SURVIVORS ANNUITIES Workers’ survivors’ annuities’ data sheet   </vt:lpstr>
      <vt:lpstr>WORKERS’ SURVIVORS ANNUITIES Workers’ survivors’ annuities’ data sheet   </vt:lpstr>
      <vt:lpstr>PERMANENT DISABILITY ANNUITIES INAIL portfolio of survivors’ annuities    </vt:lpstr>
      <vt:lpstr>SECTION II: INAIL LIFE TABLES</vt:lpstr>
      <vt:lpstr>SECTION II AGENDA </vt:lpstr>
      <vt:lpstr>SECTION II PLAN </vt:lpstr>
      <vt:lpstr>METHOD</vt:lpstr>
      <vt:lpstr>METHOD </vt:lpstr>
      <vt:lpstr>METHOD</vt:lpstr>
      <vt:lpstr>METHOD Average lifespan method</vt:lpstr>
      <vt:lpstr>METHOD Piecewise smoothing</vt:lpstr>
      <vt:lpstr>METHOD Mortality rates projection</vt:lpstr>
      <vt:lpstr>PERMANENT DISABILITY ANNUITANTS’ LIFE TABLES</vt:lpstr>
      <vt:lpstr>PERMANENT DISABILITY ANNUITANTS’ LIFE TABLES </vt:lpstr>
      <vt:lpstr>PERMANENT DISABILITY ANNUITANTS’ LIFE TABLES </vt:lpstr>
      <vt:lpstr>PERMANENT DISABILITY ANNUITANTS’ LIFE TABLES </vt:lpstr>
      <vt:lpstr>PERMANENT DISABILITY ANNUITANTS’ LIFE TABLES High claim age annuitants</vt:lpstr>
      <vt:lpstr>PERMANENT DISABILITY ANNUITANTS’ LIFE TABLES High claim age annuitants</vt:lpstr>
      <vt:lpstr>PERMANENT DISABILITY ANNUITANTS’ LIFE TABLES High claim age annuitants</vt:lpstr>
      <vt:lpstr>PERMANENT DISABILITY ANNUITANTS’ LIFE TABLES High claim age annuitants</vt:lpstr>
      <vt:lpstr>PERMANENT DISABILITY ANNUITANTS’ LIFE TABLES Low claim age annuitants</vt:lpstr>
      <vt:lpstr>PERMANENT DISABILITY ANNUITANTS’ LIFE TABLES Low claim age annuitants - Injured  </vt:lpstr>
      <vt:lpstr>PERMANENT DISABILITY ANNUITANTS’ LIFE TABLES Low claim age annuitants - Injured</vt:lpstr>
      <vt:lpstr>PERMANENT DISABILITY ANNUITANTS’ LIFE TABLES Low claim age annuitants - Injured</vt:lpstr>
      <vt:lpstr>PERMANENT DISABILITY ANNUITANTS’ LIFE TABLES Low claim age annuitants – Ill people  </vt:lpstr>
      <vt:lpstr>PERMANENT DISABILITY ANNUITANTS’ LIFE TABLES Low claim age annuitants – Ill people</vt:lpstr>
      <vt:lpstr>PERMANENT DISABILITY ANNUITANTS’ LIFE TABLES Low claim age annuitants – Ill people</vt:lpstr>
      <vt:lpstr>PERMANENT DISABILITY ANNUITANTS’ LIFE TABLES Specific mortality rates</vt:lpstr>
      <vt:lpstr>PERMANENT DISABILITY ANNUITANTS’ LIFE TABLES Specific mortality rates</vt:lpstr>
      <vt:lpstr>PERMANENT DISABILITY ANNUITANTS’ LIFE TABLES Specific mortality rates</vt:lpstr>
      <vt:lpstr>WORKERS’ SURVIVORS’ LIFE TABLES</vt:lpstr>
      <vt:lpstr>WORKERS’ SURVIVORS’ LIFE TABLES </vt:lpstr>
      <vt:lpstr>WORKERS’ SURVIVORS’ LIFE TABLES Surviving widow(er)s’ life table</vt:lpstr>
      <vt:lpstr>WORKERS’ SURVIVORS’ LIFE TABLES Surviving widow(er)s’ life table</vt:lpstr>
      <vt:lpstr>WORKERS’ SURVIVORS’ LIFE TABLES Orphans’ life table</vt:lpstr>
      <vt:lpstr>CONCLUSIONS</vt:lpstr>
      <vt:lpstr>CONCLUSIONS Average mortality rates</vt:lpstr>
      <vt:lpstr>CONCLUSIONS Average mortality rates</vt:lpstr>
      <vt:lpstr>CONCLUSIONS Average mortality rates</vt:lpstr>
      <vt:lpstr>CONCLUSIONS Average mortality rates</vt:lpstr>
      <vt:lpstr>CONCLUSIONS Life expectancy</vt:lpstr>
      <vt:lpstr>CONCLUSIONS Life expectancy</vt:lpstr>
      <vt:lpstr>CONCLUSIONS </vt:lpstr>
      <vt:lpstr>THANKS FOR YOUR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INAIL</dc:creator>
  <cp:lastModifiedBy>Martini Daniela</cp:lastModifiedBy>
  <cp:revision>335</cp:revision>
  <cp:lastPrinted>2017-08-18T11:05:55Z</cp:lastPrinted>
  <dcterms:created xsi:type="dcterms:W3CDTF">2016-05-11T09:51:32Z</dcterms:created>
  <dcterms:modified xsi:type="dcterms:W3CDTF">2017-08-18T11:06:27Z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1d00a4f8-59dc-4afe-b362-b0cb502cf952</vt:lpwstr>
  </property>
  <property fmtid="{D5CDD505-2E9C-101B-9397-08002B2CF9AE}" pid="3" name="ContentTypeId">
    <vt:lpwstr>0x010100CB5A01D27A3D824C92304EB5212A8BA8</vt:lpwstr>
  </property>
</Properties>
</file>