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66" r:id="rId2"/>
    <p:sldId id="261" r:id="rId3"/>
    <p:sldId id="262" r:id="rId4"/>
    <p:sldId id="263" r:id="rId5"/>
    <p:sldId id="264" r:id="rId6"/>
    <p:sldId id="265" r:id="rId7"/>
    <p:sldId id="256" r:id="rId8"/>
    <p:sldId id="257" r:id="rId9"/>
    <p:sldId id="258" r:id="rId10"/>
    <p:sldId id="259" r:id="rId11"/>
    <p:sldId id="26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E6758-296B-4A9F-A44A-65569E6F099F}" type="datetimeFigureOut">
              <a:rPr lang="en-US" smtClean="0"/>
              <a:t>10/10/2011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F097D-4B12-400E-94D5-D90E3DA61FF9}" type="slidenum">
              <a:rPr lang="en-US" smtClean="0"/>
              <a:t>‹#›</a:t>
            </a:fld>
            <a:endParaRPr lang="en-US"/>
          </a:p>
        </p:txBody>
      </p:sp>
    </p:spTree>
    <p:extLst>
      <p:ext uri="{BB962C8B-B14F-4D97-AF65-F5344CB8AC3E}">
        <p14:creationId xmlns:p14="http://schemas.microsoft.com/office/powerpoint/2010/main" val="148365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68EB28-A067-4F18-B199-A2FF9BAB55B4}" type="datetime1">
              <a:rPr lang="en-US" smtClean="0"/>
              <a:t>10/10/2011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943D41-09DB-4740-9810-DD1120E22D1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41971-F02C-4F5C-86E3-B12F4D4DF844}" type="datetime1">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D41-09DB-4740-9810-DD1120E22D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943D41-09DB-4740-9810-DD1120E22D1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FB9885-8803-417D-91C7-979136EB0A00}" type="datetime1">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2C9125-E541-451B-82E1-60ED694594EF}" type="datetime1">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943D41-09DB-4740-9810-DD1120E22D1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FDAECD-8A14-4120-8700-12B2BBF985A9}" type="datetime1">
              <a:rPr lang="en-US" smtClean="0"/>
              <a:t>10/10/2011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943D41-09DB-4740-9810-DD1120E22D1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3BE37DB-FFA8-4F6C-8B66-7332851A21AB}" type="datetime1">
              <a:rPr lang="en-US" smtClean="0"/>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3D41-09DB-4740-9810-DD1120E22D1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8FE0D2-15B9-4074-8D96-25E669AC8E2C}" type="datetime1">
              <a:rPr lang="en-US" smtClean="0"/>
              <a:t>10/10/2011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943D41-09DB-4740-9810-DD1120E22D1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1D263A-FC25-407B-BC00-38997BBB011D}" type="datetime1">
              <a:rPr lang="en-US" smtClean="0"/>
              <a:t>10/10/2011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943D41-09DB-4740-9810-DD1120E22D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8738D74-BE08-4880-9D0D-C4251ACD7C4D}" type="datetime1">
              <a:rPr lang="en-US" smtClean="0"/>
              <a:t>10/10/2011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943D41-09DB-4740-9810-DD1120E22D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943D41-09DB-4740-9810-DD1120E22D1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9CB292-8CF9-46DE-8F54-CEF022720042}" type="datetime1">
              <a:rPr lang="en-US" smtClean="0"/>
              <a:t>10/10/2011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943D41-09DB-4740-9810-DD1120E22D1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833C7BF-E855-4774-81B4-561537FBE429}" type="datetime1">
              <a:rPr lang="en-US" smtClean="0"/>
              <a:t>10/10/2011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21AC965-12E8-464E-B840-DDA796B800EA}" type="datetime1">
              <a:rPr lang="en-US" smtClean="0"/>
              <a:t>10/10/2011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943D41-09DB-4740-9810-DD1120E22D1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19400"/>
            <a:ext cx="6400800" cy="3505200"/>
          </a:xfrm>
          <a:solidFill>
            <a:schemeClr val="accent2">
              <a:lumMod val="40000"/>
              <a:lumOff val="60000"/>
            </a:schemeClr>
          </a:solidFill>
        </p:spPr>
        <p:txBody>
          <a:bodyPr>
            <a:normAutofit/>
          </a:bodyPr>
          <a:lstStyle/>
          <a:p>
            <a:r>
              <a:rPr lang="en-US" dirty="0" smtClean="0"/>
              <a:t>Presentation</a:t>
            </a:r>
          </a:p>
          <a:p>
            <a:r>
              <a:rPr lang="en-US" dirty="0" smtClean="0"/>
              <a:t>During the IAA meeting</a:t>
            </a:r>
          </a:p>
          <a:p>
            <a:r>
              <a:rPr lang="en-US" dirty="0" smtClean="0"/>
              <a:t>On October 10, 2011</a:t>
            </a:r>
          </a:p>
          <a:p>
            <a:r>
              <a:rPr lang="en-US" dirty="0" smtClean="0"/>
              <a:t>in Kuala Lumpur</a:t>
            </a:r>
          </a:p>
          <a:p>
            <a:endParaRPr lang="en-US" dirty="0" smtClean="0"/>
          </a:p>
          <a:p>
            <a:r>
              <a:rPr lang="en-US" dirty="0" smtClean="0"/>
              <a:t>By:</a:t>
            </a:r>
          </a:p>
          <a:p>
            <a:r>
              <a:rPr lang="en-US" dirty="0" smtClean="0"/>
              <a:t>Evangeline </a:t>
            </a:r>
            <a:r>
              <a:rPr lang="en-US" dirty="0" err="1" smtClean="0"/>
              <a:t>crisostomo</a:t>
            </a:r>
            <a:endParaRPr lang="en-US" dirty="0" smtClean="0"/>
          </a:p>
          <a:p>
            <a:pPr>
              <a:spcBef>
                <a:spcPts val="0"/>
              </a:spcBef>
            </a:pPr>
            <a:r>
              <a:rPr lang="en-US" sz="1000" dirty="0" smtClean="0">
                <a:latin typeface="Arial Narrow" pitchFamily="34" charset="0"/>
              </a:rPr>
              <a:t>Fellow-actuarial society of the Philippines</a:t>
            </a:r>
          </a:p>
          <a:p>
            <a:pPr>
              <a:spcBef>
                <a:spcPts val="0"/>
              </a:spcBef>
            </a:pPr>
            <a:r>
              <a:rPr lang="en-US" sz="1000" dirty="0" smtClean="0">
                <a:latin typeface="Arial Narrow" pitchFamily="34" charset="0"/>
              </a:rPr>
              <a:t>Fellow- life management institute </a:t>
            </a:r>
            <a:r>
              <a:rPr lang="en-US" sz="1000" dirty="0" err="1" smtClean="0">
                <a:latin typeface="Arial Narrow" pitchFamily="34" charset="0"/>
              </a:rPr>
              <a:t>usa</a:t>
            </a:r>
            <a:endParaRPr lang="en-US" sz="1000" dirty="0" smtClean="0">
              <a:latin typeface="Arial Narrow" pitchFamily="34" charset="0"/>
            </a:endParaRPr>
          </a:p>
          <a:p>
            <a:pPr>
              <a:spcBef>
                <a:spcPts val="0"/>
              </a:spcBef>
            </a:pPr>
            <a:r>
              <a:rPr lang="en-US" sz="1000" dirty="0" smtClean="0">
                <a:latin typeface="Arial Narrow" pitchFamily="34" charset="0"/>
              </a:rPr>
              <a:t>Fellow- institute of corporate governance</a:t>
            </a:r>
          </a:p>
          <a:p>
            <a:pPr>
              <a:spcBef>
                <a:spcPts val="0"/>
              </a:spcBef>
            </a:pPr>
            <a:r>
              <a:rPr lang="en-US" sz="1000" dirty="0" smtClean="0">
                <a:latin typeface="Arial Narrow" pitchFamily="34" charset="0"/>
              </a:rPr>
              <a:t>Master in business administration (University of the Philippines)</a:t>
            </a:r>
          </a:p>
          <a:p>
            <a:pPr>
              <a:spcBef>
                <a:spcPts val="0"/>
              </a:spcBef>
            </a:pPr>
            <a:r>
              <a:rPr lang="en-US" sz="1000" dirty="0" smtClean="0">
                <a:latin typeface="Arial Narrow" pitchFamily="34" charset="0"/>
              </a:rPr>
              <a:t>Master in public administration (Harvard University)</a:t>
            </a:r>
          </a:p>
          <a:p>
            <a:pPr>
              <a:spcBef>
                <a:spcPts val="0"/>
              </a:spcBef>
            </a:pPr>
            <a:r>
              <a:rPr lang="en-US" sz="1000" dirty="0" smtClean="0">
                <a:latin typeface="Arial Narrow" pitchFamily="34" charset="0"/>
              </a:rPr>
              <a:t>Doctorate in public administration (candidate-up)</a:t>
            </a:r>
          </a:p>
          <a:p>
            <a:endParaRPr lang="en-US" dirty="0"/>
          </a:p>
        </p:txBody>
      </p:sp>
      <p:sp>
        <p:nvSpPr>
          <p:cNvPr id="3" name="Title 2"/>
          <p:cNvSpPr>
            <a:spLocks noGrp="1"/>
          </p:cNvSpPr>
          <p:nvPr>
            <p:ph type="ctrTitle"/>
          </p:nvPr>
        </p:nvSpPr>
        <p:spPr/>
        <p:txBody>
          <a:bodyPr/>
          <a:lstStyle/>
          <a:p>
            <a:r>
              <a:rPr lang="en-US" dirty="0" smtClean="0"/>
              <a:t>ACTUARIAL SOCIETY OF THE PHILIPPINES (ASP)</a:t>
            </a:r>
            <a:endParaRPr lang="en-US" dirty="0"/>
          </a:p>
        </p:txBody>
      </p:sp>
      <p:pic>
        <p:nvPicPr>
          <p:cNvPr id="4" name="Picture 3"/>
          <p:cNvPicPr/>
          <p:nvPr/>
        </p:nvPicPr>
        <p:blipFill>
          <a:blip r:embed="rId2" cstate="print"/>
          <a:srcRect l="31102" r="32056" b="18602"/>
          <a:stretch>
            <a:fillRect/>
          </a:stretch>
        </p:blipFill>
        <p:spPr bwMode="auto">
          <a:xfrm>
            <a:off x="1676400" y="4495800"/>
            <a:ext cx="725229" cy="723014"/>
          </a:xfrm>
          <a:prstGeom prst="rect">
            <a:avLst/>
          </a:prstGeom>
          <a:noFill/>
          <a:ln w="9525">
            <a:noFill/>
            <a:miter lim="800000"/>
            <a:headEnd/>
            <a:tailEnd/>
          </a:ln>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758952"/>
          </a:xfrm>
        </p:spPr>
        <p:txBody>
          <a:bodyPr>
            <a:noAutofit/>
          </a:bodyPr>
          <a:lstStyle/>
          <a:p>
            <a:pPr algn="l"/>
            <a:r>
              <a:rPr lang="en-US" sz="2400" dirty="0" smtClean="0"/>
              <a:t/>
            </a:r>
            <a:br>
              <a:rPr lang="en-US" sz="2400" dirty="0" smtClean="0"/>
            </a:br>
            <a:r>
              <a:rPr lang="en-US" sz="2400" b="1" dirty="0" smtClean="0"/>
              <a:t>Requirements for Admission as a </a:t>
            </a:r>
            <a:r>
              <a:rPr lang="en-US" sz="2800" b="1" dirty="0" smtClean="0"/>
              <a:t>Fellow of the ASP</a:t>
            </a:r>
            <a:endParaRPr lang="en-US" sz="2800" dirty="0"/>
          </a:p>
        </p:txBody>
      </p:sp>
      <p:sp>
        <p:nvSpPr>
          <p:cNvPr id="3" name="Content Placeholder 2"/>
          <p:cNvSpPr>
            <a:spLocks noGrp="1"/>
          </p:cNvSpPr>
          <p:nvPr>
            <p:ph sz="quarter" idx="1"/>
          </p:nvPr>
        </p:nvSpPr>
        <p:spPr>
          <a:xfrm>
            <a:off x="301752" y="1527048"/>
            <a:ext cx="8842248" cy="4797552"/>
          </a:xfrm>
        </p:spPr>
        <p:txBody>
          <a:bodyPr>
            <a:normAutofit fontScale="25000" lnSpcReduction="20000"/>
          </a:bodyPr>
          <a:lstStyle/>
          <a:p>
            <a:r>
              <a:rPr lang="en-US" sz="9600" dirty="0" smtClean="0">
                <a:latin typeface="Arial Narrow" pitchFamily="34" charset="0"/>
              </a:rPr>
              <a:t>Any Associate of the ASP, at least 21 years of age, nominated by two Fellows of the ASP in good standing</a:t>
            </a:r>
          </a:p>
          <a:p>
            <a:r>
              <a:rPr lang="en-US" sz="9600" dirty="0" smtClean="0">
                <a:latin typeface="Arial Narrow" pitchFamily="34" charset="0"/>
              </a:rPr>
              <a:t> holder of a university degree with at least 24 units of actuarial-related subjects; </a:t>
            </a:r>
          </a:p>
          <a:p>
            <a:r>
              <a:rPr lang="en-US" sz="9600" dirty="0" smtClean="0">
                <a:latin typeface="Arial Narrow" pitchFamily="34" charset="0"/>
              </a:rPr>
              <a:t> has worked in the Philippines in the actuarial field for at least one year; </a:t>
            </a:r>
          </a:p>
          <a:p>
            <a:r>
              <a:rPr lang="en-US" sz="9600" dirty="0" smtClean="0">
                <a:latin typeface="Arial Narrow" pitchFamily="34" charset="0"/>
              </a:rPr>
              <a:t>has completed the fellowship education and examination requirements, the Fellowship Admission Session, and any additional requirements prescribed by the Board of Governors.</a:t>
            </a:r>
          </a:p>
          <a:p>
            <a:endParaRPr lang="en-US" sz="5100" dirty="0" smtClean="0">
              <a:latin typeface="Calibri" pitchFamily="34" charset="0"/>
            </a:endParaRPr>
          </a:p>
          <a:p>
            <a:pPr>
              <a:buNone/>
            </a:pPr>
            <a:r>
              <a:rPr lang="en-US" sz="2800" b="1" dirty="0" smtClean="0">
                <a:solidFill>
                  <a:srgbClr val="000000"/>
                </a:solidFill>
                <a:latin typeface="Arial"/>
              </a:rPr>
              <a:t>		</a:t>
            </a:r>
            <a:r>
              <a:rPr lang="en-US" sz="6400" b="1" dirty="0" smtClean="0">
                <a:solidFill>
                  <a:srgbClr val="000000"/>
                </a:solidFill>
                <a:latin typeface="Arial Narrow" pitchFamily="34" charset="0"/>
              </a:rPr>
              <a:t>Fellowship Examinations </a:t>
            </a:r>
          </a:p>
          <a:p>
            <a:pPr>
              <a:buNone/>
            </a:pPr>
            <a:r>
              <a:rPr lang="en-US" sz="6400" dirty="0" smtClean="0">
                <a:solidFill>
                  <a:srgbClr val="000000"/>
                </a:solidFill>
                <a:latin typeface="Arial Narrow" pitchFamily="34" charset="0"/>
              </a:rPr>
              <a:t>	Course No. 	Topic 	</a:t>
            </a:r>
          </a:p>
          <a:p>
            <a:pPr>
              <a:buNone/>
            </a:pPr>
            <a:r>
              <a:rPr lang="en-US" sz="6400" dirty="0" smtClean="0">
                <a:solidFill>
                  <a:srgbClr val="000000"/>
                </a:solidFill>
                <a:latin typeface="Arial Narrow" pitchFamily="34" charset="0"/>
              </a:rPr>
              <a:t>	Course 1: 	Development, Pricing &amp; Distribution Of Life Insurance, Preneed &amp; 				Annuity Products 	</a:t>
            </a:r>
          </a:p>
          <a:p>
            <a:pPr>
              <a:buNone/>
            </a:pPr>
            <a:r>
              <a:rPr lang="en-US" sz="6400" dirty="0" smtClean="0">
                <a:solidFill>
                  <a:srgbClr val="000000"/>
                </a:solidFill>
                <a:latin typeface="Arial Narrow" pitchFamily="34" charset="0"/>
              </a:rPr>
              <a:t>	Course 2: 	Investments &amp; Finance, Valuation of Assets &amp; Liabilities, Insurance &amp; Pre-Need Accounting </a:t>
            </a:r>
          </a:p>
          <a:p>
            <a:pPr>
              <a:buNone/>
            </a:pPr>
            <a:r>
              <a:rPr lang="en-US" sz="6400" dirty="0" smtClean="0">
                <a:solidFill>
                  <a:srgbClr val="000000"/>
                </a:solidFill>
                <a:latin typeface="Arial Narrow" pitchFamily="34" charset="0"/>
              </a:rPr>
              <a:t>	Course 3: 	Solvency &amp; Risk Management For Insurance &amp; Preneed Companies, Selection of Risks, 		Reinsurance, Law &amp; Taxation of Insurance &amp; Pre Need Companies 	</a:t>
            </a:r>
          </a:p>
          <a:p>
            <a:pPr>
              <a:buNone/>
            </a:pPr>
            <a:r>
              <a:rPr lang="en-US" sz="6400" dirty="0" smtClean="0">
                <a:solidFill>
                  <a:srgbClr val="000000"/>
                </a:solidFill>
                <a:latin typeface="Arial Narrow" pitchFamily="34" charset="0"/>
              </a:rPr>
              <a:t>	Course 4: 	Social Insurance, Group Insurance &amp; Health Care Systems &amp; Employee Benefit Plans 	</a:t>
            </a:r>
          </a:p>
          <a:p>
            <a:endParaRPr lang="en-US" dirty="0" smtClean="0"/>
          </a:p>
          <a:p>
            <a:endParaRPr lang="en-US" dirty="0" smtClean="0"/>
          </a:p>
          <a:p>
            <a:pPr>
              <a:buNone/>
            </a:pPr>
            <a:endParaRPr lang="en-US" dirty="0"/>
          </a:p>
        </p:txBody>
      </p:sp>
      <p:sp>
        <p:nvSpPr>
          <p:cNvPr id="4" name="Date Placeholder 3"/>
          <p:cNvSpPr>
            <a:spLocks noGrp="1"/>
          </p:cNvSpPr>
          <p:nvPr>
            <p:ph type="dt" sz="half" idx="10"/>
          </p:nvPr>
        </p:nvSpPr>
        <p:spPr/>
        <p:txBody>
          <a:bodyPr/>
          <a:lstStyle/>
          <a:p>
            <a:fld id="{4480EDCE-8F8D-40B6-9844-FC0A3E78A559}" type="datetime1">
              <a:rPr lang="en-US" smtClean="0"/>
              <a:t>10/10/2011</a:t>
            </a:fld>
            <a:endParaRPr lang="en-US"/>
          </a:p>
        </p:txBody>
      </p:sp>
      <p:sp>
        <p:nvSpPr>
          <p:cNvPr id="5" name="Slide Number Placeholder 4"/>
          <p:cNvSpPr>
            <a:spLocks noGrp="1"/>
          </p:cNvSpPr>
          <p:nvPr>
            <p:ph type="sldNum" sz="quarter" idx="12"/>
          </p:nvPr>
        </p:nvSpPr>
        <p:spPr/>
        <p:txBody>
          <a:bodyPr/>
          <a:lstStyle/>
          <a:p>
            <a:fld id="{D4943D41-09DB-4740-9810-DD1120E22D15}"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2"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additive="base">
                                        <p:cTn id="6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buNone/>
            </a:pPr>
            <a:r>
              <a:rPr lang="en-US" dirty="0" smtClean="0"/>
              <a:t>References to publications:</a:t>
            </a:r>
          </a:p>
          <a:p>
            <a:r>
              <a:rPr lang="en-US" dirty="0" smtClean="0"/>
              <a:t>PASP Proceedings, Actuarial Society of the Philippines </a:t>
            </a:r>
          </a:p>
          <a:p>
            <a:r>
              <a:rPr lang="en-US" dirty="0" smtClean="0"/>
              <a:t>TSA Transactions, Society of Actuaries of North America </a:t>
            </a:r>
          </a:p>
          <a:p>
            <a:r>
              <a:rPr lang="en-US" dirty="0" smtClean="0"/>
              <a:t>RTSA Reports Transactions, Society of Actuaries, Reports of Mortality and Morbidity Experience </a:t>
            </a:r>
          </a:p>
          <a:p>
            <a:r>
              <a:rPr lang="en-US" dirty="0" smtClean="0"/>
              <a:t>RSA Record, Society of Actuaries </a:t>
            </a:r>
          </a:p>
          <a:p>
            <a:r>
              <a:rPr lang="en-US" dirty="0" smtClean="0"/>
              <a:t>PCCA Proceedings, Conference of Consulting Actuaries </a:t>
            </a:r>
          </a:p>
          <a:p>
            <a:r>
              <a:rPr lang="en-US" dirty="0" smtClean="0"/>
              <a:t>PCIA Proceeding, Canadian Institute of Actuaries </a:t>
            </a:r>
          </a:p>
          <a:p>
            <a:r>
              <a:rPr lang="en-US" dirty="0" smtClean="0"/>
              <a:t>AAA American Academy of Actuaries </a:t>
            </a:r>
          </a:p>
          <a:p>
            <a:r>
              <a:rPr lang="en-US" dirty="0" smtClean="0"/>
              <a:t>ASB Actuarial Standards Board</a:t>
            </a:r>
            <a:endParaRPr lang="en-US" dirty="0"/>
          </a:p>
        </p:txBody>
      </p:sp>
      <p:sp>
        <p:nvSpPr>
          <p:cNvPr id="4" name="Date Placeholder 3"/>
          <p:cNvSpPr>
            <a:spLocks noGrp="1"/>
          </p:cNvSpPr>
          <p:nvPr>
            <p:ph type="dt" sz="half" idx="10"/>
          </p:nvPr>
        </p:nvSpPr>
        <p:spPr/>
        <p:txBody>
          <a:bodyPr/>
          <a:lstStyle/>
          <a:p>
            <a:fld id="{B608F4DF-8EA1-4C63-AF5D-AA49020785CF}" type="datetime1">
              <a:rPr lang="en-US" smtClean="0"/>
              <a:t>10/10/2011</a:t>
            </a:fld>
            <a:endParaRPr lang="en-US"/>
          </a:p>
        </p:txBody>
      </p:sp>
      <p:sp>
        <p:nvSpPr>
          <p:cNvPr id="5" name="Slide Number Placeholder 4"/>
          <p:cNvSpPr>
            <a:spLocks noGrp="1"/>
          </p:cNvSpPr>
          <p:nvPr>
            <p:ph type="sldNum" sz="quarter" idx="12"/>
          </p:nvPr>
        </p:nvSpPr>
        <p:spPr/>
        <p:txBody>
          <a:bodyPr/>
          <a:lstStyle/>
          <a:p>
            <a:fld id="{D4943D41-09DB-4740-9810-DD1120E22D15}"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0" y="1676400"/>
            <a:ext cx="4791697"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 name="Picture 2" descr="250px-Philippine_languages_per_region.jpg"/>
          <p:cNvPicPr>
            <a:picLocks noChangeAspect="1"/>
          </p:cNvPicPr>
          <p:nvPr/>
        </p:nvPicPr>
        <p:blipFill>
          <a:blip r:embed="rId2" cstate="print"/>
          <a:srcRect t="4206"/>
          <a:stretch>
            <a:fillRect/>
          </a:stretch>
        </p:blipFill>
        <p:spPr>
          <a:xfrm>
            <a:off x="228600" y="457200"/>
            <a:ext cx="3581400" cy="5205984"/>
          </a:xfrm>
          <a:prstGeom prst="rect">
            <a:avLst/>
          </a:prstGeom>
        </p:spPr>
      </p:pic>
      <p:pic>
        <p:nvPicPr>
          <p:cNvPr id="4" name="Picture 3"/>
          <p:cNvPicPr/>
          <p:nvPr/>
        </p:nvPicPr>
        <p:blipFill>
          <a:blip r:embed="rId3" cstate="print"/>
          <a:srcRect l="31102" r="32056" b="18602"/>
          <a:stretch>
            <a:fillRect/>
          </a:stretch>
        </p:blipFill>
        <p:spPr bwMode="auto">
          <a:xfrm>
            <a:off x="8229600" y="228600"/>
            <a:ext cx="725229" cy="72301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91E44531-C5AB-490E-929A-70B1EC33E1CB}" type="datetime1">
              <a:rPr lang="en-US" smtClean="0"/>
              <a:t>10/10/2011</a:t>
            </a:fld>
            <a:endParaRPr lang="en-US"/>
          </a:p>
        </p:txBody>
      </p:sp>
      <p:sp>
        <p:nvSpPr>
          <p:cNvPr id="6" name="Slide Number Placeholder 5"/>
          <p:cNvSpPr>
            <a:spLocks noGrp="1"/>
          </p:cNvSpPr>
          <p:nvPr>
            <p:ph type="sldNum" sz="quarter" idx="12"/>
          </p:nvPr>
        </p:nvSpPr>
        <p:spPr/>
        <p:txBody>
          <a:bodyPr/>
          <a:lstStyle/>
          <a:p>
            <a:fld id="{D4943D41-09DB-4740-9810-DD1120E22D15}"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ASP Then and Now</a:t>
            </a:r>
            <a:endParaRPr lang="en-US" b="1" dirty="0">
              <a:solidFill>
                <a:schemeClr val="accent1">
                  <a:lumMod val="75000"/>
                </a:schemeClr>
              </a:solidFill>
            </a:endParaRPr>
          </a:p>
        </p:txBody>
      </p:sp>
      <p:sp>
        <p:nvSpPr>
          <p:cNvPr id="3" name="Content Placeholder 2"/>
          <p:cNvSpPr>
            <a:spLocks noGrp="1"/>
          </p:cNvSpPr>
          <p:nvPr>
            <p:ph sz="half" idx="1"/>
          </p:nvPr>
        </p:nvSpPr>
        <p:spPr/>
        <p:txBody>
          <a:bodyPr>
            <a:normAutofit/>
          </a:bodyPr>
          <a:lstStyle/>
          <a:p>
            <a:pPr>
              <a:buNone/>
            </a:pPr>
            <a:r>
              <a:rPr lang="en-GB" b="1" dirty="0" smtClean="0"/>
              <a:t>Formally established in 1961 by those who studied abroad</a:t>
            </a:r>
          </a:p>
          <a:p>
            <a:pPr>
              <a:buNone/>
            </a:pPr>
            <a:endParaRPr lang="en-GB" b="1" dirty="0" smtClean="0"/>
          </a:p>
          <a:p>
            <a:pPr>
              <a:buNone/>
            </a:pPr>
            <a:r>
              <a:rPr lang="en-GB" b="1" dirty="0" smtClean="0"/>
              <a:t>It was initially a club of less than 10</a:t>
            </a:r>
          </a:p>
          <a:p>
            <a:pPr>
              <a:buNone/>
            </a:pPr>
            <a:endParaRPr lang="en-GB" b="1" dirty="0" smtClean="0"/>
          </a:p>
          <a:p>
            <a:pPr>
              <a:buNone/>
            </a:pPr>
            <a:endParaRPr lang="en-US" dirty="0"/>
          </a:p>
        </p:txBody>
      </p:sp>
      <p:sp>
        <p:nvSpPr>
          <p:cNvPr id="4" name="Content Placeholder 3"/>
          <p:cNvSpPr>
            <a:spLocks noGrp="1"/>
          </p:cNvSpPr>
          <p:nvPr>
            <p:ph sz="half" idx="2"/>
          </p:nvPr>
        </p:nvSpPr>
        <p:spPr/>
        <p:txBody>
          <a:bodyPr>
            <a:normAutofit/>
          </a:bodyPr>
          <a:lstStyle/>
          <a:p>
            <a:pPr>
              <a:buNone/>
            </a:pPr>
            <a:r>
              <a:rPr lang="en-GB" b="1" dirty="0" smtClean="0"/>
              <a:t>Fellows- 64</a:t>
            </a:r>
          </a:p>
          <a:p>
            <a:pPr>
              <a:buNone/>
            </a:pPr>
            <a:r>
              <a:rPr lang="en-GB" b="1" dirty="0" smtClean="0"/>
              <a:t>Associates- 55</a:t>
            </a:r>
          </a:p>
          <a:p>
            <a:pPr>
              <a:buNone/>
            </a:pPr>
            <a:r>
              <a:rPr lang="en-GB" b="1" dirty="0" smtClean="0"/>
              <a:t>Affiliates- 124</a:t>
            </a:r>
          </a:p>
          <a:p>
            <a:pPr>
              <a:buNone/>
            </a:pPr>
            <a:r>
              <a:rPr lang="en-GB" b="1" dirty="0" smtClean="0"/>
              <a:t>TOTAL- 243</a:t>
            </a:r>
          </a:p>
          <a:p>
            <a:pPr>
              <a:buNone/>
            </a:pPr>
            <a:endParaRPr lang="en-GB" sz="2400" b="1" dirty="0" smtClean="0"/>
          </a:p>
          <a:p>
            <a:pPr>
              <a:buNone/>
            </a:pPr>
            <a:r>
              <a:rPr lang="en-GB" sz="2000" b="1" dirty="0" smtClean="0"/>
              <a:t>Unit 819 </a:t>
            </a:r>
            <a:r>
              <a:rPr lang="en-GB" sz="2000" b="1" dirty="0" err="1" smtClean="0"/>
              <a:t>Cityland</a:t>
            </a:r>
            <a:r>
              <a:rPr lang="en-GB" sz="2000" b="1" dirty="0" smtClean="0"/>
              <a:t> 10 Tower 2 HV </a:t>
            </a:r>
            <a:r>
              <a:rPr lang="en-GB" sz="2000" b="1" dirty="0" err="1" smtClean="0"/>
              <a:t>dela</a:t>
            </a:r>
            <a:r>
              <a:rPr lang="en-GB" sz="2000" b="1" dirty="0" smtClean="0"/>
              <a:t> Costa St. </a:t>
            </a:r>
            <a:r>
              <a:rPr lang="en-GB" sz="2000" b="1" dirty="0" err="1" smtClean="0"/>
              <a:t>Salcedo</a:t>
            </a:r>
            <a:r>
              <a:rPr lang="en-GB" sz="2000" b="1" dirty="0" smtClean="0"/>
              <a:t> Village, Makati City</a:t>
            </a:r>
            <a:endParaRPr lang="en-US" sz="2000" dirty="0" smtClean="0"/>
          </a:p>
          <a:p>
            <a:pPr>
              <a:buNone/>
            </a:pPr>
            <a:r>
              <a:rPr lang="en-GB" sz="2000" b="1" i="1" dirty="0" smtClean="0"/>
              <a:t>Fax No.: 814-0824</a:t>
            </a:r>
            <a:endParaRPr lang="en-US" sz="2000" b="1" dirty="0" smtClean="0"/>
          </a:p>
          <a:p>
            <a:pPr>
              <a:buNone/>
            </a:pPr>
            <a:r>
              <a:rPr lang="en-GB" sz="2400" b="1" i="1" dirty="0" smtClean="0"/>
              <a:t>actuarial@hotmail.com</a:t>
            </a:r>
            <a:endParaRPr lang="en-US" sz="2400" dirty="0" smtClean="0"/>
          </a:p>
          <a:p>
            <a:pPr>
              <a:buNone/>
            </a:pPr>
            <a:endParaRPr lang="en-US" dirty="0"/>
          </a:p>
        </p:txBody>
      </p:sp>
      <p:sp>
        <p:nvSpPr>
          <p:cNvPr id="5" name="Date Placeholder 4"/>
          <p:cNvSpPr>
            <a:spLocks noGrp="1"/>
          </p:cNvSpPr>
          <p:nvPr>
            <p:ph type="dt" sz="half" idx="10"/>
          </p:nvPr>
        </p:nvSpPr>
        <p:spPr/>
        <p:txBody>
          <a:bodyPr/>
          <a:lstStyle/>
          <a:p>
            <a:fld id="{57507059-E2D0-4467-B1C2-0CC92F75CE3B}" type="datetime1">
              <a:rPr lang="en-US" smtClean="0"/>
              <a:t>10/10/2011</a:t>
            </a:fld>
            <a:endParaRPr lang="en-US"/>
          </a:p>
        </p:txBody>
      </p:sp>
      <p:sp>
        <p:nvSpPr>
          <p:cNvPr id="6" name="Slide Number Placeholder 5"/>
          <p:cNvSpPr>
            <a:spLocks noGrp="1"/>
          </p:cNvSpPr>
          <p:nvPr>
            <p:ph type="sldNum" sz="quarter" idx="12"/>
          </p:nvPr>
        </p:nvSpPr>
        <p:spPr/>
        <p:txBody>
          <a:bodyPr/>
          <a:lstStyle/>
          <a:p>
            <a:fld id="{D4943D41-09DB-4740-9810-DD1120E22D15}" type="slidenum">
              <a:rPr lang="en-US" smtClean="0"/>
              <a:pPr/>
              <a:t>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diamond(in)">
                                      <p:cBhvr>
                                        <p:cTn id="23" dur="2000"/>
                                        <p:tgtEl>
                                          <p:spTgt spid="4">
                                            <p:txEl>
                                              <p:pRg st="0" end="0"/>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diamond(in)">
                                      <p:cBhvr>
                                        <p:cTn id="26" dur="2000"/>
                                        <p:tgtEl>
                                          <p:spTgt spid="4">
                                            <p:txEl>
                                              <p:pRg st="1" end="1"/>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diamond(in)">
                                      <p:cBhvr>
                                        <p:cTn id="29" dur="2000"/>
                                        <p:tgtEl>
                                          <p:spTgt spid="4">
                                            <p:txEl>
                                              <p:pRg st="2" end="2"/>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diamond(in)">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checkerboard(across)">
                                      <p:cBhvr>
                                        <p:cTn id="37" dur="500"/>
                                        <p:tgtEl>
                                          <p:spTgt spid="4">
                                            <p:txEl>
                                              <p:pRg st="5" end="5"/>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checkerboard(across)">
                                      <p:cBhvr>
                                        <p:cTn id="40" dur="500"/>
                                        <p:tgtEl>
                                          <p:spTgt spid="4">
                                            <p:txEl>
                                              <p:pRg st="6" end="6"/>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checkerboard(across)">
                                      <p:cBhvr>
                                        <p:cTn id="4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533400"/>
            <a:ext cx="5867400" cy="5355312"/>
          </a:xfrm>
          <a:prstGeom prst="rect">
            <a:avLst/>
          </a:prstGeom>
          <a:noFill/>
        </p:spPr>
        <p:txBody>
          <a:bodyPr wrap="square" rtlCol="0">
            <a:spAutoFit/>
          </a:bodyPr>
          <a:lstStyle/>
          <a:p>
            <a:r>
              <a:rPr lang="en-GB" b="1" i="1" dirty="0">
                <a:solidFill>
                  <a:srgbClr val="00B0F0"/>
                </a:solidFill>
              </a:rPr>
              <a:t>Actuarial work as employee </a:t>
            </a:r>
            <a:r>
              <a:rPr lang="en-GB" b="1" i="1" dirty="0" smtClean="0">
                <a:solidFill>
                  <a:srgbClr val="00B0F0"/>
                </a:solidFill>
              </a:rPr>
              <a:t>of</a:t>
            </a:r>
            <a:endParaRPr lang="en-US" b="1" dirty="0">
              <a:solidFill>
                <a:srgbClr val="00B0F0"/>
              </a:solidFill>
            </a:endParaRPr>
          </a:p>
          <a:p>
            <a:r>
              <a:rPr lang="en-GB" dirty="0"/>
              <a:t>- life insurance </a:t>
            </a:r>
            <a:r>
              <a:rPr lang="en-GB" dirty="0" smtClean="0"/>
              <a:t>company  </a:t>
            </a:r>
            <a:r>
              <a:rPr lang="en-GB" b="1" dirty="0" smtClean="0"/>
              <a:t>YES</a:t>
            </a:r>
            <a:endParaRPr lang="en-US" dirty="0"/>
          </a:p>
          <a:p>
            <a:r>
              <a:rPr lang="en-GB" dirty="0"/>
              <a:t>- health care organisation or </a:t>
            </a:r>
            <a:r>
              <a:rPr lang="en-GB" dirty="0" smtClean="0"/>
              <a:t>company  </a:t>
            </a:r>
            <a:r>
              <a:rPr lang="en-GB" b="1" dirty="0" smtClean="0"/>
              <a:t>YES</a:t>
            </a:r>
            <a:endParaRPr lang="en-US" dirty="0"/>
          </a:p>
          <a:p>
            <a:r>
              <a:rPr lang="en-GB" dirty="0"/>
              <a:t>- general insurance </a:t>
            </a:r>
            <a:r>
              <a:rPr lang="en-GB" dirty="0" smtClean="0"/>
              <a:t>company </a:t>
            </a:r>
            <a:r>
              <a:rPr lang="en-GB" b="1" dirty="0" smtClean="0"/>
              <a:t> NONE</a:t>
            </a:r>
            <a:endParaRPr lang="en-US" dirty="0"/>
          </a:p>
          <a:p>
            <a:r>
              <a:rPr lang="en-GB" dirty="0"/>
              <a:t>- national social security </a:t>
            </a:r>
            <a:r>
              <a:rPr lang="en-GB" dirty="0" smtClean="0"/>
              <a:t>scheme </a:t>
            </a:r>
            <a:r>
              <a:rPr lang="en-GB" b="1" dirty="0" smtClean="0"/>
              <a:t>YES</a:t>
            </a:r>
            <a:endParaRPr lang="en-US" dirty="0"/>
          </a:p>
          <a:p>
            <a:r>
              <a:rPr lang="en-GB" dirty="0"/>
              <a:t>- complementary pension </a:t>
            </a:r>
            <a:r>
              <a:rPr lang="en-GB" dirty="0" smtClean="0"/>
              <a:t>scheme </a:t>
            </a:r>
            <a:r>
              <a:rPr lang="en-GB" b="1" dirty="0" smtClean="0"/>
              <a:t>YES</a:t>
            </a:r>
            <a:endParaRPr lang="en-US" dirty="0"/>
          </a:p>
          <a:p>
            <a:r>
              <a:rPr lang="en-GB" dirty="0"/>
              <a:t>- investment </a:t>
            </a:r>
            <a:r>
              <a:rPr lang="en-GB" dirty="0" smtClean="0"/>
              <a:t>company  </a:t>
            </a:r>
            <a:r>
              <a:rPr lang="en-GB" b="1" dirty="0" smtClean="0"/>
              <a:t>YES</a:t>
            </a:r>
            <a:endParaRPr lang="en-US" dirty="0"/>
          </a:p>
          <a:p>
            <a:r>
              <a:rPr lang="en-GB" dirty="0"/>
              <a:t>- regulator or government </a:t>
            </a:r>
            <a:r>
              <a:rPr lang="en-GB" dirty="0" smtClean="0"/>
              <a:t>department </a:t>
            </a:r>
            <a:r>
              <a:rPr lang="en-GB" b="1" dirty="0" smtClean="0"/>
              <a:t>YES</a:t>
            </a:r>
            <a:endParaRPr lang="en-US" dirty="0"/>
          </a:p>
          <a:p>
            <a:pPr>
              <a:buFontTx/>
              <a:buChar char="-"/>
            </a:pPr>
            <a:r>
              <a:rPr lang="en-GB" dirty="0" smtClean="0"/>
              <a:t>Other </a:t>
            </a:r>
            <a:r>
              <a:rPr lang="en-GB" b="1" dirty="0" smtClean="0"/>
              <a:t>YES</a:t>
            </a:r>
          </a:p>
          <a:p>
            <a:pPr>
              <a:buFontTx/>
              <a:buChar char="-"/>
            </a:pPr>
            <a:endParaRPr lang="en-US" dirty="0"/>
          </a:p>
          <a:p>
            <a:r>
              <a:rPr lang="en-GB" b="1" i="1" dirty="0">
                <a:solidFill>
                  <a:srgbClr val="00B0F0"/>
                </a:solidFill>
              </a:rPr>
              <a:t>Consulting actuary, working mainly in</a:t>
            </a:r>
            <a:endParaRPr lang="en-US" dirty="0">
              <a:solidFill>
                <a:srgbClr val="00B0F0"/>
              </a:solidFill>
            </a:endParaRPr>
          </a:p>
          <a:p>
            <a:r>
              <a:rPr lang="en-GB" dirty="0"/>
              <a:t>- life </a:t>
            </a:r>
            <a:r>
              <a:rPr lang="en-GB" dirty="0" smtClean="0"/>
              <a:t>insurance </a:t>
            </a:r>
            <a:r>
              <a:rPr lang="en-GB" b="1" dirty="0" smtClean="0"/>
              <a:t>YES</a:t>
            </a:r>
            <a:endParaRPr lang="en-US" dirty="0"/>
          </a:p>
          <a:p>
            <a:r>
              <a:rPr lang="en-GB" dirty="0"/>
              <a:t>- health </a:t>
            </a:r>
            <a:r>
              <a:rPr lang="en-GB" dirty="0" smtClean="0"/>
              <a:t>care </a:t>
            </a:r>
            <a:r>
              <a:rPr lang="en-GB" b="1" dirty="0" smtClean="0"/>
              <a:t>YES</a:t>
            </a:r>
            <a:endParaRPr lang="en-US" dirty="0"/>
          </a:p>
          <a:p>
            <a:r>
              <a:rPr lang="en-GB" dirty="0"/>
              <a:t>- general </a:t>
            </a:r>
            <a:r>
              <a:rPr lang="en-GB" dirty="0" smtClean="0"/>
              <a:t>insurance </a:t>
            </a:r>
            <a:r>
              <a:rPr lang="en-GB" b="1" dirty="0" smtClean="0"/>
              <a:t>YES</a:t>
            </a:r>
            <a:endParaRPr lang="en-US" dirty="0"/>
          </a:p>
          <a:p>
            <a:r>
              <a:rPr lang="en-GB" dirty="0"/>
              <a:t>- social </a:t>
            </a:r>
            <a:r>
              <a:rPr lang="en-GB" dirty="0" smtClean="0"/>
              <a:t>security </a:t>
            </a:r>
            <a:r>
              <a:rPr lang="en-GB" b="1" dirty="0" smtClean="0"/>
              <a:t>YES</a:t>
            </a:r>
            <a:endParaRPr lang="en-US" dirty="0"/>
          </a:p>
          <a:p>
            <a:r>
              <a:rPr lang="en-GB" dirty="0"/>
              <a:t>- complementary pension </a:t>
            </a:r>
            <a:r>
              <a:rPr lang="en-GB" dirty="0" smtClean="0"/>
              <a:t>schemes </a:t>
            </a:r>
            <a:r>
              <a:rPr lang="en-GB" b="1" dirty="0" smtClean="0"/>
              <a:t>YES</a:t>
            </a:r>
            <a:endParaRPr lang="en-US" dirty="0"/>
          </a:p>
          <a:p>
            <a:r>
              <a:rPr lang="en-GB" dirty="0"/>
              <a:t>- </a:t>
            </a:r>
            <a:r>
              <a:rPr lang="en-GB" dirty="0" smtClean="0"/>
              <a:t>Investment </a:t>
            </a:r>
            <a:r>
              <a:rPr lang="en-GB" b="1" dirty="0" smtClean="0"/>
              <a:t>YES</a:t>
            </a:r>
            <a:endParaRPr lang="en-US" dirty="0"/>
          </a:p>
          <a:p>
            <a:pPr>
              <a:buFontTx/>
              <a:buChar char="-"/>
            </a:pPr>
            <a:r>
              <a:rPr lang="en-GB" dirty="0" smtClean="0"/>
              <a:t>Other  </a:t>
            </a:r>
            <a:r>
              <a:rPr lang="en-GB" b="1" dirty="0" smtClean="0"/>
              <a:t>YES</a:t>
            </a:r>
          </a:p>
          <a:p>
            <a:pPr>
              <a:buFontTx/>
              <a:buChar char="-"/>
            </a:pPr>
            <a:endParaRPr lang="en-US" dirty="0"/>
          </a:p>
        </p:txBody>
      </p:sp>
      <p:sp>
        <p:nvSpPr>
          <p:cNvPr id="3" name="Date Placeholder 2"/>
          <p:cNvSpPr>
            <a:spLocks noGrp="1"/>
          </p:cNvSpPr>
          <p:nvPr>
            <p:ph type="dt" sz="half" idx="10"/>
          </p:nvPr>
        </p:nvSpPr>
        <p:spPr/>
        <p:txBody>
          <a:bodyPr/>
          <a:lstStyle/>
          <a:p>
            <a:fld id="{5EB266E6-5110-43B1-AD2B-08105F76D52E}" type="datetime1">
              <a:rPr lang="en-US" smtClean="0"/>
              <a:t>10/10/2011</a:t>
            </a:fld>
            <a:endParaRPr lang="en-US"/>
          </a:p>
        </p:txBody>
      </p:sp>
      <p:sp>
        <p:nvSpPr>
          <p:cNvPr id="4" name="Slide Number Placeholder 3"/>
          <p:cNvSpPr>
            <a:spLocks noGrp="1"/>
          </p:cNvSpPr>
          <p:nvPr>
            <p:ph type="sldNum" sz="quarter" idx="12"/>
          </p:nvPr>
        </p:nvSpPr>
        <p:spPr/>
        <p:txBody>
          <a:bodyPr/>
          <a:lstStyle/>
          <a:p>
            <a:fld id="{D4943D41-09DB-4740-9810-DD1120E22D15}"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ox(in)">
                                      <p:cBhvr>
                                        <p:cTn id="20" dur="500"/>
                                        <p:tgtEl>
                                          <p:spTgt spid="2">
                                            <p:txEl>
                                              <p:pRg st="4" end="4"/>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ox(in)">
                                      <p:cBhvr>
                                        <p:cTn id="23" dur="500"/>
                                        <p:tgtEl>
                                          <p:spTgt spid="2">
                                            <p:txEl>
                                              <p:pRg st="5" end="5"/>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box(in)">
                                      <p:cBhvr>
                                        <p:cTn id="26" dur="500"/>
                                        <p:tgtEl>
                                          <p:spTgt spid="2">
                                            <p:txEl>
                                              <p:pRg st="6" end="6"/>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ox(in)">
                                      <p:cBhvr>
                                        <p:cTn id="29" dur="500"/>
                                        <p:tgtEl>
                                          <p:spTgt spid="2">
                                            <p:txEl>
                                              <p:pRg st="7" end="7"/>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ox(in)">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additive="base">
                                        <p:cTn id="3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wedge">
                                      <p:cBhvr>
                                        <p:cTn id="43" dur="2000"/>
                                        <p:tgtEl>
                                          <p:spTgt spid="2">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xEl>
                                              <p:pRg st="11" end="11"/>
                                            </p:txEl>
                                          </p:spTgt>
                                        </p:tgtEl>
                                        <p:attrNameLst>
                                          <p:attrName>style.visibility</p:attrName>
                                        </p:attrNameLst>
                                      </p:cBhvr>
                                      <p:to>
                                        <p:strVal val="visible"/>
                                      </p:to>
                                    </p:set>
                                    <p:anim calcmode="lin" valueType="num">
                                      <p:cBhvr additive="base">
                                        <p:cTn id="48"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 calcmode="lin" valueType="num">
                                      <p:cBhvr additive="base">
                                        <p:cTn id="52"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
                                            <p:txEl>
                                              <p:pRg st="13" end="13"/>
                                            </p:txEl>
                                          </p:spTgt>
                                        </p:tgtEl>
                                        <p:attrNameLst>
                                          <p:attrName>style.visibility</p:attrName>
                                        </p:attrNameLst>
                                      </p:cBhvr>
                                      <p:to>
                                        <p:strVal val="visible"/>
                                      </p:to>
                                    </p:set>
                                    <p:anim calcmode="lin" valueType="num">
                                      <p:cBhvr additive="base">
                                        <p:cTn id="56"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2">
                                            <p:txEl>
                                              <p:pRg st="14" end="14"/>
                                            </p:txEl>
                                          </p:spTgt>
                                        </p:tgtEl>
                                        <p:attrNameLst>
                                          <p:attrName>style.visibility</p:attrName>
                                        </p:attrNameLst>
                                      </p:cBhvr>
                                      <p:to>
                                        <p:strVal val="visible"/>
                                      </p:to>
                                    </p:set>
                                    <p:anim calcmode="lin" valueType="num">
                                      <p:cBhvr additive="base">
                                        <p:cTn id="60"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2">
                                            <p:txEl>
                                              <p:pRg st="15" end="15"/>
                                            </p:txEl>
                                          </p:spTgt>
                                        </p:tgtEl>
                                        <p:attrNameLst>
                                          <p:attrName>style.visibility</p:attrName>
                                        </p:attrNameLst>
                                      </p:cBhvr>
                                      <p:to>
                                        <p:strVal val="visible"/>
                                      </p:to>
                                    </p:set>
                                    <p:anim calcmode="lin" valueType="num">
                                      <p:cBhvr additive="base">
                                        <p:cTn id="64"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2">
                                            <p:txEl>
                                              <p:pRg st="16" end="16"/>
                                            </p:txEl>
                                          </p:spTgt>
                                        </p:tgtEl>
                                        <p:attrNameLst>
                                          <p:attrName>style.visibility</p:attrName>
                                        </p:attrNameLst>
                                      </p:cBhvr>
                                      <p:to>
                                        <p:strVal val="visible"/>
                                      </p:to>
                                    </p:set>
                                    <p:anim calcmode="lin" valueType="num">
                                      <p:cBhvr additive="base">
                                        <p:cTn id="68"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2">
                                            <p:txEl>
                                              <p:pRg st="17" end="17"/>
                                            </p:txEl>
                                          </p:spTgt>
                                        </p:tgtEl>
                                        <p:attrNameLst>
                                          <p:attrName>style.visibility</p:attrName>
                                        </p:attrNameLst>
                                      </p:cBhvr>
                                      <p:to>
                                        <p:strVal val="visible"/>
                                      </p:to>
                                    </p:set>
                                    <p:anim calcmode="lin" valueType="num">
                                      <p:cBhvr additive="base">
                                        <p:cTn id="72"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07794"/>
            <a:ext cx="8610600" cy="6878806"/>
          </a:xfrm>
          <a:prstGeom prst="rect">
            <a:avLst/>
          </a:prstGeom>
          <a:noFill/>
        </p:spPr>
        <p:txBody>
          <a:bodyPr wrap="square" rtlCol="0">
            <a:spAutoFit/>
          </a:bodyPr>
          <a:lstStyle/>
          <a:p>
            <a:r>
              <a:rPr lang="en-GB" b="1" dirty="0" smtClean="0">
                <a:solidFill>
                  <a:srgbClr val="00B0F0"/>
                </a:solidFill>
              </a:rPr>
              <a:t>ASP is the only national association of actuaries in the </a:t>
            </a:r>
            <a:r>
              <a:rPr lang="en-GB" b="1" dirty="0">
                <a:solidFill>
                  <a:srgbClr val="00B0F0"/>
                </a:solidFill>
              </a:rPr>
              <a:t>P</a:t>
            </a:r>
            <a:r>
              <a:rPr lang="en-GB" b="1" dirty="0" smtClean="0">
                <a:solidFill>
                  <a:srgbClr val="00B0F0"/>
                </a:solidFill>
              </a:rPr>
              <a:t>hilippines</a:t>
            </a:r>
            <a:endParaRPr lang="en-US" dirty="0" smtClean="0">
              <a:solidFill>
                <a:srgbClr val="00B0F0"/>
              </a:solidFill>
            </a:endParaRPr>
          </a:p>
          <a:p>
            <a:endParaRPr lang="en-GB" sz="1000" dirty="0" smtClean="0"/>
          </a:p>
          <a:p>
            <a:r>
              <a:rPr lang="en-GB" dirty="0" smtClean="0"/>
              <a:t>a </a:t>
            </a:r>
            <a:r>
              <a:rPr lang="en-GB" dirty="0"/>
              <a:t>professional code of </a:t>
            </a:r>
            <a:r>
              <a:rPr lang="en-GB" dirty="0" smtClean="0"/>
              <a:t>conduct</a:t>
            </a:r>
          </a:p>
          <a:p>
            <a:r>
              <a:rPr lang="en-GB" dirty="0"/>
              <a:t>play an active role in educating </a:t>
            </a:r>
            <a:r>
              <a:rPr lang="en-GB" dirty="0" smtClean="0"/>
              <a:t>actuaries</a:t>
            </a:r>
          </a:p>
          <a:p>
            <a:r>
              <a:rPr lang="en-GB" dirty="0"/>
              <a:t> initial technical </a:t>
            </a:r>
            <a:r>
              <a:rPr lang="en-GB" dirty="0" smtClean="0"/>
              <a:t>education</a:t>
            </a:r>
          </a:p>
          <a:p>
            <a:r>
              <a:rPr lang="en-GB" dirty="0"/>
              <a:t> country-specific education in applications of actuarial </a:t>
            </a:r>
            <a:r>
              <a:rPr lang="en-GB" dirty="0" smtClean="0"/>
              <a:t>science</a:t>
            </a:r>
          </a:p>
          <a:p>
            <a:r>
              <a:rPr lang="en-GB" dirty="0"/>
              <a:t>professionalism </a:t>
            </a:r>
            <a:r>
              <a:rPr lang="en-GB" dirty="0" smtClean="0"/>
              <a:t>education</a:t>
            </a:r>
          </a:p>
          <a:p>
            <a:r>
              <a:rPr lang="en-GB" dirty="0"/>
              <a:t>continuing professional development (continuing education</a:t>
            </a:r>
            <a:r>
              <a:rPr lang="en-GB" dirty="0" smtClean="0"/>
              <a:t>)</a:t>
            </a:r>
          </a:p>
          <a:p>
            <a:endParaRPr lang="en-GB" sz="1100" dirty="0"/>
          </a:p>
          <a:p>
            <a:r>
              <a:rPr lang="en-GB" i="1" dirty="0">
                <a:solidFill>
                  <a:schemeClr val="accent1">
                    <a:lumMod val="75000"/>
                  </a:schemeClr>
                </a:solidFill>
              </a:rPr>
              <a:t>Professional Development Seminars</a:t>
            </a:r>
            <a:endParaRPr lang="en-US" i="1" dirty="0">
              <a:solidFill>
                <a:schemeClr val="accent1">
                  <a:lumMod val="75000"/>
                </a:schemeClr>
              </a:solidFill>
            </a:endParaRPr>
          </a:p>
          <a:p>
            <a:r>
              <a:rPr lang="en-GB" i="1" dirty="0">
                <a:solidFill>
                  <a:schemeClr val="accent1">
                    <a:lumMod val="75000"/>
                  </a:schemeClr>
                </a:solidFill>
              </a:rPr>
              <a:t>Fellows Forum on Standards of Practice and New Regulations</a:t>
            </a:r>
            <a:endParaRPr lang="en-US" i="1" dirty="0">
              <a:solidFill>
                <a:schemeClr val="accent1">
                  <a:lumMod val="75000"/>
                </a:schemeClr>
              </a:solidFill>
            </a:endParaRPr>
          </a:p>
          <a:p>
            <a:r>
              <a:rPr lang="en-GB" i="1" dirty="0">
                <a:solidFill>
                  <a:schemeClr val="accent1">
                    <a:lumMod val="75000"/>
                  </a:schemeClr>
                </a:solidFill>
              </a:rPr>
              <a:t>Annual Convention and Quarterly Business Meetings</a:t>
            </a:r>
            <a:endParaRPr lang="en-US" i="1" dirty="0">
              <a:solidFill>
                <a:schemeClr val="accent1">
                  <a:lumMod val="75000"/>
                </a:schemeClr>
              </a:solidFill>
            </a:endParaRPr>
          </a:p>
          <a:p>
            <a:r>
              <a:rPr lang="en-GB" i="1" dirty="0">
                <a:solidFill>
                  <a:schemeClr val="accent1">
                    <a:lumMod val="75000"/>
                  </a:schemeClr>
                </a:solidFill>
              </a:rPr>
              <a:t>SOA Review Sessions</a:t>
            </a:r>
            <a:endParaRPr lang="en-US" i="1" dirty="0">
              <a:solidFill>
                <a:schemeClr val="accent1">
                  <a:lumMod val="75000"/>
                </a:schemeClr>
              </a:solidFill>
            </a:endParaRPr>
          </a:p>
          <a:p>
            <a:r>
              <a:rPr lang="en-GB" i="1" dirty="0">
                <a:solidFill>
                  <a:schemeClr val="accent1">
                    <a:lumMod val="75000"/>
                  </a:schemeClr>
                </a:solidFill>
              </a:rPr>
              <a:t>ASP Exam Review Sessions</a:t>
            </a:r>
            <a:endParaRPr lang="en-US" i="1" dirty="0">
              <a:solidFill>
                <a:schemeClr val="accent1">
                  <a:lumMod val="75000"/>
                </a:schemeClr>
              </a:solidFill>
            </a:endParaRPr>
          </a:p>
          <a:p>
            <a:endParaRPr lang="en-US" sz="1200" dirty="0" smtClean="0"/>
          </a:p>
          <a:p>
            <a:r>
              <a:rPr lang="en-GB" dirty="0">
                <a:solidFill>
                  <a:srgbClr val="002060"/>
                </a:solidFill>
              </a:rPr>
              <a:t>consulted by government or by regulatory </a:t>
            </a:r>
            <a:r>
              <a:rPr lang="en-GB" dirty="0" smtClean="0">
                <a:solidFill>
                  <a:srgbClr val="002060"/>
                </a:solidFill>
              </a:rPr>
              <a:t>bodies</a:t>
            </a:r>
          </a:p>
          <a:p>
            <a:r>
              <a:rPr lang="en-GB" dirty="0" smtClean="0">
                <a:solidFill>
                  <a:srgbClr val="002060"/>
                </a:solidFill>
              </a:rPr>
              <a:t>ASP membership is </a:t>
            </a:r>
            <a:r>
              <a:rPr lang="en-GB" dirty="0">
                <a:solidFill>
                  <a:srgbClr val="002060"/>
                </a:solidFill>
              </a:rPr>
              <a:t>recognised by </a:t>
            </a:r>
            <a:r>
              <a:rPr lang="en-GB" dirty="0" smtClean="0">
                <a:solidFill>
                  <a:srgbClr val="002060"/>
                </a:solidFill>
              </a:rPr>
              <a:t>the Insurance Law and the Insurance Commission, </a:t>
            </a:r>
            <a:r>
              <a:rPr lang="en-GB" dirty="0">
                <a:solidFill>
                  <a:srgbClr val="002060"/>
                </a:solidFill>
              </a:rPr>
              <a:t>Philippine Regulatory Commission, Securities and Exchange Commission </a:t>
            </a:r>
            <a:endParaRPr lang="en-GB" dirty="0" smtClean="0">
              <a:solidFill>
                <a:srgbClr val="002060"/>
              </a:solidFill>
            </a:endParaRPr>
          </a:p>
          <a:p>
            <a:endParaRPr lang="en-GB" sz="1200" b="1" dirty="0"/>
          </a:p>
          <a:p>
            <a:r>
              <a:rPr lang="en-GB" dirty="0">
                <a:solidFill>
                  <a:srgbClr val="00B050"/>
                </a:solidFill>
              </a:rPr>
              <a:t>School Career Talk</a:t>
            </a:r>
            <a:endParaRPr lang="en-US" dirty="0">
              <a:solidFill>
                <a:srgbClr val="00B050"/>
              </a:solidFill>
            </a:endParaRPr>
          </a:p>
          <a:p>
            <a:r>
              <a:rPr lang="en-GB" dirty="0">
                <a:solidFill>
                  <a:srgbClr val="00B050"/>
                </a:solidFill>
              </a:rPr>
              <a:t>Participation in Life Insurance Consciousness Week</a:t>
            </a:r>
            <a:endParaRPr lang="en-US" dirty="0">
              <a:solidFill>
                <a:srgbClr val="00B050"/>
              </a:solidFill>
            </a:endParaRPr>
          </a:p>
          <a:p>
            <a:r>
              <a:rPr lang="en-GB" dirty="0">
                <a:solidFill>
                  <a:srgbClr val="00B050"/>
                </a:solidFill>
              </a:rPr>
              <a:t>Contribution to Insurance Philippines Magazine</a:t>
            </a:r>
            <a:endParaRPr lang="en-US" dirty="0">
              <a:solidFill>
                <a:srgbClr val="00B050"/>
              </a:solidFill>
            </a:endParaRPr>
          </a:p>
          <a:p>
            <a:r>
              <a:rPr lang="en-GB" dirty="0">
                <a:solidFill>
                  <a:srgbClr val="00B050"/>
                </a:solidFill>
              </a:rPr>
              <a:t>Advertisement of Annual Convention</a:t>
            </a:r>
            <a:endParaRPr lang="en-US" dirty="0">
              <a:solidFill>
                <a:srgbClr val="00B050"/>
              </a:solidFill>
            </a:endParaRPr>
          </a:p>
          <a:p>
            <a:endParaRPr lang="en-US" dirty="0"/>
          </a:p>
          <a:p>
            <a:endParaRPr lang="en-US" dirty="0"/>
          </a:p>
        </p:txBody>
      </p:sp>
      <p:sp>
        <p:nvSpPr>
          <p:cNvPr id="3" name="Date Placeholder 2"/>
          <p:cNvSpPr>
            <a:spLocks noGrp="1"/>
          </p:cNvSpPr>
          <p:nvPr>
            <p:ph type="dt" sz="half" idx="10"/>
          </p:nvPr>
        </p:nvSpPr>
        <p:spPr/>
        <p:txBody>
          <a:bodyPr/>
          <a:lstStyle/>
          <a:p>
            <a:fld id="{274180CB-21E6-43C6-994D-56D0F0FBFE68}" type="datetime1">
              <a:rPr lang="en-US" smtClean="0"/>
              <a:t>10/10/2011</a:t>
            </a:fld>
            <a:endParaRPr lang="en-US"/>
          </a:p>
        </p:txBody>
      </p:sp>
      <p:sp>
        <p:nvSpPr>
          <p:cNvPr id="4" name="Slide Number Placeholder 3"/>
          <p:cNvSpPr>
            <a:spLocks noGrp="1"/>
          </p:cNvSpPr>
          <p:nvPr>
            <p:ph type="sldNum" sz="quarter" idx="12"/>
          </p:nvPr>
        </p:nvSpPr>
        <p:spPr/>
        <p:txBody>
          <a:bodyPr/>
          <a:lstStyle/>
          <a:p>
            <a:fld id="{D4943D41-09DB-4740-9810-DD1120E22D15}"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box(in)">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ox(in)">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ox(in)">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ox(in)">
                                      <p:cBhvr>
                                        <p:cTn id="31" dur="500"/>
                                        <p:tgtEl>
                                          <p:spTgt spid="2">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box(in)">
                                      <p:cBhvr>
                                        <p:cTn id="36" dur="500"/>
                                        <p:tgtEl>
                                          <p:spTgt spid="2">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anim calcmode="lin" valueType="num">
                                      <p:cBhvr additive="base">
                                        <p:cTn id="4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 calcmode="lin" valueType="num">
                                      <p:cBhvr additive="base">
                                        <p:cTn id="5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 calcmode="lin" valueType="num">
                                      <p:cBhvr additive="base">
                                        <p:cTn id="5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nodeType="clickEffect">
                                  <p:stCondLst>
                                    <p:cond delay="0"/>
                                  </p:stCondLst>
                                  <p:childTnLst>
                                    <p:set>
                                      <p:cBhvr>
                                        <p:cTn id="62" dur="1" fill="hold">
                                          <p:stCondLst>
                                            <p:cond delay="0"/>
                                          </p:stCondLst>
                                        </p:cTn>
                                        <p:tgtEl>
                                          <p:spTgt spid="2">
                                            <p:txEl>
                                              <p:pRg st="15" end="15"/>
                                            </p:txEl>
                                          </p:spTgt>
                                        </p:tgtEl>
                                        <p:attrNameLst>
                                          <p:attrName>style.visibility</p:attrName>
                                        </p:attrNameLst>
                                      </p:cBhvr>
                                      <p:to>
                                        <p:strVal val="visible"/>
                                      </p:to>
                                    </p:set>
                                    <p:animEffect transition="in" filter="diamond(in)">
                                      <p:cBhvr>
                                        <p:cTn id="63" dur="2000"/>
                                        <p:tgtEl>
                                          <p:spTgt spid="2">
                                            <p:txEl>
                                              <p:pRg st="15" end="15"/>
                                            </p:txEl>
                                          </p:spTgt>
                                        </p:tgtEl>
                                      </p:cBhvr>
                                    </p:animEffect>
                                  </p:childTnLst>
                                </p:cTn>
                              </p:par>
                              <p:par>
                                <p:cTn id="64" presetID="8" presetClass="entr" presetSubtype="16" fill="hold" nodeType="withEffect">
                                  <p:stCondLst>
                                    <p:cond delay="0"/>
                                  </p:stCondLst>
                                  <p:childTnLst>
                                    <p:set>
                                      <p:cBhvr>
                                        <p:cTn id="65" dur="1" fill="hold">
                                          <p:stCondLst>
                                            <p:cond delay="0"/>
                                          </p:stCondLst>
                                        </p:cTn>
                                        <p:tgtEl>
                                          <p:spTgt spid="2">
                                            <p:txEl>
                                              <p:pRg st="16" end="16"/>
                                            </p:txEl>
                                          </p:spTgt>
                                        </p:tgtEl>
                                        <p:attrNameLst>
                                          <p:attrName>style.visibility</p:attrName>
                                        </p:attrNameLst>
                                      </p:cBhvr>
                                      <p:to>
                                        <p:strVal val="visible"/>
                                      </p:to>
                                    </p:set>
                                    <p:animEffect transition="in" filter="diamond(in)">
                                      <p:cBhvr>
                                        <p:cTn id="66" dur="2000"/>
                                        <p:tgtEl>
                                          <p:spTgt spid="2">
                                            <p:txEl>
                                              <p:pRg st="16" end="1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
                                            <p:txEl>
                                              <p:pRg st="18" end="18"/>
                                            </p:txEl>
                                          </p:spTgt>
                                        </p:tgtEl>
                                        <p:attrNameLst>
                                          <p:attrName>style.visibility</p:attrName>
                                        </p:attrNameLst>
                                      </p:cBhvr>
                                      <p:to>
                                        <p:strVal val="visible"/>
                                      </p:to>
                                    </p:set>
                                    <p:anim calcmode="lin" valueType="num">
                                      <p:cBhvr additive="base">
                                        <p:cTn id="71"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
                                            <p:txEl>
                                              <p:pRg st="18" end="18"/>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
                                            <p:txEl>
                                              <p:pRg st="19" end="19"/>
                                            </p:txEl>
                                          </p:spTgt>
                                        </p:tgtEl>
                                        <p:attrNameLst>
                                          <p:attrName>style.visibility</p:attrName>
                                        </p:attrNameLst>
                                      </p:cBhvr>
                                      <p:to>
                                        <p:strVal val="visible"/>
                                      </p:to>
                                    </p:set>
                                    <p:anim calcmode="lin" valueType="num">
                                      <p:cBhvr additive="base">
                                        <p:cTn id="75"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
                                            <p:txEl>
                                              <p:pRg st="19" end="19"/>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2">
                                            <p:txEl>
                                              <p:pRg st="20" end="20"/>
                                            </p:txEl>
                                          </p:spTgt>
                                        </p:tgtEl>
                                        <p:attrNameLst>
                                          <p:attrName>style.visibility</p:attrName>
                                        </p:attrNameLst>
                                      </p:cBhvr>
                                      <p:to>
                                        <p:strVal val="visible"/>
                                      </p:to>
                                    </p:set>
                                    <p:anim calcmode="lin" valueType="num">
                                      <p:cBhvr additive="base">
                                        <p:cTn id="79"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20" end="20"/>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2">
                                            <p:txEl>
                                              <p:pRg st="21" end="21"/>
                                            </p:txEl>
                                          </p:spTgt>
                                        </p:tgtEl>
                                        <p:attrNameLst>
                                          <p:attrName>style.visibility</p:attrName>
                                        </p:attrNameLst>
                                      </p:cBhvr>
                                      <p:to>
                                        <p:strVal val="visible"/>
                                      </p:to>
                                    </p:set>
                                    <p:anim calcmode="lin" valueType="num">
                                      <p:cBhvr additive="base">
                                        <p:cTn id="83" dur="500" fill="hold"/>
                                        <p:tgtEl>
                                          <p:spTgt spid="2">
                                            <p:txEl>
                                              <p:pRg st="21" end="21"/>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2">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3939540"/>
          </a:xfrm>
          <a:prstGeom prst="rect">
            <a:avLst/>
          </a:prstGeom>
          <a:noFill/>
        </p:spPr>
        <p:txBody>
          <a:bodyPr wrap="square" rtlCol="0">
            <a:spAutoFit/>
          </a:bodyPr>
          <a:lstStyle/>
          <a:p>
            <a:r>
              <a:rPr lang="en-GB" b="1" dirty="0"/>
              <a:t>INSURANCE CODE OF THE PHILIPPINES </a:t>
            </a:r>
            <a:r>
              <a:rPr lang="en-GB" b="1" i="1" dirty="0"/>
              <a:t>(excerpt)</a:t>
            </a:r>
            <a:endParaRPr lang="en-US" dirty="0"/>
          </a:p>
          <a:p>
            <a:pPr lvl="0"/>
            <a:r>
              <a:rPr lang="en-US" b="1" dirty="0" smtClean="0"/>
              <a:t>	Title 6 :	ACTUARIES</a:t>
            </a:r>
            <a:endParaRPr lang="en-US" dirty="0"/>
          </a:p>
          <a:p>
            <a:endParaRPr lang="en-US" b="1" dirty="0" smtClean="0"/>
          </a:p>
          <a:p>
            <a:r>
              <a:rPr lang="en-US" b="1" dirty="0" smtClean="0"/>
              <a:t>Section </a:t>
            </a:r>
            <a:r>
              <a:rPr lang="en-US" b="1" dirty="0"/>
              <a:t>335. No life insurance company shall be licensed to do business in the Philippines nor shall any life insurance company doing business in the Philippines be allowed to continue doing such business </a:t>
            </a:r>
            <a:endParaRPr lang="en-US" b="1" dirty="0" smtClean="0"/>
          </a:p>
          <a:p>
            <a:endParaRPr lang="en-US" b="1" dirty="0"/>
          </a:p>
          <a:p>
            <a:r>
              <a:rPr lang="en-US" b="1" dirty="0" smtClean="0"/>
              <a:t>unless </a:t>
            </a:r>
            <a:r>
              <a:rPr lang="en-US" b="1" dirty="0"/>
              <a:t>they shall engage the services of an actuary duly accredited with the Commissioner who shall, during his tenure of office, </a:t>
            </a:r>
            <a:endParaRPr lang="en-US" b="1" dirty="0" smtClean="0"/>
          </a:p>
          <a:p>
            <a:endParaRPr lang="en-US" b="1" dirty="0"/>
          </a:p>
          <a:p>
            <a:r>
              <a:rPr lang="en-US" b="1" dirty="0" smtClean="0"/>
              <a:t>be </a:t>
            </a:r>
            <a:r>
              <a:rPr lang="en-US" b="1" dirty="0"/>
              <a:t>directly responsible for the direction and supervision of all actuarial work connected with or that may be involved in the business of the insurance company.</a:t>
            </a:r>
            <a:endParaRPr lang="en-US" dirty="0"/>
          </a:p>
          <a:p>
            <a:endParaRPr lang="en-US" sz="1600" dirty="0"/>
          </a:p>
        </p:txBody>
      </p:sp>
      <p:sp>
        <p:nvSpPr>
          <p:cNvPr id="3" name="Date Placeholder 2"/>
          <p:cNvSpPr>
            <a:spLocks noGrp="1"/>
          </p:cNvSpPr>
          <p:nvPr>
            <p:ph type="dt" sz="half" idx="10"/>
          </p:nvPr>
        </p:nvSpPr>
        <p:spPr/>
        <p:txBody>
          <a:bodyPr/>
          <a:lstStyle/>
          <a:p>
            <a:fld id="{0330A0AA-D754-4EE8-B3BC-0AB55BD75E8E}" type="datetime1">
              <a:rPr lang="en-US" smtClean="0"/>
              <a:t>10/10/2011</a:t>
            </a:fld>
            <a:endParaRPr lang="en-US"/>
          </a:p>
        </p:txBody>
      </p:sp>
      <p:sp>
        <p:nvSpPr>
          <p:cNvPr id="4" name="Slide Number Placeholder 3"/>
          <p:cNvSpPr>
            <a:spLocks noGrp="1"/>
          </p:cNvSpPr>
          <p:nvPr>
            <p:ph type="sldNum" sz="quarter" idx="12"/>
          </p:nvPr>
        </p:nvSpPr>
        <p:spPr/>
        <p:txBody>
          <a:bodyPr/>
          <a:lstStyle/>
          <a:p>
            <a:fld id="{D4943D41-09DB-4740-9810-DD1120E22D15}"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
                                            <p:txEl>
                                              <p:pRg st="1" end="1"/>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2">
                                            <p:txEl>
                                              <p:pRg st="0" end="0"/>
                                            </p:txEl>
                                          </p:spTgt>
                                        </p:tgtEl>
                                      </p:cBhvr>
                                    </p:animEffect>
                                    <p:animScale>
                                      <p:cBhvr>
                                        <p:cTn id="13" dur="250" autoRev="1" fill="hold"/>
                                        <p:tgtEl>
                                          <p:spTgt spid="2">
                                            <p:txEl>
                                              <p:pRg st="0" end="0"/>
                                            </p:txEl>
                                          </p:spTgt>
                                        </p:tgtEl>
                                      </p:cBhvr>
                                      <p:by x="105000" y="105000"/>
                                    </p:animScale>
                                  </p:childTnLst>
                                </p:cTn>
                              </p:par>
                              <p:par>
                                <p:cTn id="14" presetID="26" presetClass="emph" presetSubtype="0" fill="hold" nodeType="withEffect">
                                  <p:stCondLst>
                                    <p:cond delay="0"/>
                                  </p:stCondLst>
                                  <p:childTnLst>
                                    <p:animEffect transition="out" filter="fade">
                                      <p:cBhvr>
                                        <p:cTn id="15" dur="500" tmFilter="0, 0; .2, .5; .8, .5; 1, 0"/>
                                        <p:tgtEl>
                                          <p:spTgt spid="2">
                                            <p:txEl>
                                              <p:pRg st="1" end="1"/>
                                            </p:txEl>
                                          </p:spTgt>
                                        </p:tgtEl>
                                      </p:cBhvr>
                                    </p:animEffect>
                                    <p:animScale>
                                      <p:cBhvr>
                                        <p:cTn id="16" dur="250" autoRev="1" fill="hold"/>
                                        <p:tgtEl>
                                          <p:spTgt spid="2">
                                            <p:txEl>
                                              <p:pRg st="1" end="1"/>
                                            </p:txEl>
                                          </p:spTgt>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5909310"/>
          </a:xfrm>
          <a:prstGeom prst="rect">
            <a:avLst/>
          </a:prstGeom>
          <a:noFill/>
        </p:spPr>
        <p:txBody>
          <a:bodyPr wrap="square" rtlCol="0">
            <a:spAutoFit/>
          </a:bodyPr>
          <a:lstStyle/>
          <a:p>
            <a:r>
              <a:rPr lang="en-US" b="1" dirty="0" smtClean="0"/>
              <a:t>Section 336. Any person may be officially accredited by the Commissioner to act as any actuary in any life insurance company or in any mutual benefit association authorized to do business in the Philippines upon application </a:t>
            </a:r>
            <a:r>
              <a:rPr lang="en-US" b="1" dirty="0" err="1" smtClean="0"/>
              <a:t>therefor</a:t>
            </a:r>
            <a:r>
              <a:rPr lang="en-US" b="1" dirty="0" smtClean="0"/>
              <a:t> and the payment of the corresponding fee hereinafter prescribed, </a:t>
            </a:r>
          </a:p>
          <a:p>
            <a:endParaRPr lang="en-US" b="1" dirty="0" smtClean="0"/>
          </a:p>
          <a:p>
            <a:r>
              <a:rPr lang="en-US" b="1" dirty="0" smtClean="0"/>
              <a:t>Provided that: (1</a:t>
            </a:r>
            <a:r>
              <a:rPr lang="en-US" b="1" dirty="0" smtClean="0">
                <a:solidFill>
                  <a:srgbClr val="C00000"/>
                </a:solidFill>
              </a:rPr>
              <a:t>) he is a fellow of good standing of the </a:t>
            </a:r>
            <a:r>
              <a:rPr lang="en-US" b="1" dirty="0" err="1" smtClean="0">
                <a:solidFill>
                  <a:srgbClr val="C00000"/>
                </a:solidFill>
              </a:rPr>
              <a:t>Acturial</a:t>
            </a:r>
            <a:r>
              <a:rPr lang="en-US" b="1" dirty="0" smtClean="0">
                <a:solidFill>
                  <a:srgbClr val="C00000"/>
                </a:solidFill>
              </a:rPr>
              <a:t> Society of the Philippines at the time of his appointment and remains in such good standing during the tenure of his engagement</a:t>
            </a:r>
            <a:r>
              <a:rPr lang="en-US" b="1" dirty="0" smtClean="0"/>
              <a:t>; </a:t>
            </a:r>
          </a:p>
          <a:p>
            <a:endParaRPr lang="en-US" b="1" dirty="0" smtClean="0"/>
          </a:p>
          <a:p>
            <a:r>
              <a:rPr lang="en-US" b="1" dirty="0" smtClean="0"/>
              <a:t>or (2) in the case of one </a:t>
            </a:r>
            <a:r>
              <a:rPr lang="en-US" b="1" dirty="0" smtClean="0">
                <a:solidFill>
                  <a:srgbClr val="C00000"/>
                </a:solidFill>
              </a:rPr>
              <a:t>who is not a fellow of the Actuarial Society of the Philippines, he meets all the requirements of the said Society for accreditation as a fellow of the Society</a:t>
            </a:r>
            <a:r>
              <a:rPr lang="en-US" b="1" dirty="0" smtClean="0"/>
              <a:t>, and has been given permission by the pertinent government authorities in the Philippines to render services in the Philippines, in the event that he is not a citizen of the Philippines.</a:t>
            </a:r>
            <a:endParaRPr lang="en-US" dirty="0" smtClean="0"/>
          </a:p>
          <a:p>
            <a:endParaRPr lang="en-US" b="1" dirty="0" smtClean="0"/>
          </a:p>
          <a:p>
            <a:r>
              <a:rPr lang="en-US" b="1" dirty="0" smtClean="0"/>
              <a:t>No certificate of registration issued under this title shall be valid after the thirtieth day of June of the year following its issuance unless it is renewed. (As amended by Presidential Decree No. 1455)</a:t>
            </a:r>
            <a:endParaRPr lang="en-US" dirty="0" smtClean="0"/>
          </a:p>
          <a:p>
            <a:endParaRPr lang="en-US" dirty="0"/>
          </a:p>
        </p:txBody>
      </p:sp>
      <p:sp>
        <p:nvSpPr>
          <p:cNvPr id="3" name="Date Placeholder 2"/>
          <p:cNvSpPr>
            <a:spLocks noGrp="1"/>
          </p:cNvSpPr>
          <p:nvPr>
            <p:ph type="dt" sz="half" idx="10"/>
          </p:nvPr>
        </p:nvSpPr>
        <p:spPr/>
        <p:txBody>
          <a:bodyPr/>
          <a:lstStyle/>
          <a:p>
            <a:fld id="{CC9FAC9E-8B94-426C-8F73-B13F509D3102}" type="datetime1">
              <a:rPr lang="en-US" smtClean="0"/>
              <a:t>10/10/2011</a:t>
            </a:fld>
            <a:endParaRPr lang="en-US"/>
          </a:p>
        </p:txBody>
      </p:sp>
      <p:sp>
        <p:nvSpPr>
          <p:cNvPr id="4" name="Slide Number Placeholder 3"/>
          <p:cNvSpPr>
            <a:spLocks noGrp="1"/>
          </p:cNvSpPr>
          <p:nvPr>
            <p:ph type="sldNum" sz="quarter" idx="12"/>
          </p:nvPr>
        </p:nvSpPr>
        <p:spPr/>
        <p:txBody>
          <a:bodyPr/>
          <a:lstStyle/>
          <a:p>
            <a:fld id="{D4943D41-09DB-4740-9810-DD1120E22D15}"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62000"/>
          </a:xfrm>
        </p:spPr>
        <p:txBody>
          <a:bodyPr>
            <a:normAutofit/>
          </a:bodyPr>
          <a:lstStyle/>
          <a:p>
            <a:pPr>
              <a:lnSpc>
                <a:spcPts val="4800"/>
              </a:lnSpc>
            </a:pPr>
            <a:r>
              <a:rPr lang="en-US" sz="2800" b="1" dirty="0">
                <a:solidFill>
                  <a:srgbClr val="0070C0"/>
                </a:solidFill>
              </a:rPr>
              <a:t>The Actuarial Society of the </a:t>
            </a:r>
            <a:r>
              <a:rPr lang="en-US" sz="2800" b="1" dirty="0" smtClean="0">
                <a:solidFill>
                  <a:srgbClr val="0070C0"/>
                </a:solidFill>
              </a:rPr>
              <a:t>Philippines (ASP)</a:t>
            </a:r>
            <a:endParaRPr lang="en-US" sz="2800" dirty="0">
              <a:solidFill>
                <a:srgbClr val="0070C0"/>
              </a:solidFill>
            </a:endParaRPr>
          </a:p>
        </p:txBody>
      </p:sp>
      <p:sp>
        <p:nvSpPr>
          <p:cNvPr id="3" name="Content Placeholder 2"/>
          <p:cNvSpPr>
            <a:spLocks noGrp="1"/>
          </p:cNvSpPr>
          <p:nvPr>
            <p:ph sz="half" idx="1"/>
          </p:nvPr>
        </p:nvSpPr>
        <p:spPr>
          <a:xfrm>
            <a:off x="0" y="990600"/>
            <a:ext cx="4495800" cy="5867400"/>
          </a:xfrm>
        </p:spPr>
        <p:txBody>
          <a:bodyPr>
            <a:noAutofit/>
          </a:bodyPr>
          <a:lstStyle/>
          <a:p>
            <a:pPr>
              <a:buNone/>
            </a:pPr>
            <a:r>
              <a:rPr lang="en-US" sz="2400" b="1" dirty="0"/>
              <a:t>Mission Statement </a:t>
            </a:r>
          </a:p>
          <a:p>
            <a:r>
              <a:rPr lang="en-US" sz="2300" dirty="0">
                <a:latin typeface="Arial Narrow" pitchFamily="34" charset="0"/>
              </a:rPr>
              <a:t>We are the internationally recognized organization of actuarial professionals in the Philippines. We are committed to the standards of our profession, upholding the highest levels of integrity and competence. </a:t>
            </a:r>
          </a:p>
          <a:p>
            <a:r>
              <a:rPr lang="en-US" sz="2300" dirty="0">
                <a:latin typeface="Arial Narrow" pitchFamily="34" charset="0"/>
              </a:rPr>
              <a:t>As acknowledged experts in assessing risks and measuring their financial outcomes, we take pride in providing technical services to our stakeholders. As responsible members of society, we take a stand on issues that affect the public good. </a:t>
            </a:r>
          </a:p>
        </p:txBody>
      </p:sp>
      <p:sp>
        <p:nvSpPr>
          <p:cNvPr id="4" name="Content Placeholder 3"/>
          <p:cNvSpPr>
            <a:spLocks noGrp="1"/>
          </p:cNvSpPr>
          <p:nvPr>
            <p:ph sz="half" idx="2"/>
          </p:nvPr>
        </p:nvSpPr>
        <p:spPr/>
        <p:txBody>
          <a:bodyPr>
            <a:normAutofit fontScale="92500" lnSpcReduction="10000"/>
          </a:bodyPr>
          <a:lstStyle/>
          <a:p>
            <a:r>
              <a:rPr lang="en-US" dirty="0" smtClean="0">
                <a:latin typeface="Arial Narrow" pitchFamily="34" charset="0"/>
              </a:rPr>
              <a:t>We are a caring organization that provides a forum for the professional growth, social development and self-regulation of our members. We value mentoring as necessary to strengthen our Society and to continuously upgrade the expertise of our members. </a:t>
            </a:r>
          </a:p>
          <a:p>
            <a:r>
              <a:rPr lang="en-US" dirty="0" smtClean="0">
                <a:latin typeface="Arial Narrow" pitchFamily="34" charset="0"/>
              </a:rPr>
              <a:t>We shall responsibly carry out these affirmations to foster the important role of the Actuarial Society of the Philippines in the larger global community. </a:t>
            </a:r>
          </a:p>
          <a:p>
            <a:pPr>
              <a:buNone/>
            </a:pPr>
            <a:endParaRPr lang="en-US" dirty="0"/>
          </a:p>
        </p:txBody>
      </p:sp>
      <p:sp>
        <p:nvSpPr>
          <p:cNvPr id="5" name="Date Placeholder 4"/>
          <p:cNvSpPr>
            <a:spLocks noGrp="1"/>
          </p:cNvSpPr>
          <p:nvPr>
            <p:ph type="dt" sz="half" idx="10"/>
          </p:nvPr>
        </p:nvSpPr>
        <p:spPr/>
        <p:txBody>
          <a:bodyPr/>
          <a:lstStyle/>
          <a:p>
            <a:fld id="{93CD0353-6940-4E57-96A2-820FB8AE06E0}" type="datetime1">
              <a:rPr lang="en-US" smtClean="0"/>
              <a:t>10/10/2011</a:t>
            </a:fld>
            <a:endParaRPr lang="en-US"/>
          </a:p>
        </p:txBody>
      </p:sp>
      <p:sp>
        <p:nvSpPr>
          <p:cNvPr id="6" name="Slide Number Placeholder 5"/>
          <p:cNvSpPr>
            <a:spLocks noGrp="1"/>
          </p:cNvSpPr>
          <p:nvPr>
            <p:ph type="sldNum" sz="quarter" idx="12"/>
          </p:nvPr>
        </p:nvSpPr>
        <p:spPr/>
        <p:txBody>
          <a:bodyPr/>
          <a:lstStyle/>
          <a:p>
            <a:fld id="{D4943D41-09DB-4740-9810-DD1120E22D15}"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calcmode="lin" valueType="num">
                                      <p:cBhvr additive="base">
                                        <p:cTn id="3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2000" b="1" dirty="0" smtClean="0">
                <a:solidFill>
                  <a:schemeClr val="accent1">
                    <a:lumMod val="75000"/>
                  </a:schemeClr>
                </a:solidFill>
              </a:rPr>
              <a:t>The ASP administers a series of self study courses &amp; examinations leading to </a:t>
            </a:r>
            <a:r>
              <a:rPr lang="en-US" sz="2000" b="1" dirty="0" err="1" smtClean="0">
                <a:solidFill>
                  <a:schemeClr val="accent1">
                    <a:lumMod val="75000"/>
                  </a:schemeClr>
                </a:solidFill>
              </a:rPr>
              <a:t>Associateship</a:t>
            </a:r>
            <a:r>
              <a:rPr lang="en-US" sz="2000" b="1" dirty="0" smtClean="0">
                <a:solidFill>
                  <a:schemeClr val="accent1">
                    <a:lumMod val="75000"/>
                  </a:schemeClr>
                </a:solidFill>
              </a:rPr>
              <a:t> and Fellowship qualifications.</a:t>
            </a:r>
            <a:endParaRPr lang="en-US" sz="2000" b="1" dirty="0">
              <a:solidFill>
                <a:schemeClr val="accent1">
                  <a:lumMod val="75000"/>
                </a:schemeClr>
              </a:solidFill>
            </a:endParaRPr>
          </a:p>
        </p:txBody>
      </p:sp>
      <p:sp>
        <p:nvSpPr>
          <p:cNvPr id="3" name="Content Placeholder 2"/>
          <p:cNvSpPr>
            <a:spLocks noGrp="1"/>
          </p:cNvSpPr>
          <p:nvPr>
            <p:ph sz="quarter" idx="1"/>
          </p:nvPr>
        </p:nvSpPr>
        <p:spPr>
          <a:xfrm>
            <a:off x="0" y="1447800"/>
            <a:ext cx="9144000" cy="4724400"/>
          </a:xfrm>
        </p:spPr>
        <p:txBody>
          <a:bodyPr>
            <a:noAutofit/>
          </a:bodyPr>
          <a:lstStyle/>
          <a:p>
            <a:pPr>
              <a:buNone/>
            </a:pPr>
            <a:r>
              <a:rPr lang="en-US" sz="2000" b="1" dirty="0" smtClean="0"/>
              <a:t>Principles Underlying the Examination System </a:t>
            </a:r>
            <a:r>
              <a:rPr lang="en-US" sz="2000" dirty="0" smtClean="0"/>
              <a:t>are as follows: </a:t>
            </a:r>
          </a:p>
          <a:p>
            <a:r>
              <a:rPr lang="en-US" sz="2400" dirty="0" smtClean="0"/>
              <a:t>T</a:t>
            </a:r>
            <a:r>
              <a:rPr lang="en-US" sz="2000" dirty="0" smtClean="0"/>
              <a:t>o provide an understanding of fundamental mathematical concepts and how they are applied; </a:t>
            </a:r>
          </a:p>
          <a:p>
            <a:r>
              <a:rPr lang="en-US" sz="2000" dirty="0" smtClean="0"/>
              <a:t>To provide the picture of the socio-demographic, political, legal, and economic environments within which financial arrangements operate; </a:t>
            </a:r>
          </a:p>
          <a:p>
            <a:r>
              <a:rPr lang="en-US" sz="2000" dirty="0" smtClean="0"/>
              <a:t>To expose to a broad range of techniques, their applications and limitations; </a:t>
            </a:r>
          </a:p>
          <a:p>
            <a:r>
              <a:rPr lang="en-US" sz="2000" dirty="0" smtClean="0"/>
              <a:t>To expose to a broad range of relevant actuarial practice; </a:t>
            </a:r>
          </a:p>
          <a:p>
            <a:r>
              <a:rPr lang="en-US" sz="2000" dirty="0" smtClean="0"/>
              <a:t>To develop the sense of inquisitiveness where traditional methods and practice do not appear to work effectively. </a:t>
            </a:r>
          </a:p>
          <a:p>
            <a:pPr>
              <a:buNone/>
            </a:pPr>
            <a:endParaRPr lang="en-US" sz="2000" dirty="0" smtClean="0"/>
          </a:p>
          <a:p>
            <a:pPr>
              <a:buNone/>
            </a:pPr>
            <a:r>
              <a:rPr lang="en-US" sz="2000" dirty="0" smtClean="0"/>
              <a:t>	Both the course of readings and the manner of administering examinations are continually studied and revised amidst advances in technology and changes in the environment</a:t>
            </a:r>
          </a:p>
          <a:p>
            <a:endParaRPr lang="en-US" sz="2000" dirty="0" smtClean="0"/>
          </a:p>
          <a:p>
            <a:pPr>
              <a:buNone/>
            </a:pPr>
            <a:endParaRPr lang="en-US" sz="2000" dirty="0"/>
          </a:p>
        </p:txBody>
      </p:sp>
      <p:sp>
        <p:nvSpPr>
          <p:cNvPr id="4" name="Date Placeholder 3"/>
          <p:cNvSpPr>
            <a:spLocks noGrp="1"/>
          </p:cNvSpPr>
          <p:nvPr>
            <p:ph type="dt" sz="half" idx="10"/>
          </p:nvPr>
        </p:nvSpPr>
        <p:spPr/>
        <p:txBody>
          <a:bodyPr/>
          <a:lstStyle/>
          <a:p>
            <a:fld id="{28C59167-0981-4DA5-93C7-3262832AFB54}" type="datetime1">
              <a:rPr lang="en-US" smtClean="0"/>
              <a:t>10/10/2011</a:t>
            </a:fld>
            <a:endParaRPr lang="en-US"/>
          </a:p>
        </p:txBody>
      </p:sp>
      <p:sp>
        <p:nvSpPr>
          <p:cNvPr id="5" name="Slide Number Placeholder 4"/>
          <p:cNvSpPr>
            <a:spLocks noGrp="1"/>
          </p:cNvSpPr>
          <p:nvPr>
            <p:ph type="sldNum" sz="quarter" idx="12"/>
          </p:nvPr>
        </p:nvSpPr>
        <p:spPr/>
        <p:txBody>
          <a:bodyPr/>
          <a:lstStyle/>
          <a:p>
            <a:fld id="{D4943D41-09DB-4740-9810-DD1120E22D15}"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fontScale="90000"/>
          </a:bodyPr>
          <a:lstStyle/>
          <a:p>
            <a:r>
              <a:rPr lang="en-US" dirty="0" smtClean="0"/>
              <a:t/>
            </a:r>
            <a:br>
              <a:rPr lang="en-US" dirty="0" smtClean="0"/>
            </a:br>
            <a:r>
              <a:rPr lang="en-US" sz="2400" b="1" dirty="0" smtClean="0">
                <a:solidFill>
                  <a:schemeClr val="accent1">
                    <a:lumMod val="75000"/>
                  </a:schemeClr>
                </a:solidFill>
              </a:rPr>
              <a:t>Requirements for Admission as an </a:t>
            </a:r>
            <a:r>
              <a:rPr lang="en-US" sz="3100" b="1" dirty="0" smtClean="0">
                <a:solidFill>
                  <a:schemeClr val="accent1">
                    <a:lumMod val="75000"/>
                  </a:schemeClr>
                </a:solidFill>
              </a:rPr>
              <a:t>Associate of ASP</a:t>
            </a:r>
            <a:r>
              <a:rPr lang="en-US" sz="2400" b="1" dirty="0" smtClean="0">
                <a:solidFill>
                  <a:schemeClr val="accent1">
                    <a:lumMod val="75000"/>
                  </a:schemeClr>
                </a:solidFill>
              </a:rPr>
              <a:t> </a:t>
            </a:r>
            <a:br>
              <a:rPr lang="en-US" sz="2400" b="1" dirty="0" smtClean="0">
                <a:solidFill>
                  <a:schemeClr val="accent1">
                    <a:lumMod val="75000"/>
                  </a:schemeClr>
                </a:solidFill>
              </a:rPr>
            </a:br>
            <a:endParaRPr lang="en-US" sz="2400" dirty="0">
              <a:solidFill>
                <a:schemeClr val="accent1">
                  <a:lumMod val="75000"/>
                </a:schemeClr>
              </a:solidFill>
            </a:endParaRPr>
          </a:p>
        </p:txBody>
      </p:sp>
      <p:sp>
        <p:nvSpPr>
          <p:cNvPr id="3" name="Content Placeholder 2"/>
          <p:cNvSpPr>
            <a:spLocks noGrp="1"/>
          </p:cNvSpPr>
          <p:nvPr>
            <p:ph sz="quarter" idx="1"/>
          </p:nvPr>
        </p:nvSpPr>
        <p:spPr>
          <a:xfrm>
            <a:off x="304800" y="1447800"/>
            <a:ext cx="8839200" cy="5108448"/>
          </a:xfrm>
        </p:spPr>
        <p:txBody>
          <a:bodyPr>
            <a:normAutofit fontScale="77500" lnSpcReduction="20000"/>
          </a:bodyPr>
          <a:lstStyle/>
          <a:p>
            <a:pPr marL="0">
              <a:buFont typeface="Wingdings" pitchFamily="2" charset="2"/>
              <a:buChar char="v"/>
            </a:pPr>
            <a:r>
              <a:rPr lang="en-US" dirty="0" smtClean="0"/>
              <a:t> at least 18 years of age, upon nomination by two Fellows of the ASP in 							    good standing</a:t>
            </a:r>
          </a:p>
          <a:p>
            <a:pPr marL="0">
              <a:buNone/>
            </a:pPr>
            <a:endParaRPr lang="en-US" dirty="0" smtClean="0"/>
          </a:p>
          <a:p>
            <a:pPr>
              <a:buFont typeface="Wingdings" pitchFamily="2" charset="2"/>
              <a:buChar char="v"/>
            </a:pPr>
            <a:r>
              <a:rPr lang="en-US" dirty="0" smtClean="0"/>
              <a:t>Have satisfied the  </a:t>
            </a:r>
            <a:r>
              <a:rPr lang="en-US" dirty="0" err="1" smtClean="0"/>
              <a:t>Associateship</a:t>
            </a:r>
            <a:r>
              <a:rPr lang="en-US" dirty="0" smtClean="0"/>
              <a:t> Education &amp; Examination Requirements prescribed by the Board of Governors.  </a:t>
            </a:r>
          </a:p>
          <a:p>
            <a:pPr marL="514350" indent="-514350">
              <a:lnSpc>
                <a:spcPct val="120000"/>
              </a:lnSpc>
              <a:spcBef>
                <a:spcPts val="0"/>
              </a:spcBef>
              <a:buFont typeface="+mj-lt"/>
              <a:buAutoNum type="arabicPeriod"/>
            </a:pPr>
            <a:r>
              <a:rPr lang="en-US" dirty="0" smtClean="0"/>
              <a:t>Passed </a:t>
            </a:r>
            <a:r>
              <a:rPr lang="en-US" dirty="0" err="1" smtClean="0"/>
              <a:t>the</a:t>
            </a:r>
            <a:r>
              <a:rPr lang="en-US" b="1" dirty="0" err="1" smtClean="0"/>
              <a:t>Associateship</a:t>
            </a:r>
            <a:r>
              <a:rPr lang="en-US" b="1" dirty="0" smtClean="0"/>
              <a:t> Examinations </a:t>
            </a:r>
            <a:r>
              <a:rPr lang="en-US" dirty="0" smtClean="0"/>
              <a:t>of the SOA</a:t>
            </a:r>
            <a:r>
              <a:rPr lang="en-US" b="1" dirty="0" smtClean="0"/>
              <a:t> </a:t>
            </a:r>
          </a:p>
          <a:p>
            <a:pPr>
              <a:lnSpc>
                <a:spcPct val="120000"/>
              </a:lnSpc>
              <a:spcBef>
                <a:spcPts val="0"/>
              </a:spcBef>
              <a:buNone/>
            </a:pPr>
            <a:r>
              <a:rPr lang="pt-BR" dirty="0" smtClean="0"/>
              <a:t>	SOA Exam P 	Probability </a:t>
            </a:r>
          </a:p>
          <a:p>
            <a:pPr>
              <a:lnSpc>
                <a:spcPct val="120000"/>
              </a:lnSpc>
              <a:spcBef>
                <a:spcPts val="0"/>
              </a:spcBef>
              <a:buNone/>
            </a:pPr>
            <a:r>
              <a:rPr lang="pt-BR" dirty="0" smtClean="0"/>
              <a:t>	SOA Exam FM 	Financial Mathematics </a:t>
            </a:r>
          </a:p>
          <a:p>
            <a:pPr>
              <a:lnSpc>
                <a:spcPct val="120000"/>
              </a:lnSpc>
              <a:spcBef>
                <a:spcPts val="0"/>
              </a:spcBef>
              <a:buNone/>
            </a:pPr>
            <a:r>
              <a:rPr lang="pt-BR" dirty="0" smtClean="0"/>
              <a:t>	SOA Exam MFE 	Actuarial Models – Financial Economics 				Segment </a:t>
            </a:r>
          </a:p>
          <a:p>
            <a:pPr>
              <a:lnSpc>
                <a:spcPct val="120000"/>
              </a:lnSpc>
              <a:spcBef>
                <a:spcPts val="0"/>
              </a:spcBef>
              <a:buNone/>
            </a:pPr>
            <a:r>
              <a:rPr lang="pt-BR" dirty="0" smtClean="0"/>
              <a:t>	</a:t>
            </a:r>
            <a:r>
              <a:rPr lang="en-US" dirty="0" smtClean="0"/>
              <a:t>SOA Exam MLC 	Actuarial Models – Life Contingencies Segment </a:t>
            </a:r>
          </a:p>
          <a:p>
            <a:pPr>
              <a:lnSpc>
                <a:spcPct val="120000"/>
              </a:lnSpc>
              <a:spcBef>
                <a:spcPts val="0"/>
              </a:spcBef>
              <a:buNone/>
            </a:pPr>
            <a:r>
              <a:rPr lang="en-US" dirty="0" smtClean="0"/>
              <a:t>	SOA Exam C 	Construction and Evaluation of Actuarial Models  </a:t>
            </a:r>
          </a:p>
          <a:p>
            <a:pPr marL="514350" indent="-514350">
              <a:lnSpc>
                <a:spcPct val="120000"/>
              </a:lnSpc>
              <a:spcBef>
                <a:spcPts val="0"/>
              </a:spcBef>
              <a:buFont typeface="+mj-lt"/>
              <a:buAutoNum type="arabicPeriod" startAt="2"/>
            </a:pPr>
            <a:r>
              <a:rPr lang="en-US" dirty="0" smtClean="0"/>
              <a:t>have satisfied Validation by Educational Experience (VEE) for three topics: Applied Statistics, Corporate Finance and Economics. </a:t>
            </a:r>
          </a:p>
          <a:p>
            <a:pPr marL="514350" indent="-514350">
              <a:lnSpc>
                <a:spcPct val="120000"/>
              </a:lnSpc>
              <a:spcBef>
                <a:spcPts val="0"/>
              </a:spcBef>
              <a:buFont typeface="+mj-lt"/>
              <a:buAutoNum type="arabicPeriod" startAt="2"/>
            </a:pPr>
            <a:r>
              <a:rPr lang="en-US" dirty="0" smtClean="0"/>
              <a:t>have attended the </a:t>
            </a:r>
            <a:r>
              <a:rPr lang="en-US" dirty="0" err="1" smtClean="0"/>
              <a:t>Associateship</a:t>
            </a:r>
            <a:r>
              <a:rPr lang="en-US" dirty="0" smtClean="0"/>
              <a:t> Admission Course given by the ASP.  </a:t>
            </a:r>
          </a:p>
          <a:p>
            <a:pPr marL="914400">
              <a:buNone/>
            </a:pPr>
            <a:endParaRPr lang="en-US" dirty="0"/>
          </a:p>
        </p:txBody>
      </p:sp>
      <p:sp>
        <p:nvSpPr>
          <p:cNvPr id="4" name="Date Placeholder 3"/>
          <p:cNvSpPr>
            <a:spLocks noGrp="1"/>
          </p:cNvSpPr>
          <p:nvPr>
            <p:ph type="dt" sz="half" idx="10"/>
          </p:nvPr>
        </p:nvSpPr>
        <p:spPr/>
        <p:txBody>
          <a:bodyPr/>
          <a:lstStyle/>
          <a:p>
            <a:fld id="{3D4E9869-4BDB-45C4-B35F-5CF953E62C24}" type="datetime1">
              <a:rPr lang="en-US" smtClean="0"/>
              <a:t>10/10/2011</a:t>
            </a:fld>
            <a:endParaRPr lang="en-US"/>
          </a:p>
        </p:txBody>
      </p:sp>
      <p:sp>
        <p:nvSpPr>
          <p:cNvPr id="5" name="Slide Number Placeholder 4"/>
          <p:cNvSpPr>
            <a:spLocks noGrp="1"/>
          </p:cNvSpPr>
          <p:nvPr>
            <p:ph type="sldNum" sz="quarter" idx="12"/>
          </p:nvPr>
        </p:nvSpPr>
        <p:spPr/>
        <p:txBody>
          <a:bodyPr/>
          <a:lstStyle/>
          <a:p>
            <a:fld id="{D4943D41-09DB-4740-9810-DD1120E22D15}"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500"/>
                                        <p:tgtEl>
                                          <p:spTgt spid="3">
                                            <p:txEl>
                                              <p:pRg st="6" end="6"/>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221</TotalTime>
  <Words>953</Words>
  <Application>Microsoft Office PowerPoint</Application>
  <PresentationFormat>On-screen Show (4:3)</PresentationFormat>
  <Paragraphs>153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ACTUARIAL SOCIETY OF THE PHILIPPINES (ASP)</vt:lpstr>
      <vt:lpstr>ASP Then and Now</vt:lpstr>
      <vt:lpstr>PowerPoint Presentation</vt:lpstr>
      <vt:lpstr>PowerPoint Presentation</vt:lpstr>
      <vt:lpstr>PowerPoint Presentation</vt:lpstr>
      <vt:lpstr>PowerPoint Presentation</vt:lpstr>
      <vt:lpstr>The Actuarial Society of the Philippines (ASP)</vt:lpstr>
      <vt:lpstr>The ASP administers a series of self study courses &amp; examinations leading to Associateship and Fellowship qualifications.</vt:lpstr>
      <vt:lpstr> Requirements for Admission as an Associate of ASP  </vt:lpstr>
      <vt:lpstr> Requirements for Admission as a Fellow of the ASP</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Actuarial Society of the Philippines (ASP)</dc:title>
  <dc:creator>crisostomo</dc:creator>
  <cp:lastModifiedBy>AOHK</cp:lastModifiedBy>
  <cp:revision>27</cp:revision>
  <dcterms:created xsi:type="dcterms:W3CDTF">2011-10-09T13:56:46Z</dcterms:created>
  <dcterms:modified xsi:type="dcterms:W3CDTF">2011-10-10T17:22:35Z</dcterms:modified>
</cp:coreProperties>
</file>