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3" r:id="rId26"/>
    <p:sldId id="282" r:id="rId27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7" d="100"/>
          <a:sy n="37" d="100"/>
        </p:scale>
        <p:origin x="-756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4F843F-F195-4BA7-81F3-35527D64C44B}" type="datetimeFigureOut">
              <a:rPr lang="es-MX" smtClean="0"/>
              <a:t>22/11/2011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80D0D2-2759-4372-93F6-EDAF99D13E5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9797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521929-5ECC-4399-A632-8D3EF8CF5554}" type="datetimeFigureOut">
              <a:rPr lang="es-MX" smtClean="0"/>
              <a:t>22/11/2011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1A6DE6-E18F-4E59-B4F7-2074D0831BF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25295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A6DE6-E18F-4E59-B4F7-2074D0831BF2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8112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8" y="155096"/>
            <a:ext cx="2519366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6632"/>
            <a:ext cx="1962150" cy="8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9" y="6133320"/>
            <a:ext cx="183149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870" y="6082163"/>
            <a:ext cx="911939" cy="69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CuadroTexto"/>
          <p:cNvSpPr txBox="1"/>
          <p:nvPr userDrawn="1"/>
        </p:nvSpPr>
        <p:spPr>
          <a:xfrm>
            <a:off x="971600" y="2461538"/>
            <a:ext cx="4217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3278" y="6356351"/>
            <a:ext cx="421209" cy="313010"/>
          </a:xfrm>
        </p:spPr>
        <p:txBody>
          <a:bodyPr/>
          <a:lstStyle/>
          <a:p>
            <a:fld id="{2BC78F02-8647-4774-A296-63D26FFD146B}" type="slidenum">
              <a:rPr lang="es-MX" smtClean="0"/>
              <a:t>‹#›</a:t>
            </a:fld>
            <a:endParaRPr lang="es-MX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254161"/>
            <a:ext cx="1996521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8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BC78F02-8647-4774-A296-63D26FFD146B}" type="slidenum">
              <a:rPr lang="es-MX" smtClean="0"/>
              <a:t>‹#›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484784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247881" y="1628800"/>
            <a:ext cx="8579593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REQUISITOS  A  CUMPLIR  PARA  SER</a:t>
            </a:r>
          </a:p>
          <a:p>
            <a:pPr algn="ctr"/>
            <a:endParaRPr lang="es-MX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UNA   ASOCIACIÓN  ACREDITADA </a:t>
            </a:r>
          </a:p>
          <a:p>
            <a:pPr algn="ctr"/>
            <a:endParaRPr lang="es-MX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ANTE </a:t>
            </a:r>
          </a:p>
          <a:p>
            <a:pPr algn="ctr"/>
            <a:endParaRPr lang="es-MX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 ASOCIACIÓN  ACTUARIAL  INTERNACIONAL</a:t>
            </a:r>
          </a:p>
          <a:p>
            <a:pPr algn="ctr"/>
            <a:endParaRPr lang="es-MX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22 Noviembre 2011</a:t>
            </a:r>
            <a:endParaRPr lang="es-MX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7481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75209" y="1077863"/>
            <a:ext cx="800092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Colegio Nacional de Actuarios México:</a:t>
            </a:r>
          </a:p>
          <a:p>
            <a:pPr algn="just"/>
            <a:endParaRPr lang="es-MX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Arial" charset="0"/>
              <a:buChar char="•"/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Fomentar la competitividad y proyección nacional e internacional del gremio actuarial</a:t>
            </a:r>
          </a:p>
          <a:p>
            <a:pPr marL="457200" indent="-457200" algn="just">
              <a:buFont typeface="Arial" charset="0"/>
              <a:buChar char="•"/>
            </a:pPr>
            <a:endParaRPr lang="es-MX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Arial" charset="0"/>
              <a:buChar char="•"/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Observancia de los más altos principios de ética profesional, así como la práctica actuarial con el fin de aportar a la Sociedad trabajo de la más alta calidad y utilidad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005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75209" y="994738"/>
            <a:ext cx="800092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Asociación Actuarial Internacional:</a:t>
            </a:r>
          </a:p>
          <a:p>
            <a:pPr algn="just"/>
            <a:endParaRPr lang="es-MX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La misión de la AAI, como organización global de 	asociaciones actuariales, es la de promover 	el 	Profesionalismo, desarrollar estándares de 	practica modelo y de educación y motivar la 	investigación, con 	la participación activa de sus 	Asociaciones 	miembro y Secciones, a fin de 	enfatizar las 	necesidades 	cambiantes del entorno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996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75209" y="1412776"/>
            <a:ext cx="800092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Puntos concurrentes</a:t>
            </a:r>
          </a:p>
          <a:p>
            <a:pPr algn="just"/>
            <a:endParaRPr lang="es-MX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</a:pPr>
            <a:r>
              <a:rPr lang="es-MX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1.	Ética y Profesionalismo</a:t>
            </a:r>
          </a:p>
          <a:p>
            <a:pPr algn="just">
              <a:lnSpc>
                <a:spcPct val="150000"/>
              </a:lnSpc>
            </a:pPr>
            <a:r>
              <a:rPr lang="es-MX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s-MX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	Preparación Técnica y Educación</a:t>
            </a:r>
          </a:p>
          <a:p>
            <a:pPr algn="just">
              <a:lnSpc>
                <a:spcPct val="150000"/>
              </a:lnSpc>
            </a:pPr>
            <a:r>
              <a:rPr lang="es-MX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s-MX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	Actividad Profesional</a:t>
            </a:r>
          </a:p>
          <a:p>
            <a:pPr algn="just">
              <a:lnSpc>
                <a:spcPct val="150000"/>
              </a:lnSpc>
            </a:pPr>
            <a:r>
              <a:rPr lang="es-MX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s-MX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	Beneficio de la Sociedad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466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1109078"/>
            <a:ext cx="8052321" cy="4798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30000"/>
              </a:lnSpc>
              <a:buAutoNum type="arabicPeriod" startAt="2"/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Código de Conducta</a:t>
            </a:r>
          </a:p>
          <a:p>
            <a:pPr marL="457200" indent="-457200" algn="just">
              <a:lnSpc>
                <a:spcPct val="150000"/>
              </a:lnSpc>
              <a:buAutoNum type="arabicPeriod" startAt="2"/>
            </a:pPr>
            <a:endParaRPr lang="es-MX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30000"/>
              </a:lnSpc>
              <a:buFont typeface="Arial" charset="0"/>
              <a:buChar char="•"/>
            </a:pP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Código de Conducta es elemento indispensable para establecer fundamentos de Ética y Profesionalismo</a:t>
            </a:r>
          </a:p>
          <a:p>
            <a:pPr algn="just"/>
            <a:endParaRPr lang="es-MX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30000"/>
              </a:lnSpc>
              <a:buFont typeface="Arial" charset="0"/>
              <a:buChar char="•"/>
            </a:pP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Debe estar redactado conforme a las características particulares y regionales de cada Asociación</a:t>
            </a:r>
          </a:p>
          <a:p>
            <a:pPr marL="342900" indent="-342900" algn="just">
              <a:buFont typeface="Arial" charset="0"/>
              <a:buChar char="•"/>
            </a:pPr>
            <a:endParaRPr lang="es-MX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30000"/>
              </a:lnSpc>
              <a:buFont typeface="Arial" charset="0"/>
              <a:buChar char="•"/>
            </a:pP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Los miembros de cada Asociación deben conocer su Código de Conducta y como parte de su preparación deben considerar el capacitarse en temas de Profesionalismo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6431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552" y="871578"/>
            <a:ext cx="805232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20000"/>
              </a:lnSpc>
              <a:buAutoNum type="arabicPeriod" startAt="2"/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Código de Conducta</a:t>
            </a:r>
          </a:p>
          <a:p>
            <a:pPr marL="457200" indent="-457200" algn="just">
              <a:lnSpc>
                <a:spcPct val="120000"/>
              </a:lnSpc>
              <a:buAutoNum type="arabicPeriod" startAt="2"/>
            </a:pPr>
            <a:endParaRPr lang="es-MX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20000"/>
              </a:lnSpc>
              <a:buFont typeface="Arial" charset="0"/>
              <a:buChar char="•"/>
            </a:pPr>
            <a:r>
              <a:rPr lang="es-MX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Incluir un proceso </a:t>
            </a: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disciplinario</a:t>
            </a:r>
          </a:p>
          <a:p>
            <a:pPr marL="342900" indent="-342900" algn="just">
              <a:buFont typeface="Arial" charset="0"/>
              <a:buChar char="•"/>
            </a:pPr>
            <a:endParaRPr lang="es-MX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20000"/>
              </a:lnSpc>
              <a:buFont typeface="Arial" charset="0"/>
              <a:buChar char="•"/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Profesionalismo se refiere fundamentalmente a un comportamiento ético.</a:t>
            </a:r>
          </a:p>
          <a:p>
            <a:pPr marL="342900" indent="-342900" algn="just">
              <a:buFont typeface="Arial" charset="0"/>
              <a:buChar char="•"/>
            </a:pPr>
            <a:endParaRPr lang="es-MX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20000"/>
              </a:lnSpc>
              <a:buFont typeface="Arial" charset="0"/>
              <a:buChar char="•"/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 elemento fundamental del Profesionalismo es el compromiso de actuar en pro del interés público</a:t>
            </a:r>
          </a:p>
          <a:p>
            <a:pPr marL="342900" indent="-342900" algn="just">
              <a:buFont typeface="Arial" charset="0"/>
              <a:buChar char="•"/>
            </a:pPr>
            <a:endParaRPr lang="es-MX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20000"/>
              </a:lnSpc>
              <a:buFont typeface="Arial" charset="0"/>
              <a:buChar char="•"/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Profesionalismo debe incluir habilidades de comunicación y conciencia de negocio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14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917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800329"/>
            <a:ext cx="827325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Principios de Profesionalismo:</a:t>
            </a:r>
          </a:p>
          <a:p>
            <a:pPr algn="just">
              <a:lnSpc>
                <a:spcPct val="50000"/>
              </a:lnSpc>
            </a:pPr>
            <a:endParaRPr lang="es-MX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14400" lvl="1" indent="-457200" algn="just">
              <a:lnSpc>
                <a:spcPct val="130000"/>
              </a:lnSpc>
              <a:buAutoNum type="alphaLcPeriod"/>
            </a:pPr>
            <a:r>
              <a:rPr lang="es-MX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Conocimiento y Experiencia:  Un Actuario solo podrá realizar su actividad profesional en su área particular de desarrollo si cuenta con la capacidad, experiencia, preparación y competencia para llevar a cabo la misma.</a:t>
            </a:r>
          </a:p>
          <a:p>
            <a:pPr marL="914400" lvl="1" indent="-457200" algn="just">
              <a:lnSpc>
                <a:spcPct val="50000"/>
              </a:lnSpc>
              <a:buAutoNum type="alphaLcPeriod"/>
            </a:pPr>
            <a:endParaRPr lang="es-MX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14400" lvl="1" indent="-457200" algn="just">
              <a:lnSpc>
                <a:spcPct val="130000"/>
              </a:lnSpc>
              <a:buAutoNum type="alphaLcPeriod"/>
            </a:pPr>
            <a:r>
              <a:rPr lang="es-MX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Valores y </a:t>
            </a:r>
            <a:r>
              <a:rPr lang="es-MX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Comportamiento:  El comportamiento del </a:t>
            </a:r>
            <a:r>
              <a:rPr lang="es-MX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Actuario deberá ser honesto, íntegro y competente, garantizando que sus acciones refuercen el prestigio de la profesión actuarial y se lleven a cabo con responsabilidad hacia la Sociedad.</a:t>
            </a:r>
          </a:p>
          <a:p>
            <a:pPr marL="914400" lvl="1" indent="-457200" algn="just">
              <a:lnSpc>
                <a:spcPct val="50000"/>
              </a:lnSpc>
              <a:buAutoNum type="alphaLcPeriod"/>
            </a:pPr>
            <a:endParaRPr lang="es-MX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14400" lvl="1" indent="-457200" algn="just">
              <a:lnSpc>
                <a:spcPct val="130000"/>
              </a:lnSpc>
              <a:buAutoNum type="alphaLcPeriod"/>
            </a:pPr>
            <a:r>
              <a:rPr lang="es-MX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Membresía de una Asociación Actuarial:  El Actuario deberá ser miembro de una asociación Actuarial que tenga principios y fundamentos de auto regulación.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630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60545" y="1822590"/>
            <a:ext cx="8000921" cy="3249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Código de Conducta podrá considerar modelos de asociaciones de otros países, sin embargo deberá reflejar los requerimientos, necesidades, marco legal y características propias de cada país.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16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8810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75209" y="865328"/>
            <a:ext cx="800092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Principios de la AAI que debe contener un Código de Conducta:</a:t>
            </a:r>
          </a:p>
          <a:p>
            <a:pPr algn="just"/>
            <a:endParaRPr lang="es-MX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lnSpc>
                <a:spcPct val="140000"/>
              </a:lnSpc>
              <a:buAutoNum type="arabicPeriod"/>
            </a:pPr>
            <a:r>
              <a:rPr lang="es-MX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Integridad</a:t>
            </a:r>
          </a:p>
          <a:p>
            <a:pPr marL="457200" indent="-457200" algn="just">
              <a:lnSpc>
                <a:spcPct val="140000"/>
              </a:lnSpc>
              <a:buAutoNum type="arabicPeriod"/>
            </a:pPr>
            <a:r>
              <a:rPr lang="es-MX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Calificación y competencia</a:t>
            </a:r>
          </a:p>
          <a:p>
            <a:pPr marL="457200" indent="-457200" algn="just">
              <a:lnSpc>
                <a:spcPct val="140000"/>
              </a:lnSpc>
              <a:buAutoNum type="arabicPeriod"/>
            </a:pPr>
            <a:r>
              <a:rPr lang="es-MX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Apego a estándares actuariales</a:t>
            </a:r>
          </a:p>
          <a:p>
            <a:pPr marL="457200" indent="-457200" algn="just">
              <a:lnSpc>
                <a:spcPct val="140000"/>
              </a:lnSpc>
              <a:buAutoNum type="arabicPeriod"/>
            </a:pPr>
            <a:r>
              <a:rPr lang="es-MX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Cortesía y cooperación</a:t>
            </a:r>
          </a:p>
          <a:p>
            <a:pPr marL="457200" indent="-457200" algn="just">
              <a:lnSpc>
                <a:spcPct val="140000"/>
              </a:lnSpc>
              <a:buAutoNum type="arabicPeriod"/>
            </a:pPr>
            <a:r>
              <a:rPr lang="es-MX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Confidencialidad</a:t>
            </a:r>
          </a:p>
          <a:p>
            <a:pPr marL="457200" indent="-457200" algn="just">
              <a:lnSpc>
                <a:spcPct val="140000"/>
              </a:lnSpc>
              <a:buAutoNum type="arabicPeriod"/>
            </a:pPr>
            <a:r>
              <a:rPr lang="es-MX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Revelación</a:t>
            </a:r>
          </a:p>
          <a:p>
            <a:pPr marL="457200" indent="-457200" algn="just">
              <a:lnSpc>
                <a:spcPct val="140000"/>
              </a:lnSpc>
              <a:buAutoNum type="arabicPeriod"/>
            </a:pPr>
            <a:r>
              <a:rPr lang="es-MX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Conflicto de intereses</a:t>
            </a:r>
          </a:p>
          <a:p>
            <a:pPr marL="457200" indent="-457200" algn="just">
              <a:lnSpc>
                <a:spcPct val="140000"/>
              </a:lnSpc>
              <a:buAutoNum type="arabicPeriod"/>
            </a:pPr>
            <a:r>
              <a:rPr lang="es-MX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Control del trabajo y producto	</a:t>
            </a:r>
          </a:p>
          <a:p>
            <a:pPr marL="457200" indent="-457200" algn="just">
              <a:lnSpc>
                <a:spcPct val="140000"/>
              </a:lnSpc>
              <a:buAutoNum type="arabicPeriod"/>
            </a:pPr>
            <a:r>
              <a:rPr lang="es-MX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Aceptación voluntaria de procesos disciplinarios</a:t>
            </a:r>
          </a:p>
          <a:p>
            <a:pPr marL="457200" indent="-457200" algn="just">
              <a:lnSpc>
                <a:spcPct val="140000"/>
              </a:lnSpc>
              <a:buAutoNum type="arabicPeriod"/>
            </a:pPr>
            <a:r>
              <a:rPr lang="es-MX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Características propias</a:t>
            </a:r>
            <a:endParaRPr lang="es-MX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17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36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6603" y="1916832"/>
            <a:ext cx="8052321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	Educación Actuarial</a:t>
            </a:r>
          </a:p>
          <a:p>
            <a:pPr marL="457200" indent="-457200" algn="just">
              <a:lnSpc>
                <a:spcPct val="150000"/>
              </a:lnSpc>
              <a:buAutoNum type="arabicPeriod" startAt="2"/>
            </a:pPr>
            <a:endParaRPr lang="es-MX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30000"/>
              </a:lnSpc>
            </a:pPr>
            <a:r>
              <a:rPr lang="es-MX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Apego  al  Programa  de  conocimientos  mínimos </a:t>
            </a:r>
          </a:p>
          <a:p>
            <a:pPr algn="just">
              <a:lnSpc>
                <a:spcPct val="130000"/>
              </a:lnSpc>
            </a:pPr>
            <a:r>
              <a:rPr lang="es-MX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 la AAI  (Programa de Educación 2007 de la AAI)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18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0917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1786207"/>
            <a:ext cx="805232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	Estándares de Práctica Actuarial</a:t>
            </a:r>
          </a:p>
          <a:p>
            <a:pPr marL="457200" indent="-457200" algn="just">
              <a:lnSpc>
                <a:spcPct val="150000"/>
              </a:lnSpc>
              <a:buAutoNum type="arabicPeriod" startAt="2"/>
            </a:pPr>
            <a:endParaRPr lang="es-MX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30000"/>
              </a:lnSpc>
            </a:pPr>
            <a:r>
              <a:rPr lang="es-MX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Establecimiento de estándares de práctica obligatorios para todos los Actuarios, declarando las prácticas apropiadas, considerando las normativas específicas de Leyes y Reglamentos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19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839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40076" y="757680"/>
            <a:ext cx="729098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800" dirty="0" smtClean="0">
                <a:latin typeface="Baskerville Old Face" pitchFamily="18" charset="0"/>
                <a:ea typeface="Batang" pitchFamily="18" charset="-127"/>
                <a:cs typeface="Aharoni" pitchFamily="2" charset="-79"/>
              </a:rPr>
              <a:t>		</a:t>
            </a:r>
            <a:r>
              <a:rPr lang="es-MX" sz="28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     </a:t>
            </a:r>
            <a:r>
              <a:rPr lang="es-MX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CONTENIDO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s-MX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Objetivo de una Asociación Profesional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s-MX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Código de Conducta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s-MX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Educación Actuarial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s-MX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Estándares de Práctica Actuarial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s-MX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Certificación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s-MX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Educación Continua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s-MX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Requisitos AAI </a:t>
            </a:r>
            <a:endParaRPr lang="es-MX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2997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6603" y="1786207"/>
            <a:ext cx="8052321" cy="2773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Los Estándares de Práctica Actuarial pueden ser:</a:t>
            </a:r>
          </a:p>
          <a:p>
            <a:pPr marL="457200" indent="-457200" algn="just">
              <a:lnSpc>
                <a:spcPct val="150000"/>
              </a:lnSpc>
              <a:buAutoNum type="arabicPeriod" startAt="2"/>
            </a:pPr>
            <a:endParaRPr lang="es-MX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just">
              <a:lnSpc>
                <a:spcPct val="130000"/>
              </a:lnSpc>
              <a:buAutoNum type="arabicPeriod"/>
            </a:pPr>
            <a:r>
              <a:rPr lang="es-MX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Mandatorios</a:t>
            </a:r>
          </a:p>
          <a:p>
            <a:pPr marL="514350" indent="-514350" algn="just">
              <a:lnSpc>
                <a:spcPct val="130000"/>
              </a:lnSpc>
              <a:buAutoNum type="arabicPeriod"/>
            </a:pPr>
            <a:r>
              <a:rPr lang="es-MX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Voluntarios</a:t>
            </a:r>
          </a:p>
          <a:p>
            <a:pPr marL="514350" indent="-514350" algn="just">
              <a:lnSpc>
                <a:spcPct val="130000"/>
              </a:lnSpc>
              <a:buAutoNum type="arabicPeriod"/>
            </a:pPr>
            <a:r>
              <a:rPr lang="es-MX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Guías de práctica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20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6606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764704"/>
            <a:ext cx="8052321" cy="5352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5.	</a:t>
            </a: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Certificación</a:t>
            </a: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457200" indent="-457200" algn="just">
              <a:buAutoNum type="arabicPeriod" startAt="2"/>
            </a:pPr>
            <a:endParaRPr lang="es-MX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30000"/>
              </a:lnSpc>
            </a:pP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Asociación Profesional de Actuarios debe considerar el apego de sus miembros, como un elemento de calidad profesional y de protección del Interés Público, además del cumplimiento del ordenamiento legal establecido, el que los mismos cumplan los requisitos siguientes:</a:t>
            </a:r>
          </a:p>
          <a:p>
            <a:pPr algn="just"/>
            <a:endParaRPr lang="es-MX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lnSpc>
                <a:spcPct val="130000"/>
              </a:lnSpc>
              <a:buAutoNum type="arabicPeriod"/>
            </a:pP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Educación Actuarial que cumpla con requisitos mínimos</a:t>
            </a:r>
          </a:p>
          <a:p>
            <a:pPr marL="457200" indent="-457200" algn="just">
              <a:lnSpc>
                <a:spcPct val="130000"/>
              </a:lnSpc>
              <a:buAutoNum type="arabicPeriod"/>
            </a:pP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Experiencia</a:t>
            </a:r>
          </a:p>
          <a:p>
            <a:pPr marL="457200" indent="-457200" algn="just">
              <a:lnSpc>
                <a:spcPct val="130000"/>
              </a:lnSpc>
              <a:buAutoNum type="arabicPeriod"/>
            </a:pP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Conocimientos técnicos, legales del área de desarrollo comprobados a través de un esquema de evaluación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21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227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1340768"/>
            <a:ext cx="8052321" cy="361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6.	Educación Continua</a:t>
            </a:r>
          </a:p>
          <a:p>
            <a:pPr marL="457200" indent="-457200" algn="just">
              <a:buAutoNum type="arabicPeriod" startAt="2"/>
            </a:pPr>
            <a:endParaRPr lang="es-MX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30000"/>
              </a:lnSpc>
            </a:pPr>
            <a:r>
              <a:rPr lang="es-MX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fin de garantizar el que los miembros asociados mantengan un conocimiento actualizado, es necesario que se tenga establecido un requerimiento de horas anuales de capacitación/educación, que incluya temas relacionados con Profesionalismo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22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689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23</a:t>
            </a:fld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323528" y="1196752"/>
            <a:ext cx="7920880" cy="5484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</a:t>
            </a: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	Requisitos Asociación Actuarial Internacional (AAI):</a:t>
            </a:r>
          </a:p>
          <a:p>
            <a:pPr algn="just"/>
            <a:endParaRPr lang="es-MX" sz="1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s-MX" sz="1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30000"/>
              </a:lnSpc>
            </a:pP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1.	Solicitud escrita de la Asociación en la que se		proporcione información relativa a la misma: 		Constitución;   Organización;   Estatutos; 			Reglamentos;   Miembros;  Objetivo.</a:t>
            </a:r>
          </a:p>
          <a:p>
            <a:pPr algn="just">
              <a:lnSpc>
                <a:spcPct val="130000"/>
              </a:lnSpc>
            </a:pPr>
            <a:endParaRPr lang="es-MX" sz="1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30000"/>
              </a:lnSpc>
            </a:pPr>
            <a:r>
              <a:rPr lang="es-MX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	</a:t>
            </a:r>
            <a:r>
              <a:rPr lang="es-MX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Código de </a:t>
            </a: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Conducta</a:t>
            </a:r>
          </a:p>
          <a:p>
            <a:pPr algn="just">
              <a:lnSpc>
                <a:spcPct val="130000"/>
              </a:lnSpc>
            </a:pPr>
            <a:endParaRPr lang="es-MX" sz="1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30000"/>
              </a:lnSpc>
            </a:pP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3.	</a:t>
            </a:r>
            <a:r>
              <a:rPr lang="es-MX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Proceso </a:t>
            </a: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disciplinario</a:t>
            </a:r>
          </a:p>
          <a:p>
            <a:pPr algn="just">
              <a:lnSpc>
                <a:spcPct val="130000"/>
              </a:lnSpc>
            </a:pPr>
            <a:endParaRPr lang="es-MX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30000"/>
              </a:lnSpc>
            </a:pP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4. 	Pago de cuotas</a:t>
            </a:r>
            <a:endParaRPr lang="es-MX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30000"/>
              </a:lnSpc>
            </a:pPr>
            <a:endParaRPr lang="es-MX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190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24</a:t>
            </a:fld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323528" y="1196752"/>
            <a:ext cx="8280920" cy="564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</a:t>
            </a: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	Requisitos Asociación Actuarial Internacional (AAI):</a:t>
            </a:r>
          </a:p>
          <a:p>
            <a:pPr algn="just"/>
            <a:endParaRPr lang="es-MX" sz="1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s-MX" sz="1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30000"/>
              </a:lnSpc>
            </a:pP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5.	Si la Asociación establece  o adopta 	estándares,	 	debe tener un procedimiento 	formal de adopción.  		Al momento de la solicitud indicada en el punto 1, 		pueden existir o no estándares adoptados por la 		Asociación.</a:t>
            </a:r>
          </a:p>
          <a:p>
            <a:pPr algn="just">
              <a:lnSpc>
                <a:spcPct val="130000"/>
              </a:lnSpc>
            </a:pPr>
            <a:endParaRPr lang="es-MX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30000"/>
              </a:lnSpc>
            </a:pP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6.	</a:t>
            </a:r>
            <a:r>
              <a:rPr lang="es-MX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Los miembros de la Asociación deberán </a:t>
            </a: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cumplir,</a:t>
            </a:r>
            <a:r>
              <a:rPr lang="es-MX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como </a:t>
            </a:r>
            <a:r>
              <a:rPr lang="es-MX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mínimo, con el Programa de </a:t>
            </a: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educación 		2007 </a:t>
            </a:r>
            <a:r>
              <a:rPr lang="es-MX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 la </a:t>
            </a: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AAI, y requisitos </a:t>
            </a:r>
            <a:r>
              <a:rPr lang="es-MX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 </a:t>
            </a: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Educación 			Continua (2011).</a:t>
            </a:r>
            <a:endParaRPr lang="es-MX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30000"/>
              </a:lnSpc>
            </a:pPr>
            <a:r>
              <a:rPr lang="es-MX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716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25</a:t>
            </a:fld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611560" y="1639680"/>
            <a:ext cx="8052321" cy="3773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36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“Yo </a:t>
            </a:r>
            <a:r>
              <a:rPr lang="es-MX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creo que todavía no es demasiado tarde para construir una utopía que nos permita compartir la tierra”</a:t>
            </a:r>
          </a:p>
          <a:p>
            <a:pPr algn="just">
              <a:lnSpc>
                <a:spcPct val="130000"/>
              </a:lnSpc>
            </a:pPr>
            <a:endParaRPr lang="es-MX" sz="3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30000"/>
              </a:lnSpc>
            </a:pPr>
            <a:r>
              <a:rPr lang="es-MX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   </a:t>
            </a:r>
            <a:r>
              <a:rPr lang="es-MX" sz="36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Gabriel García Márquez</a:t>
            </a:r>
          </a:p>
        </p:txBody>
      </p:sp>
    </p:spTree>
    <p:extLst>
      <p:ext uri="{BB962C8B-B14F-4D97-AF65-F5344CB8AC3E}">
        <p14:creationId xmlns:p14="http://schemas.microsoft.com/office/powerpoint/2010/main" val="179383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26</a:t>
            </a:fld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1639680"/>
            <a:ext cx="8052321" cy="1537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endParaRPr lang="es-MX" sz="3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30000"/>
              </a:lnSpc>
            </a:pPr>
            <a:r>
              <a:rPr lang="es-MX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  </a:t>
            </a:r>
            <a:r>
              <a:rPr lang="es-MX" sz="36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266307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1322766"/>
            <a:ext cx="789324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s-MX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Objetivo de una Asociación Profesional</a:t>
            </a:r>
          </a:p>
          <a:p>
            <a:pPr algn="just"/>
            <a:endParaRPr lang="es-MX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</a:pPr>
            <a:r>
              <a:rPr lang="es-MX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General:	Actuar a favor del Interés Público, 			así  como  apoyar  en  las 				necesidades de sus miembros 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4202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75209" y="899738"/>
            <a:ext cx="800092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Instituto y Facultad de Actuarios Gran Bretaña:</a:t>
            </a:r>
          </a:p>
          <a:p>
            <a:pPr marL="457200" indent="-457200" algn="just">
              <a:lnSpc>
                <a:spcPct val="200000"/>
              </a:lnSpc>
              <a:buFont typeface="Arial" charset="0"/>
              <a:buChar char="•"/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Promover la actividad y trabajo de los Actuarios</a:t>
            </a:r>
          </a:p>
          <a:p>
            <a:pPr marL="457200" indent="-457200" algn="just">
              <a:lnSpc>
                <a:spcPct val="150000"/>
              </a:lnSpc>
              <a:buFont typeface="Arial" charset="0"/>
              <a:buChar char="•"/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Educación</a:t>
            </a:r>
          </a:p>
          <a:p>
            <a:pPr marL="457200" indent="-457200" algn="just">
              <a:lnSpc>
                <a:spcPct val="150000"/>
              </a:lnSpc>
              <a:buFont typeface="Arial" charset="0"/>
              <a:buChar char="•"/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Expandir </a:t>
            </a: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conocimiento Actuarial</a:t>
            </a:r>
          </a:p>
          <a:p>
            <a:pPr marL="457200" indent="-457200" algn="just">
              <a:lnSpc>
                <a:spcPct val="150000"/>
              </a:lnSpc>
              <a:buFont typeface="Arial" charset="0"/>
              <a:buChar char="•"/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Vigilar el cumplimiento de estándares éticos y profesionales</a:t>
            </a:r>
          </a:p>
          <a:p>
            <a:pPr marL="457200" indent="-457200" algn="just">
              <a:lnSpc>
                <a:spcPct val="150000"/>
              </a:lnSpc>
              <a:buFont typeface="Arial" charset="0"/>
              <a:buChar char="•"/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Identificar asuntos de preocupación pública donde la opinión e intervención de los Actuarios pueda ser de beneficio para la Sociedad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467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49584" y="982863"/>
            <a:ext cx="80009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Consejo Profesional de Ciencias Económicas </a:t>
            </a:r>
          </a:p>
          <a:p>
            <a:pPr algn="just">
              <a:lnSpc>
                <a:spcPct val="150000"/>
              </a:lnSpc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de la Ciudad Autónoma de Buenos Aires:</a:t>
            </a:r>
          </a:p>
          <a:p>
            <a:pPr algn="ctr"/>
            <a:endParaRPr lang="es-MX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“Jerarquizar nuestras profesiones en un marco 	ético y técnico, desarrollando y cumpliendo con las 	previsiones legales y técnicas que regulan nuestro 	accionar y garantizando una mejora </a:t>
            </a:r>
            <a:r>
              <a:rPr lang="es-MX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contínua</a:t>
            </a: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en 	todas las áreas de desarrollo profesional y 	personal aportando al bienestar de la Sociedad”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445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75209" y="1184738"/>
            <a:ext cx="800092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Instituto Brasileiro de Actuarios</a:t>
            </a:r>
            <a:r>
              <a:rPr lang="es-MX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endParaRPr lang="es-MX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</a:pPr>
            <a:endParaRPr lang="es-MX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Arial" charset="0"/>
              <a:buChar char="•"/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Incentivar la investigación, desarrollo y perfeccionamiento de la </a:t>
            </a:r>
            <a:r>
              <a:rPr lang="es-MX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iencia Actuarial</a:t>
            </a:r>
          </a:p>
          <a:p>
            <a:pPr marL="457200" indent="-457200" algn="just">
              <a:buFont typeface="Arial" charset="0"/>
              <a:buChar char="•"/>
            </a:pPr>
            <a:endParaRPr lang="es-MX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Arial" charset="0"/>
              <a:buChar char="•"/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Colaborar con las Instituciones de Seguros, Salud, Seguridad Social, Instituciones financieras y del Estado en el ambiente profesional del Actuario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028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75209" y="1042238"/>
            <a:ext cx="8000921" cy="485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Asociación Colombiana de Actuarios:</a:t>
            </a:r>
          </a:p>
          <a:p>
            <a:pPr algn="just"/>
            <a:endParaRPr lang="es-MX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lnSpc>
                <a:spcPct val="130000"/>
              </a:lnSpc>
              <a:buFont typeface="Arial" charset="0"/>
              <a:buChar char="•"/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Contribuir al estudio y solución de los problemas técnicos y económicos que en el campo de la ciencia actuarial afrontan las entidades aseguradoras y de capitalización, como el Gobierno, los Asegurados y los Suscriptores.</a:t>
            </a:r>
          </a:p>
          <a:p>
            <a:pPr algn="just"/>
            <a:endParaRPr lang="es-MX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lnSpc>
                <a:spcPct val="130000"/>
              </a:lnSpc>
              <a:buFont typeface="Arial" charset="0"/>
              <a:buChar char="•"/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Organizar y fomentar actividades y estudios relacionados con la profesión de Actuarios.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428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75209" y="970988"/>
            <a:ext cx="800092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Asociación Colombiana de Actuarios:</a:t>
            </a:r>
          </a:p>
          <a:p>
            <a:pPr algn="just">
              <a:lnSpc>
                <a:spcPct val="150000"/>
              </a:lnSpc>
            </a:pPr>
            <a:endParaRPr lang="es-MX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Arial" charset="0"/>
              <a:buChar char="•"/>
            </a:pPr>
            <a:r>
              <a:rPr lang="es-MX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Establecer y promover altos estándares de conducta y excelencia para sus miembros</a:t>
            </a: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457200" indent="-457200" algn="just">
              <a:buFont typeface="Arial" charset="0"/>
              <a:buChar char="•"/>
            </a:pPr>
            <a:endParaRPr lang="es-MX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Arial" charset="0"/>
              <a:buChar char="•"/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Establecer y mantener relaciones e intercambios con aquellos organismos de carácter técnico, científico o profesional, nacionales o extranjeros que tengan afinidad con la Asociación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414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75209" y="1077863"/>
            <a:ext cx="8000921" cy="4848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Colegio Nacional de Actuarios México:</a:t>
            </a:r>
          </a:p>
          <a:p>
            <a:pPr algn="just">
              <a:lnSpc>
                <a:spcPct val="130000"/>
              </a:lnSpc>
            </a:pPr>
            <a:endParaRPr lang="es-MX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lnSpc>
                <a:spcPct val="130000"/>
              </a:lnSpc>
              <a:buFont typeface="Arial" charset="0"/>
              <a:buChar char="•"/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Órgano de Integración de los profesionistas de la Actuaría</a:t>
            </a:r>
          </a:p>
          <a:p>
            <a:pPr marL="457200" indent="-457200" algn="just">
              <a:buFont typeface="Arial" charset="0"/>
              <a:buChar char="•"/>
            </a:pPr>
            <a:endParaRPr lang="es-MX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lnSpc>
                <a:spcPct val="130000"/>
              </a:lnSpc>
              <a:buFont typeface="Arial" charset="0"/>
              <a:buChar char="•"/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Promover la excelencia en la preparación y desarrollo profesional</a:t>
            </a:r>
          </a:p>
          <a:p>
            <a:pPr marL="457200" indent="-457200" algn="just">
              <a:buFont typeface="Arial" charset="0"/>
              <a:buChar char="•"/>
            </a:pPr>
            <a:endParaRPr lang="es-MX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lnSpc>
                <a:spcPct val="130000"/>
              </a:lnSpc>
              <a:buFont typeface="Arial" charset="0"/>
              <a:buChar char="•"/>
            </a:pPr>
            <a:r>
              <a:rPr lang="es-MX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Proteger y desarrollar el campo profesional de trabajo del Actuario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8F02-8647-4774-A296-63D26FFD146B}" type="slidenum">
              <a:rPr lang="es-MX" smtClean="0"/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224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1526</TotalTime>
  <Words>635</Words>
  <Application>Microsoft Office PowerPoint</Application>
  <PresentationFormat>On-screen Show (4:3)</PresentationFormat>
  <Paragraphs>173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Ejecutivo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Grupo Nacional Provincial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Sistemas Distribuidos</dc:creator>
  <cp:lastModifiedBy>Veronica Sanchez</cp:lastModifiedBy>
  <cp:revision>20</cp:revision>
  <cp:lastPrinted>2011-11-18T14:44:43Z</cp:lastPrinted>
  <dcterms:created xsi:type="dcterms:W3CDTF">2011-11-17T17:15:38Z</dcterms:created>
  <dcterms:modified xsi:type="dcterms:W3CDTF">2011-11-22T13:21:12Z</dcterms:modified>
</cp:coreProperties>
</file>